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44"/>
  </p:notesMasterIdLst>
  <p:handoutMasterIdLst>
    <p:handoutMasterId r:id="rId45"/>
  </p:handoutMasterIdLst>
  <p:sldIdLst>
    <p:sldId id="361" r:id="rId7"/>
    <p:sldId id="387" r:id="rId8"/>
    <p:sldId id="388" r:id="rId9"/>
    <p:sldId id="392" r:id="rId10"/>
    <p:sldId id="375" r:id="rId11"/>
    <p:sldId id="393" r:id="rId12"/>
    <p:sldId id="395" r:id="rId13"/>
    <p:sldId id="398" r:id="rId14"/>
    <p:sldId id="396" r:id="rId15"/>
    <p:sldId id="397" r:id="rId16"/>
    <p:sldId id="404" r:id="rId17"/>
    <p:sldId id="405" r:id="rId18"/>
    <p:sldId id="376" r:id="rId19"/>
    <p:sldId id="389" r:id="rId20"/>
    <p:sldId id="394" r:id="rId21"/>
    <p:sldId id="390" r:id="rId22"/>
    <p:sldId id="391" r:id="rId23"/>
    <p:sldId id="380" r:id="rId24"/>
    <p:sldId id="381" r:id="rId25"/>
    <p:sldId id="382" r:id="rId26"/>
    <p:sldId id="383" r:id="rId27"/>
    <p:sldId id="371" r:id="rId28"/>
    <p:sldId id="364" r:id="rId29"/>
    <p:sldId id="365" r:id="rId30"/>
    <p:sldId id="366" r:id="rId31"/>
    <p:sldId id="373" r:id="rId32"/>
    <p:sldId id="374" r:id="rId33"/>
    <p:sldId id="368" r:id="rId34"/>
    <p:sldId id="369" r:id="rId35"/>
    <p:sldId id="372" r:id="rId36"/>
    <p:sldId id="370" r:id="rId37"/>
    <p:sldId id="400" r:id="rId38"/>
    <p:sldId id="401" r:id="rId39"/>
    <p:sldId id="385" r:id="rId40"/>
    <p:sldId id="399" r:id="rId41"/>
    <p:sldId id="403" r:id="rId42"/>
    <p:sldId id="402" r:id="rId4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na Kushnir" initials="EK" lastIdx="4" clrIdx="0"/>
  <p:cmAuthor id="1" name="Jesse Allerton" initials="J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FF7600"/>
    <a:srgbClr val="D91B5C"/>
    <a:srgbClr val="872175"/>
    <a:srgbClr val="009999"/>
    <a:srgbClr val="00AEEF"/>
    <a:srgbClr val="01B4E7"/>
    <a:srgbClr val="BCBDC0"/>
    <a:srgbClr val="E6E5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7" autoAdjust="0"/>
    <p:restoredTop sz="90965" autoAdjust="0"/>
  </p:normalViewPr>
  <p:slideViewPr>
    <p:cSldViewPr>
      <p:cViewPr varScale="1">
        <p:scale>
          <a:sx n="106" d="100"/>
          <a:sy n="106" d="100"/>
        </p:scale>
        <p:origin x="1752" y="9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5BABC-B58B-4D74-A4AD-2A03D99997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B2183F81-0C85-420C-AB27-A6644DE2B04E}">
      <dgm:prSet/>
      <dgm:spPr/>
      <dgm:t>
        <a:bodyPr/>
        <a:lstStyle/>
        <a:p>
          <a:pPr rtl="0"/>
          <a:r>
            <a:rPr lang="ja-JP" smtClean="0"/>
            <a:t>ロータリーの目的は、意義ある事業の基礎として奉仕の理念を奨励し、これを育むことにある。具体的には、次の各項を奨励することにある。</a:t>
          </a:r>
          <a:endParaRPr lang="ja-JP"/>
        </a:p>
      </dgm:t>
    </dgm:pt>
    <dgm:pt modelId="{F613F226-8575-4E06-999E-52EDA2436FE5}" type="parTrans" cxnId="{1C372927-5E39-433F-8763-17EF01D58AA3}">
      <dgm:prSet/>
      <dgm:spPr/>
      <dgm:t>
        <a:bodyPr/>
        <a:lstStyle/>
        <a:p>
          <a:endParaRPr kumimoji="1" lang="ja-JP" altLang="en-US"/>
        </a:p>
      </dgm:t>
    </dgm:pt>
    <dgm:pt modelId="{A627AB1F-09A0-4085-9385-472920C96243}" type="sibTrans" cxnId="{1C372927-5E39-433F-8763-17EF01D58AA3}">
      <dgm:prSet/>
      <dgm:spPr/>
      <dgm:t>
        <a:bodyPr/>
        <a:lstStyle/>
        <a:p>
          <a:endParaRPr kumimoji="1" lang="ja-JP" altLang="en-US"/>
        </a:p>
      </dgm:t>
    </dgm:pt>
    <dgm:pt modelId="{AF146886-CBBB-4996-9F47-06B8BAD73E2F}">
      <dgm:prSet/>
      <dgm:spPr/>
      <dgm:t>
        <a:bodyPr/>
        <a:lstStyle/>
        <a:p>
          <a:pPr rtl="0"/>
          <a:r>
            <a:rPr lang="ja-JP" smtClean="0"/>
            <a:t>第</a:t>
          </a:r>
          <a:r>
            <a:rPr lang="en-US" smtClean="0"/>
            <a:t>1</a:t>
          </a:r>
          <a:r>
            <a:rPr lang="ja-JP" smtClean="0"/>
            <a:t>　知り合いを広めることによって奉仕の機会と　　　　　　　　　　　　　　  　すること。</a:t>
          </a:r>
          <a:endParaRPr lang="ja-JP"/>
        </a:p>
      </dgm:t>
    </dgm:pt>
    <dgm:pt modelId="{224A1C6D-7B3D-4613-9E5E-A2E58EB29BCD}" type="parTrans" cxnId="{8420F7DB-DD1B-45CB-A567-F599E59A98D2}">
      <dgm:prSet/>
      <dgm:spPr/>
      <dgm:t>
        <a:bodyPr/>
        <a:lstStyle/>
        <a:p>
          <a:endParaRPr kumimoji="1" lang="ja-JP" altLang="en-US"/>
        </a:p>
      </dgm:t>
    </dgm:pt>
    <dgm:pt modelId="{42BCAD61-8628-4EE6-8970-38A987CB0831}" type="sibTrans" cxnId="{8420F7DB-DD1B-45CB-A567-F599E59A98D2}">
      <dgm:prSet/>
      <dgm:spPr/>
      <dgm:t>
        <a:bodyPr/>
        <a:lstStyle/>
        <a:p>
          <a:endParaRPr kumimoji="1" lang="ja-JP" altLang="en-US"/>
        </a:p>
      </dgm:t>
    </dgm:pt>
    <dgm:pt modelId="{8261F3B6-29A8-493B-84E7-FE59ED6EA243}">
      <dgm:prSet/>
      <dgm:spPr/>
      <dgm:t>
        <a:bodyPr/>
        <a:lstStyle/>
        <a:p>
          <a:pPr rtl="0"/>
          <a:r>
            <a:rPr lang="ja-JP" smtClean="0"/>
            <a:t>第</a:t>
          </a:r>
          <a:r>
            <a:rPr lang="en-US" smtClean="0"/>
            <a:t>2</a:t>
          </a:r>
          <a:r>
            <a:rPr lang="ja-JP" smtClean="0"/>
            <a:t>　職業上の高い倫理基準を保ち、役立つ仕事はすべて価値あるものと認識し、社会に奉仕する機会としてロータリアン各自の職業を高潔なものにすること。 </a:t>
          </a:r>
          <a:endParaRPr lang="ja-JP"/>
        </a:p>
      </dgm:t>
    </dgm:pt>
    <dgm:pt modelId="{4D8FE2A9-F5D9-45C1-A23B-4334D5F3A293}" type="parTrans" cxnId="{4B1645B2-4481-4864-AEBC-319DB0302F6A}">
      <dgm:prSet/>
      <dgm:spPr/>
      <dgm:t>
        <a:bodyPr/>
        <a:lstStyle/>
        <a:p>
          <a:endParaRPr kumimoji="1" lang="ja-JP" altLang="en-US"/>
        </a:p>
      </dgm:t>
    </dgm:pt>
    <dgm:pt modelId="{CBCB9BC2-D758-47A9-B0D8-4E947A99F1B0}" type="sibTrans" cxnId="{4B1645B2-4481-4864-AEBC-319DB0302F6A}">
      <dgm:prSet/>
      <dgm:spPr/>
      <dgm:t>
        <a:bodyPr/>
        <a:lstStyle/>
        <a:p>
          <a:endParaRPr kumimoji="1" lang="ja-JP" altLang="en-US"/>
        </a:p>
      </dgm:t>
    </dgm:pt>
    <dgm:pt modelId="{4B64460B-CA91-421A-947D-EF8BB38BA038}" type="pres">
      <dgm:prSet presAssocID="{9115BABC-B58B-4D74-A4AD-2A03D99997FF}" presName="linear" presStyleCnt="0">
        <dgm:presLayoutVars>
          <dgm:animLvl val="lvl"/>
          <dgm:resizeHandles val="exact"/>
        </dgm:presLayoutVars>
      </dgm:prSet>
      <dgm:spPr/>
      <dgm:t>
        <a:bodyPr/>
        <a:lstStyle/>
        <a:p>
          <a:endParaRPr kumimoji="1" lang="ja-JP" altLang="en-US"/>
        </a:p>
      </dgm:t>
    </dgm:pt>
    <dgm:pt modelId="{B85B7089-5145-41C8-9B99-D2B0A85429F3}" type="pres">
      <dgm:prSet presAssocID="{B2183F81-0C85-420C-AB27-A6644DE2B04E}" presName="parentText" presStyleLbl="node1" presStyleIdx="0" presStyleCnt="3">
        <dgm:presLayoutVars>
          <dgm:chMax val="0"/>
          <dgm:bulletEnabled val="1"/>
        </dgm:presLayoutVars>
      </dgm:prSet>
      <dgm:spPr/>
      <dgm:t>
        <a:bodyPr/>
        <a:lstStyle/>
        <a:p>
          <a:endParaRPr kumimoji="1" lang="ja-JP" altLang="en-US"/>
        </a:p>
      </dgm:t>
    </dgm:pt>
    <dgm:pt modelId="{9EAB6841-4B96-4C0B-ADEF-246AF3D40355}" type="pres">
      <dgm:prSet presAssocID="{A627AB1F-09A0-4085-9385-472920C96243}" presName="spacer" presStyleCnt="0"/>
      <dgm:spPr/>
    </dgm:pt>
    <dgm:pt modelId="{FDBB768F-AB6D-4317-B231-2FFBD8D4650F}" type="pres">
      <dgm:prSet presAssocID="{AF146886-CBBB-4996-9F47-06B8BAD73E2F}" presName="parentText" presStyleLbl="node1" presStyleIdx="1" presStyleCnt="3">
        <dgm:presLayoutVars>
          <dgm:chMax val="0"/>
          <dgm:bulletEnabled val="1"/>
        </dgm:presLayoutVars>
      </dgm:prSet>
      <dgm:spPr/>
      <dgm:t>
        <a:bodyPr/>
        <a:lstStyle/>
        <a:p>
          <a:endParaRPr kumimoji="1" lang="ja-JP" altLang="en-US"/>
        </a:p>
      </dgm:t>
    </dgm:pt>
    <dgm:pt modelId="{09BDF4C9-6C20-4463-A8A5-758F778E6D19}" type="pres">
      <dgm:prSet presAssocID="{42BCAD61-8628-4EE6-8970-38A987CB0831}" presName="spacer" presStyleCnt="0"/>
      <dgm:spPr/>
    </dgm:pt>
    <dgm:pt modelId="{0A2A8FD2-8A87-49EF-92CA-05D04D3A0804}" type="pres">
      <dgm:prSet presAssocID="{8261F3B6-29A8-493B-84E7-FE59ED6EA243}" presName="parentText" presStyleLbl="node1" presStyleIdx="2" presStyleCnt="3">
        <dgm:presLayoutVars>
          <dgm:chMax val="0"/>
          <dgm:bulletEnabled val="1"/>
        </dgm:presLayoutVars>
      </dgm:prSet>
      <dgm:spPr/>
      <dgm:t>
        <a:bodyPr/>
        <a:lstStyle/>
        <a:p>
          <a:endParaRPr kumimoji="1" lang="ja-JP" altLang="en-US"/>
        </a:p>
      </dgm:t>
    </dgm:pt>
  </dgm:ptLst>
  <dgm:cxnLst>
    <dgm:cxn modelId="{1C372927-5E39-433F-8763-17EF01D58AA3}" srcId="{9115BABC-B58B-4D74-A4AD-2A03D99997FF}" destId="{B2183F81-0C85-420C-AB27-A6644DE2B04E}" srcOrd="0" destOrd="0" parTransId="{F613F226-8575-4E06-999E-52EDA2436FE5}" sibTransId="{A627AB1F-09A0-4085-9385-472920C96243}"/>
    <dgm:cxn modelId="{DEAC6B98-6CAA-4CB4-8D4B-A7C42C17D353}" type="presOf" srcId="{B2183F81-0C85-420C-AB27-A6644DE2B04E}" destId="{B85B7089-5145-41C8-9B99-D2B0A85429F3}" srcOrd="0" destOrd="0" presId="urn:microsoft.com/office/officeart/2005/8/layout/vList2"/>
    <dgm:cxn modelId="{8420F7DB-DD1B-45CB-A567-F599E59A98D2}" srcId="{9115BABC-B58B-4D74-A4AD-2A03D99997FF}" destId="{AF146886-CBBB-4996-9F47-06B8BAD73E2F}" srcOrd="1" destOrd="0" parTransId="{224A1C6D-7B3D-4613-9E5E-A2E58EB29BCD}" sibTransId="{42BCAD61-8628-4EE6-8970-38A987CB0831}"/>
    <dgm:cxn modelId="{0AD05BEC-CBE3-4AB8-A712-F2F3A05BC1C5}" type="presOf" srcId="{9115BABC-B58B-4D74-A4AD-2A03D99997FF}" destId="{4B64460B-CA91-421A-947D-EF8BB38BA038}" srcOrd="0" destOrd="0" presId="urn:microsoft.com/office/officeart/2005/8/layout/vList2"/>
    <dgm:cxn modelId="{51651084-A13B-4205-9B61-2EC37389AC1A}" type="presOf" srcId="{AF146886-CBBB-4996-9F47-06B8BAD73E2F}" destId="{FDBB768F-AB6D-4317-B231-2FFBD8D4650F}" srcOrd="0" destOrd="0" presId="urn:microsoft.com/office/officeart/2005/8/layout/vList2"/>
    <dgm:cxn modelId="{3BDBD642-5F68-48C9-A5FE-263C3D97A98A}" type="presOf" srcId="{8261F3B6-29A8-493B-84E7-FE59ED6EA243}" destId="{0A2A8FD2-8A87-49EF-92CA-05D04D3A0804}" srcOrd="0" destOrd="0" presId="urn:microsoft.com/office/officeart/2005/8/layout/vList2"/>
    <dgm:cxn modelId="{4B1645B2-4481-4864-AEBC-319DB0302F6A}" srcId="{9115BABC-B58B-4D74-A4AD-2A03D99997FF}" destId="{8261F3B6-29A8-493B-84E7-FE59ED6EA243}" srcOrd="2" destOrd="0" parTransId="{4D8FE2A9-F5D9-45C1-A23B-4334D5F3A293}" sibTransId="{CBCB9BC2-D758-47A9-B0D8-4E947A99F1B0}"/>
    <dgm:cxn modelId="{D2F850AB-7AFF-4E1E-AEFE-ECF6EEB7DBEE}" type="presParOf" srcId="{4B64460B-CA91-421A-947D-EF8BB38BA038}" destId="{B85B7089-5145-41C8-9B99-D2B0A85429F3}" srcOrd="0" destOrd="0" presId="urn:microsoft.com/office/officeart/2005/8/layout/vList2"/>
    <dgm:cxn modelId="{51FAB155-D309-4491-BD27-4ACCB9D239E7}" type="presParOf" srcId="{4B64460B-CA91-421A-947D-EF8BB38BA038}" destId="{9EAB6841-4B96-4C0B-ADEF-246AF3D40355}" srcOrd="1" destOrd="0" presId="urn:microsoft.com/office/officeart/2005/8/layout/vList2"/>
    <dgm:cxn modelId="{5A7917D7-7FEA-4DD4-A984-CD314DAF9615}" type="presParOf" srcId="{4B64460B-CA91-421A-947D-EF8BB38BA038}" destId="{FDBB768F-AB6D-4317-B231-2FFBD8D4650F}" srcOrd="2" destOrd="0" presId="urn:microsoft.com/office/officeart/2005/8/layout/vList2"/>
    <dgm:cxn modelId="{0F8604A8-2C37-4755-8771-B41B5FE13815}" type="presParOf" srcId="{4B64460B-CA91-421A-947D-EF8BB38BA038}" destId="{09BDF4C9-6C20-4463-A8A5-758F778E6D19}" srcOrd="3" destOrd="0" presId="urn:microsoft.com/office/officeart/2005/8/layout/vList2"/>
    <dgm:cxn modelId="{973FEFF4-0360-49F8-8137-415E8D897DEA}" type="presParOf" srcId="{4B64460B-CA91-421A-947D-EF8BB38BA038}" destId="{0A2A8FD2-8A87-49EF-92CA-05D04D3A08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5BABC-B58B-4D74-A4AD-2A03D99997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848BACD6-2501-447B-9DB7-C5BE30FE52E4}">
      <dgm:prSet/>
      <dgm:spPr/>
      <dgm:t>
        <a:bodyPr/>
        <a:lstStyle/>
        <a:p>
          <a:pPr rtl="0"/>
          <a:r>
            <a:rPr lang="ja-JP" dirty="0" smtClean="0"/>
            <a:t>第</a:t>
          </a:r>
          <a:r>
            <a:rPr lang="en-US" dirty="0" smtClean="0"/>
            <a:t>3</a:t>
          </a:r>
          <a:r>
            <a:rPr lang="ja-JP" dirty="0" smtClean="0"/>
            <a:t>　ロータリアン一人一人が、個人として、また事業および社会生活において、日々、奉仕の理念を実践すること。　</a:t>
          </a:r>
          <a:endParaRPr lang="ja-JP" dirty="0"/>
        </a:p>
      </dgm:t>
    </dgm:pt>
    <dgm:pt modelId="{72ED35A6-1538-4754-88EF-108C61A24479}" type="parTrans" cxnId="{DDCD08B6-EC16-4B5E-9042-AA50ED175E13}">
      <dgm:prSet/>
      <dgm:spPr/>
      <dgm:t>
        <a:bodyPr/>
        <a:lstStyle/>
        <a:p>
          <a:endParaRPr kumimoji="1" lang="ja-JP" altLang="en-US"/>
        </a:p>
      </dgm:t>
    </dgm:pt>
    <dgm:pt modelId="{845F5ED6-E852-4ABC-9F70-DA8FEA3CCB94}" type="sibTrans" cxnId="{DDCD08B6-EC16-4B5E-9042-AA50ED175E13}">
      <dgm:prSet/>
      <dgm:spPr/>
      <dgm:t>
        <a:bodyPr/>
        <a:lstStyle/>
        <a:p>
          <a:endParaRPr kumimoji="1" lang="ja-JP" altLang="en-US"/>
        </a:p>
      </dgm:t>
    </dgm:pt>
    <dgm:pt modelId="{15E0FC3C-2BB5-4E8E-9273-9EA3267A17DE}">
      <dgm:prSet/>
      <dgm:spPr/>
      <dgm:t>
        <a:bodyPr/>
        <a:lstStyle/>
        <a:p>
          <a:pPr rtl="0"/>
          <a:r>
            <a:rPr lang="ja-JP" dirty="0" smtClean="0"/>
            <a:t>第</a:t>
          </a:r>
          <a:r>
            <a:rPr lang="en-US" dirty="0" smtClean="0"/>
            <a:t>4</a:t>
          </a:r>
          <a:r>
            <a:rPr lang="ja-JP" dirty="0" smtClean="0"/>
            <a:t>　奉仕の理念で結ばれた職業人が世界的ネットワークを通じて、国際理解親善、平和を推進すること。</a:t>
          </a:r>
          <a:endParaRPr lang="ja-JP" dirty="0"/>
        </a:p>
      </dgm:t>
    </dgm:pt>
    <dgm:pt modelId="{F08E4BAB-AD3F-459A-A53F-41CB343B4A32}" type="parTrans" cxnId="{156E8ACB-5B6D-4294-9C2F-C624D6CF1CAF}">
      <dgm:prSet/>
      <dgm:spPr/>
      <dgm:t>
        <a:bodyPr/>
        <a:lstStyle/>
        <a:p>
          <a:endParaRPr kumimoji="1" lang="ja-JP" altLang="en-US"/>
        </a:p>
      </dgm:t>
    </dgm:pt>
    <dgm:pt modelId="{92CE42E3-ACA5-4EB3-BCFC-04CCB173B4B8}" type="sibTrans" cxnId="{156E8ACB-5B6D-4294-9C2F-C624D6CF1CAF}">
      <dgm:prSet/>
      <dgm:spPr/>
      <dgm:t>
        <a:bodyPr/>
        <a:lstStyle/>
        <a:p>
          <a:endParaRPr kumimoji="1" lang="ja-JP" altLang="en-US"/>
        </a:p>
      </dgm:t>
    </dgm:pt>
    <dgm:pt modelId="{4B64460B-CA91-421A-947D-EF8BB38BA038}" type="pres">
      <dgm:prSet presAssocID="{9115BABC-B58B-4D74-A4AD-2A03D99997FF}" presName="linear" presStyleCnt="0">
        <dgm:presLayoutVars>
          <dgm:animLvl val="lvl"/>
          <dgm:resizeHandles val="exact"/>
        </dgm:presLayoutVars>
      </dgm:prSet>
      <dgm:spPr/>
      <dgm:t>
        <a:bodyPr/>
        <a:lstStyle/>
        <a:p>
          <a:endParaRPr kumimoji="1" lang="ja-JP" altLang="en-US"/>
        </a:p>
      </dgm:t>
    </dgm:pt>
    <dgm:pt modelId="{1BE3F642-156F-4A81-93CA-9B5B591C9160}" type="pres">
      <dgm:prSet presAssocID="{848BACD6-2501-447B-9DB7-C5BE30FE52E4}" presName="parentText" presStyleLbl="node1" presStyleIdx="0" presStyleCnt="2">
        <dgm:presLayoutVars>
          <dgm:chMax val="0"/>
          <dgm:bulletEnabled val="1"/>
        </dgm:presLayoutVars>
      </dgm:prSet>
      <dgm:spPr/>
      <dgm:t>
        <a:bodyPr/>
        <a:lstStyle/>
        <a:p>
          <a:endParaRPr kumimoji="1" lang="ja-JP" altLang="en-US"/>
        </a:p>
      </dgm:t>
    </dgm:pt>
    <dgm:pt modelId="{8501805B-AB34-4EA8-B67B-8DCED1B0155B}" type="pres">
      <dgm:prSet presAssocID="{845F5ED6-E852-4ABC-9F70-DA8FEA3CCB94}" presName="spacer" presStyleCnt="0"/>
      <dgm:spPr/>
    </dgm:pt>
    <dgm:pt modelId="{84806E5F-1F35-46A8-A367-67DB82CF72C5}" type="pres">
      <dgm:prSet presAssocID="{15E0FC3C-2BB5-4E8E-9273-9EA3267A17DE}" presName="parentText" presStyleLbl="node1" presStyleIdx="1" presStyleCnt="2">
        <dgm:presLayoutVars>
          <dgm:chMax val="0"/>
          <dgm:bulletEnabled val="1"/>
        </dgm:presLayoutVars>
      </dgm:prSet>
      <dgm:spPr/>
      <dgm:t>
        <a:bodyPr/>
        <a:lstStyle/>
        <a:p>
          <a:endParaRPr kumimoji="1" lang="ja-JP" altLang="en-US"/>
        </a:p>
      </dgm:t>
    </dgm:pt>
  </dgm:ptLst>
  <dgm:cxnLst>
    <dgm:cxn modelId="{B2C2CD0F-705C-40BF-B4C8-DA0E2B80E792}" type="presOf" srcId="{848BACD6-2501-447B-9DB7-C5BE30FE52E4}" destId="{1BE3F642-156F-4A81-93CA-9B5B591C9160}" srcOrd="0" destOrd="0" presId="urn:microsoft.com/office/officeart/2005/8/layout/vList2"/>
    <dgm:cxn modelId="{156E8ACB-5B6D-4294-9C2F-C624D6CF1CAF}" srcId="{9115BABC-B58B-4D74-A4AD-2A03D99997FF}" destId="{15E0FC3C-2BB5-4E8E-9273-9EA3267A17DE}" srcOrd="1" destOrd="0" parTransId="{F08E4BAB-AD3F-459A-A53F-41CB343B4A32}" sibTransId="{92CE42E3-ACA5-4EB3-BCFC-04CCB173B4B8}"/>
    <dgm:cxn modelId="{0B854312-E472-45ED-8B4A-C5C22AEFD406}" type="presOf" srcId="{15E0FC3C-2BB5-4E8E-9273-9EA3267A17DE}" destId="{84806E5F-1F35-46A8-A367-67DB82CF72C5}" srcOrd="0" destOrd="0" presId="urn:microsoft.com/office/officeart/2005/8/layout/vList2"/>
    <dgm:cxn modelId="{953A353B-C265-455C-850C-C2C777782030}" type="presOf" srcId="{9115BABC-B58B-4D74-A4AD-2A03D99997FF}" destId="{4B64460B-CA91-421A-947D-EF8BB38BA038}" srcOrd="0" destOrd="0" presId="urn:microsoft.com/office/officeart/2005/8/layout/vList2"/>
    <dgm:cxn modelId="{DDCD08B6-EC16-4B5E-9042-AA50ED175E13}" srcId="{9115BABC-B58B-4D74-A4AD-2A03D99997FF}" destId="{848BACD6-2501-447B-9DB7-C5BE30FE52E4}" srcOrd="0" destOrd="0" parTransId="{72ED35A6-1538-4754-88EF-108C61A24479}" sibTransId="{845F5ED6-E852-4ABC-9F70-DA8FEA3CCB94}"/>
    <dgm:cxn modelId="{8252FBE2-3B9D-473A-9F7F-634B2588F75A}" type="presParOf" srcId="{4B64460B-CA91-421A-947D-EF8BB38BA038}" destId="{1BE3F642-156F-4A81-93CA-9B5B591C9160}" srcOrd="0" destOrd="0" presId="urn:microsoft.com/office/officeart/2005/8/layout/vList2"/>
    <dgm:cxn modelId="{ECDA0692-521E-44F1-9311-31C3D742AF37}" type="presParOf" srcId="{4B64460B-CA91-421A-947D-EF8BB38BA038}" destId="{8501805B-AB34-4EA8-B67B-8DCED1B0155B}" srcOrd="1" destOrd="0" presId="urn:microsoft.com/office/officeart/2005/8/layout/vList2"/>
    <dgm:cxn modelId="{2591A3DF-33F0-4BE5-AA86-6722C10EF022}" type="presParOf" srcId="{4B64460B-CA91-421A-947D-EF8BB38BA038}" destId="{84806E5F-1F35-46A8-A367-67DB82CF72C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F99CD-404A-4A79-A1A1-6905465957F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kumimoji="1" lang="ja-JP" altLang="en-US"/>
        </a:p>
      </dgm:t>
    </dgm:pt>
    <dgm:pt modelId="{0BB9E4AF-C664-450A-8F86-9EA44DAB21EA}">
      <dgm:prSet/>
      <dgm:spPr/>
      <dgm:t>
        <a:bodyPr/>
        <a:lstStyle/>
        <a:p>
          <a:pPr rtl="0"/>
          <a:r>
            <a:rPr kumimoji="1" lang="ja-JP" smtClean="0"/>
            <a:t>クラブ奉仕</a:t>
          </a:r>
          <a:endParaRPr lang="ja-JP"/>
        </a:p>
      </dgm:t>
    </dgm:pt>
    <dgm:pt modelId="{62839089-32FB-4385-A02B-B91BEF73C8B7}" type="parTrans" cxnId="{7E3CA802-64D5-4E1F-A245-453C06ABC41C}">
      <dgm:prSet/>
      <dgm:spPr/>
      <dgm:t>
        <a:bodyPr/>
        <a:lstStyle/>
        <a:p>
          <a:endParaRPr kumimoji="1" lang="ja-JP" altLang="en-US"/>
        </a:p>
      </dgm:t>
    </dgm:pt>
    <dgm:pt modelId="{3CDE97F9-EAD1-443D-AA0C-AF1C488AF364}" type="sibTrans" cxnId="{7E3CA802-64D5-4E1F-A245-453C06ABC41C}">
      <dgm:prSet/>
      <dgm:spPr/>
      <dgm:t>
        <a:bodyPr/>
        <a:lstStyle/>
        <a:p>
          <a:endParaRPr kumimoji="1" lang="ja-JP" altLang="en-US"/>
        </a:p>
      </dgm:t>
    </dgm:pt>
    <dgm:pt modelId="{BB8ADC03-59D2-4B6F-8C18-723739EC42E1}">
      <dgm:prSet/>
      <dgm:spPr/>
      <dgm:t>
        <a:bodyPr/>
        <a:lstStyle/>
        <a:p>
          <a:pPr rtl="0"/>
          <a:r>
            <a:rPr kumimoji="1" lang="ja-JP" smtClean="0"/>
            <a:t>職業奉仕</a:t>
          </a:r>
          <a:endParaRPr lang="ja-JP"/>
        </a:p>
      </dgm:t>
    </dgm:pt>
    <dgm:pt modelId="{468F8D7F-6C18-4F64-86C1-1D232DD08624}" type="parTrans" cxnId="{11D1F821-FF89-4E7A-9F2F-05F5F865259D}">
      <dgm:prSet/>
      <dgm:spPr/>
      <dgm:t>
        <a:bodyPr/>
        <a:lstStyle/>
        <a:p>
          <a:endParaRPr kumimoji="1" lang="ja-JP" altLang="en-US"/>
        </a:p>
      </dgm:t>
    </dgm:pt>
    <dgm:pt modelId="{2DE67F8D-76B2-4BFF-BAFA-75F6E15C093F}" type="sibTrans" cxnId="{11D1F821-FF89-4E7A-9F2F-05F5F865259D}">
      <dgm:prSet/>
      <dgm:spPr/>
      <dgm:t>
        <a:bodyPr/>
        <a:lstStyle/>
        <a:p>
          <a:endParaRPr kumimoji="1" lang="ja-JP" altLang="en-US"/>
        </a:p>
      </dgm:t>
    </dgm:pt>
    <dgm:pt modelId="{717523E3-8171-4081-B542-09D081694A90}">
      <dgm:prSet/>
      <dgm:spPr/>
      <dgm:t>
        <a:bodyPr/>
        <a:lstStyle/>
        <a:p>
          <a:pPr rtl="0"/>
          <a:r>
            <a:rPr kumimoji="1" lang="ja-JP" smtClean="0"/>
            <a:t>社会奉仕</a:t>
          </a:r>
          <a:endParaRPr lang="ja-JP"/>
        </a:p>
      </dgm:t>
    </dgm:pt>
    <dgm:pt modelId="{8E3E4F6C-C5B0-41A0-B39C-1D6217E82AA2}" type="parTrans" cxnId="{A1B34FA1-B8BF-4294-88C7-0CD11308D0A9}">
      <dgm:prSet/>
      <dgm:spPr/>
      <dgm:t>
        <a:bodyPr/>
        <a:lstStyle/>
        <a:p>
          <a:endParaRPr kumimoji="1" lang="ja-JP" altLang="en-US"/>
        </a:p>
      </dgm:t>
    </dgm:pt>
    <dgm:pt modelId="{0A40EE45-1501-4F06-808A-8534B4A62FE6}" type="sibTrans" cxnId="{A1B34FA1-B8BF-4294-88C7-0CD11308D0A9}">
      <dgm:prSet/>
      <dgm:spPr/>
      <dgm:t>
        <a:bodyPr/>
        <a:lstStyle/>
        <a:p>
          <a:endParaRPr kumimoji="1" lang="ja-JP" altLang="en-US"/>
        </a:p>
      </dgm:t>
    </dgm:pt>
    <dgm:pt modelId="{518DC375-DB13-483D-999C-291D02828D57}">
      <dgm:prSet/>
      <dgm:spPr/>
      <dgm:t>
        <a:bodyPr/>
        <a:lstStyle/>
        <a:p>
          <a:pPr rtl="0"/>
          <a:r>
            <a:rPr kumimoji="1" lang="ja-JP" smtClean="0"/>
            <a:t>国際奉仕</a:t>
          </a:r>
          <a:endParaRPr lang="ja-JP"/>
        </a:p>
      </dgm:t>
    </dgm:pt>
    <dgm:pt modelId="{F79E7F55-D628-478A-98FD-5CC8216FA51F}" type="parTrans" cxnId="{245080FB-C10B-42AA-B1EE-BDE2DF6F11E6}">
      <dgm:prSet/>
      <dgm:spPr/>
      <dgm:t>
        <a:bodyPr/>
        <a:lstStyle/>
        <a:p>
          <a:endParaRPr kumimoji="1" lang="ja-JP" altLang="en-US"/>
        </a:p>
      </dgm:t>
    </dgm:pt>
    <dgm:pt modelId="{81C68F48-ED10-4CB9-A16A-E92436BDBB1B}" type="sibTrans" cxnId="{245080FB-C10B-42AA-B1EE-BDE2DF6F11E6}">
      <dgm:prSet/>
      <dgm:spPr/>
      <dgm:t>
        <a:bodyPr/>
        <a:lstStyle/>
        <a:p>
          <a:endParaRPr kumimoji="1" lang="ja-JP" altLang="en-US"/>
        </a:p>
      </dgm:t>
    </dgm:pt>
    <dgm:pt modelId="{7154925E-B94A-4229-8ED3-677970174BA3}">
      <dgm:prSet/>
      <dgm:spPr/>
      <dgm:t>
        <a:bodyPr/>
        <a:lstStyle/>
        <a:p>
          <a:pPr rtl="0"/>
          <a:r>
            <a:rPr kumimoji="1" lang="ja-JP" smtClean="0"/>
            <a:t>青少年奉仕</a:t>
          </a:r>
          <a:endParaRPr lang="ja-JP"/>
        </a:p>
      </dgm:t>
    </dgm:pt>
    <dgm:pt modelId="{03371A93-3D08-4AC5-B550-F84F0B73F7F0}" type="parTrans" cxnId="{BD9FDC71-C7F3-4B7C-BD5F-3ADE89357426}">
      <dgm:prSet/>
      <dgm:spPr/>
      <dgm:t>
        <a:bodyPr/>
        <a:lstStyle/>
        <a:p>
          <a:endParaRPr kumimoji="1" lang="ja-JP" altLang="en-US"/>
        </a:p>
      </dgm:t>
    </dgm:pt>
    <dgm:pt modelId="{78CCA510-FF3F-4673-A9C9-058D03BFA8A5}" type="sibTrans" cxnId="{BD9FDC71-C7F3-4B7C-BD5F-3ADE89357426}">
      <dgm:prSet/>
      <dgm:spPr/>
      <dgm:t>
        <a:bodyPr/>
        <a:lstStyle/>
        <a:p>
          <a:endParaRPr kumimoji="1" lang="ja-JP" altLang="en-US"/>
        </a:p>
      </dgm:t>
    </dgm:pt>
    <dgm:pt modelId="{335C229B-027E-4A09-B7B5-75B51CEC4808}" type="pres">
      <dgm:prSet presAssocID="{DC4F99CD-404A-4A79-A1A1-6905465957FD}" presName="compositeShape" presStyleCnt="0">
        <dgm:presLayoutVars>
          <dgm:chMax val="7"/>
          <dgm:dir/>
          <dgm:resizeHandles val="exact"/>
        </dgm:presLayoutVars>
      </dgm:prSet>
      <dgm:spPr/>
      <dgm:t>
        <a:bodyPr/>
        <a:lstStyle/>
        <a:p>
          <a:endParaRPr kumimoji="1" lang="ja-JP" altLang="en-US"/>
        </a:p>
      </dgm:t>
    </dgm:pt>
    <dgm:pt modelId="{5BFC7F13-C4D9-4B0C-A5DF-DDB173D2294B}" type="pres">
      <dgm:prSet presAssocID="{0BB9E4AF-C664-450A-8F86-9EA44DAB21EA}" presName="circ1" presStyleLbl="vennNode1" presStyleIdx="0" presStyleCnt="5"/>
      <dgm:spPr/>
    </dgm:pt>
    <dgm:pt modelId="{6477F49F-4219-4245-8EAF-BB94595FD667}" type="pres">
      <dgm:prSet presAssocID="{0BB9E4AF-C664-450A-8F86-9EA44DAB21EA}" presName="circ1Tx" presStyleLbl="revTx" presStyleIdx="0" presStyleCnt="0">
        <dgm:presLayoutVars>
          <dgm:chMax val="0"/>
          <dgm:chPref val="0"/>
          <dgm:bulletEnabled val="1"/>
        </dgm:presLayoutVars>
      </dgm:prSet>
      <dgm:spPr/>
      <dgm:t>
        <a:bodyPr/>
        <a:lstStyle/>
        <a:p>
          <a:endParaRPr kumimoji="1" lang="ja-JP" altLang="en-US"/>
        </a:p>
      </dgm:t>
    </dgm:pt>
    <dgm:pt modelId="{B0479942-5603-4B9C-A1F7-42E10D0756C9}" type="pres">
      <dgm:prSet presAssocID="{BB8ADC03-59D2-4B6F-8C18-723739EC42E1}" presName="circ2" presStyleLbl="vennNode1" presStyleIdx="1" presStyleCnt="5"/>
      <dgm:spPr/>
    </dgm:pt>
    <dgm:pt modelId="{BE863DAC-AA43-45E8-B7A0-A17C3DEAB623}" type="pres">
      <dgm:prSet presAssocID="{BB8ADC03-59D2-4B6F-8C18-723739EC42E1}" presName="circ2Tx" presStyleLbl="revTx" presStyleIdx="0" presStyleCnt="0">
        <dgm:presLayoutVars>
          <dgm:chMax val="0"/>
          <dgm:chPref val="0"/>
          <dgm:bulletEnabled val="1"/>
        </dgm:presLayoutVars>
      </dgm:prSet>
      <dgm:spPr/>
      <dgm:t>
        <a:bodyPr/>
        <a:lstStyle/>
        <a:p>
          <a:endParaRPr kumimoji="1" lang="ja-JP" altLang="en-US"/>
        </a:p>
      </dgm:t>
    </dgm:pt>
    <dgm:pt modelId="{58FB3A33-3F04-4C2D-BFA3-F0D966469324}" type="pres">
      <dgm:prSet presAssocID="{717523E3-8171-4081-B542-09D081694A90}" presName="circ3" presStyleLbl="vennNode1" presStyleIdx="2" presStyleCnt="5"/>
      <dgm:spPr/>
    </dgm:pt>
    <dgm:pt modelId="{3484D7C3-A03F-4121-A6F4-6C07AF6D2D66}" type="pres">
      <dgm:prSet presAssocID="{717523E3-8171-4081-B542-09D081694A90}" presName="circ3Tx" presStyleLbl="revTx" presStyleIdx="0" presStyleCnt="0">
        <dgm:presLayoutVars>
          <dgm:chMax val="0"/>
          <dgm:chPref val="0"/>
          <dgm:bulletEnabled val="1"/>
        </dgm:presLayoutVars>
      </dgm:prSet>
      <dgm:spPr/>
      <dgm:t>
        <a:bodyPr/>
        <a:lstStyle/>
        <a:p>
          <a:endParaRPr kumimoji="1" lang="ja-JP" altLang="en-US"/>
        </a:p>
      </dgm:t>
    </dgm:pt>
    <dgm:pt modelId="{6218F79D-F34B-4EDC-A509-A41AFD7D2325}" type="pres">
      <dgm:prSet presAssocID="{518DC375-DB13-483D-999C-291D02828D57}" presName="circ4" presStyleLbl="vennNode1" presStyleIdx="3" presStyleCnt="5"/>
      <dgm:spPr/>
    </dgm:pt>
    <dgm:pt modelId="{64F51548-E39A-40D1-92ED-E321B0F4884B}" type="pres">
      <dgm:prSet presAssocID="{518DC375-DB13-483D-999C-291D02828D57}" presName="circ4Tx" presStyleLbl="revTx" presStyleIdx="0" presStyleCnt="0">
        <dgm:presLayoutVars>
          <dgm:chMax val="0"/>
          <dgm:chPref val="0"/>
          <dgm:bulletEnabled val="1"/>
        </dgm:presLayoutVars>
      </dgm:prSet>
      <dgm:spPr/>
      <dgm:t>
        <a:bodyPr/>
        <a:lstStyle/>
        <a:p>
          <a:endParaRPr kumimoji="1" lang="ja-JP" altLang="en-US"/>
        </a:p>
      </dgm:t>
    </dgm:pt>
    <dgm:pt modelId="{8EA7BB24-DFBD-4F8B-B218-B3B794FB3E57}" type="pres">
      <dgm:prSet presAssocID="{7154925E-B94A-4229-8ED3-677970174BA3}" presName="circ5" presStyleLbl="vennNode1" presStyleIdx="4" presStyleCnt="5"/>
      <dgm:spPr/>
    </dgm:pt>
    <dgm:pt modelId="{0BB9758D-8C59-457E-985B-2F901DD82908}" type="pres">
      <dgm:prSet presAssocID="{7154925E-B94A-4229-8ED3-677970174BA3}" presName="circ5Tx" presStyleLbl="revTx" presStyleIdx="0" presStyleCnt="0">
        <dgm:presLayoutVars>
          <dgm:chMax val="0"/>
          <dgm:chPref val="0"/>
          <dgm:bulletEnabled val="1"/>
        </dgm:presLayoutVars>
      </dgm:prSet>
      <dgm:spPr/>
      <dgm:t>
        <a:bodyPr/>
        <a:lstStyle/>
        <a:p>
          <a:endParaRPr kumimoji="1" lang="ja-JP" altLang="en-US"/>
        </a:p>
      </dgm:t>
    </dgm:pt>
  </dgm:ptLst>
  <dgm:cxnLst>
    <dgm:cxn modelId="{CEEAD555-8D71-4178-B5FE-C644C1CACB9C}" type="presOf" srcId="{518DC375-DB13-483D-999C-291D02828D57}" destId="{64F51548-E39A-40D1-92ED-E321B0F4884B}" srcOrd="0" destOrd="0" presId="urn:microsoft.com/office/officeart/2005/8/layout/venn1"/>
    <dgm:cxn modelId="{69CFFF09-8B6A-4350-81BF-023D1F5AD8CD}" type="presOf" srcId="{717523E3-8171-4081-B542-09D081694A90}" destId="{3484D7C3-A03F-4121-A6F4-6C07AF6D2D66}" srcOrd="0" destOrd="0" presId="urn:microsoft.com/office/officeart/2005/8/layout/venn1"/>
    <dgm:cxn modelId="{A1B34FA1-B8BF-4294-88C7-0CD11308D0A9}" srcId="{DC4F99CD-404A-4A79-A1A1-6905465957FD}" destId="{717523E3-8171-4081-B542-09D081694A90}" srcOrd="2" destOrd="0" parTransId="{8E3E4F6C-C5B0-41A0-B39C-1D6217E82AA2}" sibTransId="{0A40EE45-1501-4F06-808A-8534B4A62FE6}"/>
    <dgm:cxn modelId="{11D1F821-FF89-4E7A-9F2F-05F5F865259D}" srcId="{DC4F99CD-404A-4A79-A1A1-6905465957FD}" destId="{BB8ADC03-59D2-4B6F-8C18-723739EC42E1}" srcOrd="1" destOrd="0" parTransId="{468F8D7F-6C18-4F64-86C1-1D232DD08624}" sibTransId="{2DE67F8D-76B2-4BFF-BAFA-75F6E15C093F}"/>
    <dgm:cxn modelId="{4B70DF47-B81A-467A-BEEE-BFB69A5A48E7}" type="presOf" srcId="{7154925E-B94A-4229-8ED3-677970174BA3}" destId="{0BB9758D-8C59-457E-985B-2F901DD82908}" srcOrd="0" destOrd="0" presId="urn:microsoft.com/office/officeart/2005/8/layout/venn1"/>
    <dgm:cxn modelId="{1D64A771-058A-4920-A493-D42165D8724E}" type="presOf" srcId="{0BB9E4AF-C664-450A-8F86-9EA44DAB21EA}" destId="{6477F49F-4219-4245-8EAF-BB94595FD667}" srcOrd="0" destOrd="0" presId="urn:microsoft.com/office/officeart/2005/8/layout/venn1"/>
    <dgm:cxn modelId="{245080FB-C10B-42AA-B1EE-BDE2DF6F11E6}" srcId="{DC4F99CD-404A-4A79-A1A1-6905465957FD}" destId="{518DC375-DB13-483D-999C-291D02828D57}" srcOrd="3" destOrd="0" parTransId="{F79E7F55-D628-478A-98FD-5CC8216FA51F}" sibTransId="{81C68F48-ED10-4CB9-A16A-E92436BDBB1B}"/>
    <dgm:cxn modelId="{BD9FDC71-C7F3-4B7C-BD5F-3ADE89357426}" srcId="{DC4F99CD-404A-4A79-A1A1-6905465957FD}" destId="{7154925E-B94A-4229-8ED3-677970174BA3}" srcOrd="4" destOrd="0" parTransId="{03371A93-3D08-4AC5-B550-F84F0B73F7F0}" sibTransId="{78CCA510-FF3F-4673-A9C9-058D03BFA8A5}"/>
    <dgm:cxn modelId="{D2AD53E7-384B-4DCD-AB6E-EB182C22C0E8}" type="presOf" srcId="{DC4F99CD-404A-4A79-A1A1-6905465957FD}" destId="{335C229B-027E-4A09-B7B5-75B51CEC4808}" srcOrd="0" destOrd="0" presId="urn:microsoft.com/office/officeart/2005/8/layout/venn1"/>
    <dgm:cxn modelId="{7E3CA802-64D5-4E1F-A245-453C06ABC41C}" srcId="{DC4F99CD-404A-4A79-A1A1-6905465957FD}" destId="{0BB9E4AF-C664-450A-8F86-9EA44DAB21EA}" srcOrd="0" destOrd="0" parTransId="{62839089-32FB-4385-A02B-B91BEF73C8B7}" sibTransId="{3CDE97F9-EAD1-443D-AA0C-AF1C488AF364}"/>
    <dgm:cxn modelId="{8C8FD4D8-F55E-456F-834C-18B3411E96FB}" type="presOf" srcId="{BB8ADC03-59D2-4B6F-8C18-723739EC42E1}" destId="{BE863DAC-AA43-45E8-B7A0-A17C3DEAB623}" srcOrd="0" destOrd="0" presId="urn:microsoft.com/office/officeart/2005/8/layout/venn1"/>
    <dgm:cxn modelId="{9F9C9E14-5663-4F24-B9E5-5BA5E48B66A2}" type="presParOf" srcId="{335C229B-027E-4A09-B7B5-75B51CEC4808}" destId="{5BFC7F13-C4D9-4B0C-A5DF-DDB173D2294B}" srcOrd="0" destOrd="0" presId="urn:microsoft.com/office/officeart/2005/8/layout/venn1"/>
    <dgm:cxn modelId="{9D542665-9808-4901-A1FB-4FF5598EF127}" type="presParOf" srcId="{335C229B-027E-4A09-B7B5-75B51CEC4808}" destId="{6477F49F-4219-4245-8EAF-BB94595FD667}" srcOrd="1" destOrd="0" presId="urn:microsoft.com/office/officeart/2005/8/layout/venn1"/>
    <dgm:cxn modelId="{079E5AA7-0EA2-4922-AFAB-67BB5BE257AA}" type="presParOf" srcId="{335C229B-027E-4A09-B7B5-75B51CEC4808}" destId="{B0479942-5603-4B9C-A1F7-42E10D0756C9}" srcOrd="2" destOrd="0" presId="urn:microsoft.com/office/officeart/2005/8/layout/venn1"/>
    <dgm:cxn modelId="{B1936461-04FE-4D7B-BFFF-F22C53897A2A}" type="presParOf" srcId="{335C229B-027E-4A09-B7B5-75B51CEC4808}" destId="{BE863DAC-AA43-45E8-B7A0-A17C3DEAB623}" srcOrd="3" destOrd="0" presId="urn:microsoft.com/office/officeart/2005/8/layout/venn1"/>
    <dgm:cxn modelId="{ECF8F33F-E2EC-4342-A09D-BBFE25804CC0}" type="presParOf" srcId="{335C229B-027E-4A09-B7B5-75B51CEC4808}" destId="{58FB3A33-3F04-4C2D-BFA3-F0D966469324}" srcOrd="4" destOrd="0" presId="urn:microsoft.com/office/officeart/2005/8/layout/venn1"/>
    <dgm:cxn modelId="{32C430D4-6699-4885-B083-153B4A1B5C97}" type="presParOf" srcId="{335C229B-027E-4A09-B7B5-75B51CEC4808}" destId="{3484D7C3-A03F-4121-A6F4-6C07AF6D2D66}" srcOrd="5" destOrd="0" presId="urn:microsoft.com/office/officeart/2005/8/layout/venn1"/>
    <dgm:cxn modelId="{1D6C60C5-95C4-49A3-B35A-21FE456A276C}" type="presParOf" srcId="{335C229B-027E-4A09-B7B5-75B51CEC4808}" destId="{6218F79D-F34B-4EDC-A509-A41AFD7D2325}" srcOrd="6" destOrd="0" presId="urn:microsoft.com/office/officeart/2005/8/layout/venn1"/>
    <dgm:cxn modelId="{096A4268-0FF6-4E7F-95D1-F05CE3E874C1}" type="presParOf" srcId="{335C229B-027E-4A09-B7B5-75B51CEC4808}" destId="{64F51548-E39A-40D1-92ED-E321B0F4884B}" srcOrd="7" destOrd="0" presId="urn:microsoft.com/office/officeart/2005/8/layout/venn1"/>
    <dgm:cxn modelId="{1152B8DE-5097-4E59-9B7A-BCDE454D0C4E}" type="presParOf" srcId="{335C229B-027E-4A09-B7B5-75B51CEC4808}" destId="{8EA7BB24-DFBD-4F8B-B218-B3B794FB3E57}" srcOrd="8" destOrd="0" presId="urn:microsoft.com/office/officeart/2005/8/layout/venn1"/>
    <dgm:cxn modelId="{B12C312C-5C79-4E6C-9436-8D94EA3349C4}" type="presParOf" srcId="{335C229B-027E-4A09-B7B5-75B51CEC4808}" destId="{0BB9758D-8C59-457E-985B-2F901DD82908}"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87D655-1AE1-4782-A958-003D7737A0D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kumimoji="1" lang="ja-JP" altLang="en-US"/>
        </a:p>
      </dgm:t>
    </dgm:pt>
    <dgm:pt modelId="{FBE6D7BD-75AF-4DAE-AB10-92B68190EAC8}">
      <dgm:prSet/>
      <dgm:spPr/>
      <dgm:t>
        <a:bodyPr/>
        <a:lstStyle/>
        <a:p>
          <a:pPr rtl="0"/>
          <a:r>
            <a:rPr lang="ja-JP" dirty="0" smtClean="0"/>
            <a:t>ロータリーの目的（</a:t>
          </a:r>
          <a:r>
            <a:rPr lang="en-US" dirty="0" smtClean="0"/>
            <a:t>The Object of Rotary</a:t>
          </a:r>
          <a:r>
            <a:rPr lang="ja-JP" dirty="0" smtClean="0"/>
            <a:t>）</a:t>
          </a:r>
          <a:endParaRPr lang="ja-JP" dirty="0"/>
        </a:p>
      </dgm:t>
    </dgm:pt>
    <dgm:pt modelId="{88DB6832-3C18-47AB-8CBF-8ED060BE4327}" type="parTrans" cxnId="{08B9C852-F0EA-4F1A-8D75-79630D103F39}">
      <dgm:prSet/>
      <dgm:spPr/>
      <dgm:t>
        <a:bodyPr/>
        <a:lstStyle/>
        <a:p>
          <a:endParaRPr kumimoji="1" lang="ja-JP" altLang="en-US"/>
        </a:p>
      </dgm:t>
    </dgm:pt>
    <dgm:pt modelId="{CE9C5C47-2070-4FF4-A5FD-E6CD5D725997}" type="sibTrans" cxnId="{08B9C852-F0EA-4F1A-8D75-79630D103F39}">
      <dgm:prSet/>
      <dgm:spPr/>
      <dgm:t>
        <a:bodyPr/>
        <a:lstStyle/>
        <a:p>
          <a:endParaRPr kumimoji="1" lang="ja-JP" altLang="en-US"/>
        </a:p>
      </dgm:t>
    </dgm:pt>
    <dgm:pt modelId="{C2205472-8B71-48B4-B9FC-3341ED7D34F0}">
      <dgm:prSet/>
      <dgm:spPr/>
      <dgm:t>
        <a:bodyPr/>
        <a:lstStyle/>
        <a:p>
          <a:pPr rtl="0"/>
          <a:r>
            <a:rPr lang="ja-JP" dirty="0" smtClean="0"/>
            <a:t>四つのテスト（</a:t>
          </a:r>
          <a:r>
            <a:rPr lang="en-US" dirty="0" smtClean="0"/>
            <a:t>The Four-way Test</a:t>
          </a:r>
          <a:r>
            <a:rPr lang="ja-JP" dirty="0" smtClean="0"/>
            <a:t>）</a:t>
          </a:r>
          <a:endParaRPr lang="ja-JP" dirty="0"/>
        </a:p>
      </dgm:t>
    </dgm:pt>
    <dgm:pt modelId="{BF2ABDAD-0FB4-4225-A95D-067F6A128960}" type="parTrans" cxnId="{E252E4FC-D1A4-43B3-B37A-9C76DA5AFE0E}">
      <dgm:prSet/>
      <dgm:spPr/>
      <dgm:t>
        <a:bodyPr/>
        <a:lstStyle/>
        <a:p>
          <a:endParaRPr kumimoji="1" lang="ja-JP" altLang="en-US"/>
        </a:p>
      </dgm:t>
    </dgm:pt>
    <dgm:pt modelId="{FB7AC7C6-3AE6-4899-8A0A-B750CE81C647}" type="sibTrans" cxnId="{E252E4FC-D1A4-43B3-B37A-9C76DA5AFE0E}">
      <dgm:prSet/>
      <dgm:spPr/>
      <dgm:t>
        <a:bodyPr/>
        <a:lstStyle/>
        <a:p>
          <a:endParaRPr kumimoji="1" lang="ja-JP" altLang="en-US"/>
        </a:p>
      </dgm:t>
    </dgm:pt>
    <dgm:pt modelId="{F85F2BB7-4682-48CB-BF1D-8F8E6623DA7E}">
      <dgm:prSet/>
      <dgm:spPr/>
      <dgm:t>
        <a:bodyPr/>
        <a:lstStyle/>
        <a:p>
          <a:pPr rtl="0"/>
          <a:r>
            <a:rPr lang="ja-JP" dirty="0" smtClean="0"/>
            <a:t>ロータリアン行動規範（</a:t>
          </a:r>
          <a:r>
            <a:rPr lang="en-US" dirty="0" smtClean="0"/>
            <a:t>Rotarian Code of Conduct)</a:t>
          </a:r>
          <a:endParaRPr lang="ja-JP" dirty="0"/>
        </a:p>
      </dgm:t>
    </dgm:pt>
    <dgm:pt modelId="{90751C05-B4BB-46B6-8AA9-77FD012A5EE1}" type="parTrans" cxnId="{17612795-A285-4D06-813C-12FC44D27523}">
      <dgm:prSet/>
      <dgm:spPr/>
      <dgm:t>
        <a:bodyPr/>
        <a:lstStyle/>
        <a:p>
          <a:endParaRPr kumimoji="1" lang="ja-JP" altLang="en-US"/>
        </a:p>
      </dgm:t>
    </dgm:pt>
    <dgm:pt modelId="{AAA63D00-FF5B-4B2D-A787-EE417C18EACC}" type="sibTrans" cxnId="{17612795-A285-4D06-813C-12FC44D27523}">
      <dgm:prSet/>
      <dgm:spPr/>
      <dgm:t>
        <a:bodyPr/>
        <a:lstStyle/>
        <a:p>
          <a:endParaRPr kumimoji="1" lang="ja-JP" altLang="en-US"/>
        </a:p>
      </dgm:t>
    </dgm:pt>
    <dgm:pt modelId="{09E052DC-8365-463A-9C7D-57970F40EC5B}">
      <dgm:prSet/>
      <dgm:spPr/>
      <dgm:t>
        <a:bodyPr/>
        <a:lstStyle/>
        <a:p>
          <a:pPr rtl="0"/>
          <a:r>
            <a:rPr lang="ja-JP" dirty="0" smtClean="0"/>
            <a:t>五大奉仕（</a:t>
          </a:r>
          <a:r>
            <a:rPr lang="en-US" dirty="0" smtClean="0"/>
            <a:t>The Five Avenues of Service</a:t>
          </a:r>
          <a:r>
            <a:rPr lang="ja-JP" dirty="0" smtClean="0"/>
            <a:t>）</a:t>
          </a:r>
          <a:endParaRPr lang="ja-JP" dirty="0"/>
        </a:p>
      </dgm:t>
    </dgm:pt>
    <dgm:pt modelId="{B88B9060-953D-4BB6-AAE1-2335CF272EF2}" type="parTrans" cxnId="{0AF57373-E678-458D-AFB4-20E0C484CE36}">
      <dgm:prSet/>
      <dgm:spPr/>
      <dgm:t>
        <a:bodyPr/>
        <a:lstStyle/>
        <a:p>
          <a:endParaRPr kumimoji="1" lang="ja-JP" altLang="en-US"/>
        </a:p>
      </dgm:t>
    </dgm:pt>
    <dgm:pt modelId="{1BC1C1F9-A75F-44DF-9371-D4E880B8FB19}" type="sibTrans" cxnId="{0AF57373-E678-458D-AFB4-20E0C484CE36}">
      <dgm:prSet/>
      <dgm:spPr/>
      <dgm:t>
        <a:bodyPr/>
        <a:lstStyle/>
        <a:p>
          <a:endParaRPr kumimoji="1" lang="ja-JP" altLang="en-US"/>
        </a:p>
      </dgm:t>
    </dgm:pt>
    <dgm:pt modelId="{892A4754-1EC6-479F-8E74-DD7AB1A4008F}" type="pres">
      <dgm:prSet presAssocID="{8F87D655-1AE1-4782-A958-003D7737A0D1}" presName="compositeShape" presStyleCnt="0">
        <dgm:presLayoutVars>
          <dgm:chMax val="7"/>
          <dgm:dir/>
          <dgm:resizeHandles val="exact"/>
        </dgm:presLayoutVars>
      </dgm:prSet>
      <dgm:spPr/>
      <dgm:t>
        <a:bodyPr/>
        <a:lstStyle/>
        <a:p>
          <a:endParaRPr kumimoji="1" lang="ja-JP" altLang="en-US"/>
        </a:p>
      </dgm:t>
    </dgm:pt>
    <dgm:pt modelId="{669C09B5-1DA5-43C1-8B93-045BF378AFBE}" type="pres">
      <dgm:prSet presAssocID="{FBE6D7BD-75AF-4DAE-AB10-92B68190EAC8}" presName="circ1" presStyleLbl="vennNode1" presStyleIdx="0" presStyleCnt="4"/>
      <dgm:spPr/>
      <dgm:t>
        <a:bodyPr/>
        <a:lstStyle/>
        <a:p>
          <a:endParaRPr kumimoji="1" lang="ja-JP" altLang="en-US"/>
        </a:p>
      </dgm:t>
    </dgm:pt>
    <dgm:pt modelId="{E76E5EA0-9D6E-4DD1-9091-2ACC1D434676}" type="pres">
      <dgm:prSet presAssocID="{FBE6D7BD-75AF-4DAE-AB10-92B68190EAC8}" presName="circ1Tx" presStyleLbl="revTx" presStyleIdx="0" presStyleCnt="0">
        <dgm:presLayoutVars>
          <dgm:chMax val="0"/>
          <dgm:chPref val="0"/>
          <dgm:bulletEnabled val="1"/>
        </dgm:presLayoutVars>
      </dgm:prSet>
      <dgm:spPr/>
      <dgm:t>
        <a:bodyPr/>
        <a:lstStyle/>
        <a:p>
          <a:endParaRPr kumimoji="1" lang="ja-JP" altLang="en-US"/>
        </a:p>
      </dgm:t>
    </dgm:pt>
    <dgm:pt modelId="{B9305E2F-C256-490E-BA2D-272C4934CA30}" type="pres">
      <dgm:prSet presAssocID="{C2205472-8B71-48B4-B9FC-3341ED7D34F0}" presName="circ2" presStyleLbl="vennNode1" presStyleIdx="1" presStyleCnt="4"/>
      <dgm:spPr/>
      <dgm:t>
        <a:bodyPr/>
        <a:lstStyle/>
        <a:p>
          <a:endParaRPr kumimoji="1" lang="ja-JP" altLang="en-US"/>
        </a:p>
      </dgm:t>
    </dgm:pt>
    <dgm:pt modelId="{8C23FC40-7965-46A2-999B-1A15AB20B231}" type="pres">
      <dgm:prSet presAssocID="{C2205472-8B71-48B4-B9FC-3341ED7D34F0}" presName="circ2Tx" presStyleLbl="revTx" presStyleIdx="0" presStyleCnt="0">
        <dgm:presLayoutVars>
          <dgm:chMax val="0"/>
          <dgm:chPref val="0"/>
          <dgm:bulletEnabled val="1"/>
        </dgm:presLayoutVars>
      </dgm:prSet>
      <dgm:spPr/>
      <dgm:t>
        <a:bodyPr/>
        <a:lstStyle/>
        <a:p>
          <a:endParaRPr kumimoji="1" lang="ja-JP" altLang="en-US"/>
        </a:p>
      </dgm:t>
    </dgm:pt>
    <dgm:pt modelId="{0CBAA454-9E8F-4D61-A9FF-F8F069BD1F91}" type="pres">
      <dgm:prSet presAssocID="{F85F2BB7-4682-48CB-BF1D-8F8E6623DA7E}" presName="circ3" presStyleLbl="vennNode1" presStyleIdx="2" presStyleCnt="4"/>
      <dgm:spPr/>
      <dgm:t>
        <a:bodyPr/>
        <a:lstStyle/>
        <a:p>
          <a:endParaRPr kumimoji="1" lang="ja-JP" altLang="en-US"/>
        </a:p>
      </dgm:t>
    </dgm:pt>
    <dgm:pt modelId="{8B4EBBDA-A699-4FF0-AB02-61806972A3AD}" type="pres">
      <dgm:prSet presAssocID="{F85F2BB7-4682-48CB-BF1D-8F8E6623DA7E}" presName="circ3Tx" presStyleLbl="revTx" presStyleIdx="0" presStyleCnt="0">
        <dgm:presLayoutVars>
          <dgm:chMax val="0"/>
          <dgm:chPref val="0"/>
          <dgm:bulletEnabled val="1"/>
        </dgm:presLayoutVars>
      </dgm:prSet>
      <dgm:spPr/>
      <dgm:t>
        <a:bodyPr/>
        <a:lstStyle/>
        <a:p>
          <a:endParaRPr kumimoji="1" lang="ja-JP" altLang="en-US"/>
        </a:p>
      </dgm:t>
    </dgm:pt>
    <dgm:pt modelId="{7581E10F-B85D-4225-AEFD-0FC7B73DD0C0}" type="pres">
      <dgm:prSet presAssocID="{09E052DC-8365-463A-9C7D-57970F40EC5B}" presName="circ4" presStyleLbl="vennNode1" presStyleIdx="3" presStyleCnt="4"/>
      <dgm:spPr/>
      <dgm:t>
        <a:bodyPr/>
        <a:lstStyle/>
        <a:p>
          <a:endParaRPr kumimoji="1" lang="ja-JP" altLang="en-US"/>
        </a:p>
      </dgm:t>
    </dgm:pt>
    <dgm:pt modelId="{4FC58E3B-47E7-489A-B446-D9EA0E78AF2E}" type="pres">
      <dgm:prSet presAssocID="{09E052DC-8365-463A-9C7D-57970F40EC5B}" presName="circ4Tx" presStyleLbl="revTx" presStyleIdx="0" presStyleCnt="0">
        <dgm:presLayoutVars>
          <dgm:chMax val="0"/>
          <dgm:chPref val="0"/>
          <dgm:bulletEnabled val="1"/>
        </dgm:presLayoutVars>
      </dgm:prSet>
      <dgm:spPr/>
      <dgm:t>
        <a:bodyPr/>
        <a:lstStyle/>
        <a:p>
          <a:endParaRPr kumimoji="1" lang="ja-JP" altLang="en-US"/>
        </a:p>
      </dgm:t>
    </dgm:pt>
  </dgm:ptLst>
  <dgm:cxnLst>
    <dgm:cxn modelId="{78D5419D-7D34-457D-A2FB-7E7EC9016E61}" type="presOf" srcId="{FBE6D7BD-75AF-4DAE-AB10-92B68190EAC8}" destId="{E76E5EA0-9D6E-4DD1-9091-2ACC1D434676}" srcOrd="1" destOrd="0" presId="urn:microsoft.com/office/officeart/2005/8/layout/venn1"/>
    <dgm:cxn modelId="{D85D0553-E4CF-4540-A6A6-2CD6DA9050E0}" type="presOf" srcId="{F85F2BB7-4682-48CB-BF1D-8F8E6623DA7E}" destId="{8B4EBBDA-A699-4FF0-AB02-61806972A3AD}" srcOrd="1" destOrd="0" presId="urn:microsoft.com/office/officeart/2005/8/layout/venn1"/>
    <dgm:cxn modelId="{0AF57373-E678-458D-AFB4-20E0C484CE36}" srcId="{8F87D655-1AE1-4782-A958-003D7737A0D1}" destId="{09E052DC-8365-463A-9C7D-57970F40EC5B}" srcOrd="3" destOrd="0" parTransId="{B88B9060-953D-4BB6-AAE1-2335CF272EF2}" sibTransId="{1BC1C1F9-A75F-44DF-9371-D4E880B8FB19}"/>
    <dgm:cxn modelId="{F872D8D1-9030-4945-906E-3CE1AA201583}" type="presOf" srcId="{09E052DC-8365-463A-9C7D-57970F40EC5B}" destId="{7581E10F-B85D-4225-AEFD-0FC7B73DD0C0}" srcOrd="0" destOrd="0" presId="urn:microsoft.com/office/officeart/2005/8/layout/venn1"/>
    <dgm:cxn modelId="{08B9C852-F0EA-4F1A-8D75-79630D103F39}" srcId="{8F87D655-1AE1-4782-A958-003D7737A0D1}" destId="{FBE6D7BD-75AF-4DAE-AB10-92B68190EAC8}" srcOrd="0" destOrd="0" parTransId="{88DB6832-3C18-47AB-8CBF-8ED060BE4327}" sibTransId="{CE9C5C47-2070-4FF4-A5FD-E6CD5D725997}"/>
    <dgm:cxn modelId="{D545DCFA-CE6B-4DD4-BE6D-BCF0B5E5FCB2}" type="presOf" srcId="{8F87D655-1AE1-4782-A958-003D7737A0D1}" destId="{892A4754-1EC6-479F-8E74-DD7AB1A4008F}" srcOrd="0" destOrd="0" presId="urn:microsoft.com/office/officeart/2005/8/layout/venn1"/>
    <dgm:cxn modelId="{17612795-A285-4D06-813C-12FC44D27523}" srcId="{8F87D655-1AE1-4782-A958-003D7737A0D1}" destId="{F85F2BB7-4682-48CB-BF1D-8F8E6623DA7E}" srcOrd="2" destOrd="0" parTransId="{90751C05-B4BB-46B6-8AA9-77FD012A5EE1}" sibTransId="{AAA63D00-FF5B-4B2D-A787-EE417C18EACC}"/>
    <dgm:cxn modelId="{01C8F714-58AE-4B23-B157-A942262EC4FF}" type="presOf" srcId="{F85F2BB7-4682-48CB-BF1D-8F8E6623DA7E}" destId="{0CBAA454-9E8F-4D61-A9FF-F8F069BD1F91}" srcOrd="0" destOrd="0" presId="urn:microsoft.com/office/officeart/2005/8/layout/venn1"/>
    <dgm:cxn modelId="{2855DEE3-6C68-462A-8D5F-B93D0588B484}" type="presOf" srcId="{09E052DC-8365-463A-9C7D-57970F40EC5B}" destId="{4FC58E3B-47E7-489A-B446-D9EA0E78AF2E}" srcOrd="1" destOrd="0" presId="urn:microsoft.com/office/officeart/2005/8/layout/venn1"/>
    <dgm:cxn modelId="{69C38B10-36C1-4C67-BA1B-90DFF9D0F0CF}" type="presOf" srcId="{C2205472-8B71-48B4-B9FC-3341ED7D34F0}" destId="{8C23FC40-7965-46A2-999B-1A15AB20B231}" srcOrd="1" destOrd="0" presId="urn:microsoft.com/office/officeart/2005/8/layout/venn1"/>
    <dgm:cxn modelId="{E9B01DFE-B6D9-4A7C-8D70-008091ABDB1F}" type="presOf" srcId="{C2205472-8B71-48B4-B9FC-3341ED7D34F0}" destId="{B9305E2F-C256-490E-BA2D-272C4934CA30}" srcOrd="0" destOrd="0" presId="urn:microsoft.com/office/officeart/2005/8/layout/venn1"/>
    <dgm:cxn modelId="{8DD12080-D808-40D5-BD51-544F58887D57}" type="presOf" srcId="{FBE6D7BD-75AF-4DAE-AB10-92B68190EAC8}" destId="{669C09B5-1DA5-43C1-8B93-045BF378AFBE}" srcOrd="0" destOrd="0" presId="urn:microsoft.com/office/officeart/2005/8/layout/venn1"/>
    <dgm:cxn modelId="{E252E4FC-D1A4-43B3-B37A-9C76DA5AFE0E}" srcId="{8F87D655-1AE1-4782-A958-003D7737A0D1}" destId="{C2205472-8B71-48B4-B9FC-3341ED7D34F0}" srcOrd="1" destOrd="0" parTransId="{BF2ABDAD-0FB4-4225-A95D-067F6A128960}" sibTransId="{FB7AC7C6-3AE6-4899-8A0A-B750CE81C647}"/>
    <dgm:cxn modelId="{A31D4D3B-5376-44A8-87C4-9A20032114AB}" type="presParOf" srcId="{892A4754-1EC6-479F-8E74-DD7AB1A4008F}" destId="{669C09B5-1DA5-43C1-8B93-045BF378AFBE}" srcOrd="0" destOrd="0" presId="urn:microsoft.com/office/officeart/2005/8/layout/venn1"/>
    <dgm:cxn modelId="{1F90C1CD-FA26-4FE5-B4A3-68F6C30F46BB}" type="presParOf" srcId="{892A4754-1EC6-479F-8E74-DD7AB1A4008F}" destId="{E76E5EA0-9D6E-4DD1-9091-2ACC1D434676}" srcOrd="1" destOrd="0" presId="urn:microsoft.com/office/officeart/2005/8/layout/venn1"/>
    <dgm:cxn modelId="{B6EAB1E5-9809-4A9D-B5D1-8E768709CD8C}" type="presParOf" srcId="{892A4754-1EC6-479F-8E74-DD7AB1A4008F}" destId="{B9305E2F-C256-490E-BA2D-272C4934CA30}" srcOrd="2" destOrd="0" presId="urn:microsoft.com/office/officeart/2005/8/layout/venn1"/>
    <dgm:cxn modelId="{32045751-EA4F-49F6-B9A1-AD0782CA9DF7}" type="presParOf" srcId="{892A4754-1EC6-479F-8E74-DD7AB1A4008F}" destId="{8C23FC40-7965-46A2-999B-1A15AB20B231}" srcOrd="3" destOrd="0" presId="urn:microsoft.com/office/officeart/2005/8/layout/venn1"/>
    <dgm:cxn modelId="{536DBF6F-D648-44A0-A491-1491EF24A365}" type="presParOf" srcId="{892A4754-1EC6-479F-8E74-DD7AB1A4008F}" destId="{0CBAA454-9E8F-4D61-A9FF-F8F069BD1F91}" srcOrd="4" destOrd="0" presId="urn:microsoft.com/office/officeart/2005/8/layout/venn1"/>
    <dgm:cxn modelId="{5149017F-2A76-459F-995F-D9FA2EE26782}" type="presParOf" srcId="{892A4754-1EC6-479F-8E74-DD7AB1A4008F}" destId="{8B4EBBDA-A699-4FF0-AB02-61806972A3AD}" srcOrd="5" destOrd="0" presId="urn:microsoft.com/office/officeart/2005/8/layout/venn1"/>
    <dgm:cxn modelId="{C49A6EFF-C175-4BF9-B0B8-87A0B400CEAE}" type="presParOf" srcId="{892A4754-1EC6-479F-8E74-DD7AB1A4008F}" destId="{7581E10F-B85D-4225-AEFD-0FC7B73DD0C0}" srcOrd="6" destOrd="0" presId="urn:microsoft.com/office/officeart/2005/8/layout/venn1"/>
    <dgm:cxn modelId="{BEF10D12-F10A-458C-8D83-DB967C7C50D8}" type="presParOf" srcId="{892A4754-1EC6-479F-8E74-DD7AB1A4008F}" destId="{4FC58E3B-47E7-489A-B446-D9EA0E78AF2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09B5-1DA5-43C1-8B93-045BF378AFBE}">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ja-JP" sz="1600" kern="1200" dirty="0" smtClean="0"/>
            <a:t>ロータリーの目的（</a:t>
          </a:r>
          <a:r>
            <a:rPr lang="en-US" sz="1600" kern="1200" dirty="0" smtClean="0"/>
            <a:t>The Object of Rotary</a:t>
          </a:r>
          <a:r>
            <a:rPr lang="ja-JP" sz="1600" kern="1200" dirty="0" smtClean="0"/>
            <a:t>）</a:t>
          </a:r>
          <a:endParaRPr lang="ja-JP" sz="1600" kern="1200" dirty="0"/>
        </a:p>
      </dsp:txBody>
      <dsp:txXfrm>
        <a:off x="3209607" y="362077"/>
        <a:ext cx="1810385" cy="746783"/>
      </dsp:txXfrm>
    </dsp:sp>
    <dsp:sp modelId="{B9305E2F-C256-490E-BA2D-272C4934CA30}">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ja-JP" sz="1600" kern="1200" dirty="0" smtClean="0"/>
            <a:t>四つのテスト（</a:t>
          </a:r>
          <a:r>
            <a:rPr lang="en-US" sz="1600" kern="1200" dirty="0" smtClean="0"/>
            <a:t>The Four-way Test</a:t>
          </a:r>
          <a:r>
            <a:rPr lang="ja-JP" sz="1600" kern="1200" dirty="0" smtClean="0"/>
            <a:t>）</a:t>
          </a:r>
          <a:endParaRPr lang="ja-JP" sz="1600" kern="1200" dirty="0"/>
        </a:p>
      </dsp:txBody>
      <dsp:txXfrm>
        <a:off x="5246290" y="1357788"/>
        <a:ext cx="905192" cy="1810385"/>
      </dsp:txXfrm>
    </dsp:sp>
    <dsp:sp modelId="{0CBAA454-9E8F-4D61-A9FF-F8F069BD1F91}">
      <dsp:nvSpPr>
        <dsp:cNvPr id="0" name=""/>
        <dsp:cNvSpPr/>
      </dsp:nvSpPr>
      <dsp:spPr>
        <a:xfrm>
          <a:off x="2938049" y="2127202"/>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ja-JP" sz="1600" kern="1200" dirty="0" smtClean="0"/>
            <a:t>ロータリアン行動規範（</a:t>
          </a:r>
          <a:r>
            <a:rPr lang="en-US" sz="1600" kern="1200" dirty="0" smtClean="0"/>
            <a:t>Rotarian Code of Conduct)</a:t>
          </a:r>
          <a:endParaRPr lang="ja-JP" sz="1600" kern="1200" dirty="0"/>
        </a:p>
      </dsp:txBody>
      <dsp:txXfrm>
        <a:off x="3209607" y="3417102"/>
        <a:ext cx="1810385" cy="746783"/>
      </dsp:txXfrm>
    </dsp:sp>
    <dsp:sp modelId="{7581E10F-B85D-4225-AEFD-0FC7B73DD0C0}">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ja-JP" sz="1600" kern="1200" dirty="0" smtClean="0"/>
            <a:t>五大奉仕（</a:t>
          </a:r>
          <a:r>
            <a:rPr lang="en-US" sz="1600" kern="1200" dirty="0" smtClean="0"/>
            <a:t>The Five Avenues of Service</a:t>
          </a:r>
          <a:r>
            <a:rPr lang="ja-JP" sz="1600" kern="1200" dirty="0" smtClean="0"/>
            <a:t>）</a:t>
          </a:r>
          <a:endParaRPr lang="ja-JP" sz="1600" kern="1200" dirty="0"/>
        </a:p>
      </dsp:txBody>
      <dsp:txXfrm>
        <a:off x="2078116" y="1357788"/>
        <a:ext cx="905192"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81558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84299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my.rotary.org/ja/document/rotarian-code-conduct" TargetMode="External"/><Relationship Id="rId2" Type="http://schemas.openxmlformats.org/officeDocument/2006/relationships/hyperlink" Target="https://my.rotary.org/ja/document/introduction-vocational-servic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my.rotary.org/ja/document/communities-action-guide-effective-project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y.rotary.org/ja/node/778" TargetMode="External"/><Relationship Id="rId2" Type="http://schemas.openxmlformats.org/officeDocument/2006/relationships/hyperlink" Target="https://my.rotary.org/ja/node/779" TargetMode="External"/><Relationship Id="rId1" Type="http://schemas.openxmlformats.org/officeDocument/2006/relationships/slideLayout" Target="../slideLayouts/slideLayout7.xml"/><Relationship Id="rId5" Type="http://schemas.openxmlformats.org/officeDocument/2006/relationships/hyperlink" Target="https://my.rotary.org/ja/node/863" TargetMode="External"/><Relationship Id="rId4" Type="http://schemas.openxmlformats.org/officeDocument/2006/relationships/hyperlink" Target="https://my.rotary.org/ja/node/874"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rotary.org/myrotary/ja/guiding-principl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rotary.org/myrotary/ja/document/rotary-code-condu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hyperlink" Target="https://www.rotary.org/myrotary/ja/rotary-fellowship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hyperlink" Target="https://www.rotary.org/myrotary/ja/take-action/empower-leaders/join-rotarian-action-grou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hyperlink" Target="http://www.rotary.org/ja/newsletter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rotary.org/myrotary/en/document/56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hop.rotary.org/dp/B0043N1P4K/ref=An%20Introduction%20to%20Vocational%20Service%20bann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ideas.rotary.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rotary.org/myrotary/ja/document/global-outlook-series-guide-vocational-service" TargetMode="External"/><Relationship Id="rId4" Type="http://schemas.openxmlformats.org/officeDocument/2006/relationships/hyperlink" Target="http://www.rotary.org/showca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rotary.service@rotary.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p:nvPr/>
        </p:nvSpPr>
        <p:spPr>
          <a:xfrm>
            <a:off x="-381000" y="34290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0"/>
          <p:cNvSpPr txBox="1">
            <a:spLocks noChangeArrowheads="1"/>
          </p:cNvSpPr>
          <p:nvPr/>
        </p:nvSpPr>
        <p:spPr>
          <a:xfrm>
            <a:off x="533400" y="3581400"/>
            <a:ext cx="6858000" cy="22098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2400"/>
              </a:spcAft>
              <a:buFontTx/>
              <a:buNone/>
            </a:pPr>
            <a:r>
              <a:rPr lang="ja-JP" altLang="en-US" sz="3600" dirty="0" smtClean="0">
                <a:solidFill>
                  <a:schemeClr val="bg1"/>
                </a:solidFill>
                <a:latin typeface="+mj-ea"/>
                <a:ea typeface="+mj-ea"/>
                <a:cs typeface="Arial Narrow Bold"/>
              </a:rPr>
              <a:t>職業奉仕はロータリーの核心か？</a:t>
            </a:r>
            <a:endParaRPr lang="en-US" sz="3600" dirty="0" smtClean="0">
              <a:solidFill>
                <a:schemeClr val="bg1"/>
              </a:solidFill>
              <a:latin typeface="+mj-ea"/>
              <a:ea typeface="+mj-ea"/>
              <a:cs typeface="Arial Narrow Bold"/>
            </a:endParaRPr>
          </a:p>
          <a:p>
            <a:pPr marL="0" indent="0">
              <a:spcBef>
                <a:spcPct val="0"/>
              </a:spcBef>
              <a:spcAft>
                <a:spcPts val="0"/>
              </a:spcAft>
              <a:buFontTx/>
              <a:buNone/>
            </a:pPr>
            <a:r>
              <a:rPr lang="en-US" sz="2000" dirty="0" smtClean="0">
                <a:solidFill>
                  <a:srgbClr val="01B4E7"/>
                </a:solidFill>
                <a:latin typeface="Arial" panose="020B0604020202020204" pitchFamily="34" charset="0"/>
                <a:cs typeface="Arial" panose="020B0604020202020204" pitchFamily="34" charset="0"/>
              </a:rPr>
              <a:t/>
            </a:r>
            <a:br>
              <a:rPr lang="en-US" sz="2000" dirty="0" smtClean="0">
                <a:solidFill>
                  <a:srgbClr val="01B4E7"/>
                </a:solidFill>
                <a:latin typeface="Arial" panose="020B0604020202020204" pitchFamily="34" charset="0"/>
                <a:cs typeface="Arial" panose="020B0604020202020204" pitchFamily="34" charset="0"/>
              </a:rPr>
            </a:br>
            <a:endParaRPr lang="en-US" sz="2000" dirty="0">
              <a:solidFill>
                <a:srgbClr val="01B4E7"/>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5524500" y="5910404"/>
            <a:ext cx="3733800" cy="707886"/>
          </a:xfrm>
          <a:prstGeom prst="rect">
            <a:avLst/>
          </a:prstGeom>
          <a:noFill/>
        </p:spPr>
        <p:txBody>
          <a:bodyPr wrap="square" rtlCol="0">
            <a:spAutoFit/>
          </a:bodyPr>
          <a:lstStyle/>
          <a:p>
            <a:r>
              <a:rPr kumimoji="1" lang="en-US" altLang="ja-JP" sz="2000" dirty="0" smtClean="0"/>
              <a:t>2019</a:t>
            </a:r>
            <a:r>
              <a:rPr kumimoji="1" lang="ja-JP" altLang="en-US" sz="2000" dirty="0" smtClean="0"/>
              <a:t>年</a:t>
            </a:r>
            <a:r>
              <a:rPr kumimoji="1" lang="en-US" altLang="ja-JP" sz="2000" dirty="0" smtClean="0"/>
              <a:t>7</a:t>
            </a:r>
            <a:r>
              <a:rPr kumimoji="1" lang="ja-JP" altLang="en-US" sz="2000" dirty="0" smtClean="0"/>
              <a:t>月</a:t>
            </a:r>
            <a:r>
              <a:rPr kumimoji="1" lang="en-US" altLang="ja-JP" sz="2000" dirty="0" smtClean="0"/>
              <a:t>28</a:t>
            </a:r>
            <a:r>
              <a:rPr kumimoji="1" lang="ja-JP" altLang="en-US" sz="2000" dirty="0" smtClean="0"/>
              <a:t>日</a:t>
            </a:r>
            <a:r>
              <a:rPr kumimoji="1" lang="en-US" altLang="ja-JP" sz="2000" dirty="0" smtClean="0"/>
              <a:t>RID2610PDG</a:t>
            </a:r>
            <a:r>
              <a:rPr kumimoji="1" lang="ja-JP" altLang="en-US" sz="2000" dirty="0" smtClean="0"/>
              <a:t> 若林啓介</a:t>
            </a:r>
            <a:endParaRPr kumimoji="1" lang="ja-JP" altLang="en-US" sz="2000" dirty="0"/>
          </a:p>
        </p:txBody>
      </p:sp>
    </p:spTree>
    <p:extLst>
      <p:ext uri="{BB962C8B-B14F-4D97-AF65-F5344CB8AC3E}">
        <p14:creationId xmlns:p14="http://schemas.microsoft.com/office/powerpoint/2010/main" val="3168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ロータリーとは何か？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kumimoji="1" lang="ja-JP" altLang="en-US" dirty="0">
                <a:solidFill>
                  <a:schemeClr val="tx1">
                    <a:lumMod val="50000"/>
                  </a:schemeClr>
                </a:solidFill>
              </a:rPr>
              <a:t>１９７６年　理事会決議</a:t>
            </a:r>
          </a:p>
          <a:p>
            <a:pPr marL="0" indent="0">
              <a:buNone/>
            </a:pPr>
            <a:r>
              <a:rPr lang="ja-JP" altLang="en-US" dirty="0" smtClean="0"/>
              <a:t>「</a:t>
            </a:r>
            <a:r>
              <a:rPr lang="ja-JP" altLang="ja-JP" dirty="0" smtClean="0"/>
              <a:t>ロータリー</a:t>
            </a:r>
            <a:r>
              <a:rPr lang="ja-JP" altLang="ja-JP" dirty="0"/>
              <a:t>は、世界中の事業および専門職務従事者からなる国際的組織で、人道的奉仕活動を行い、あらゆる職業における高い道徳的水準を奨励し、世界中で親善や平和を築くために助力している</a:t>
            </a:r>
            <a:r>
              <a:rPr lang="ja-JP" altLang="ja-JP" dirty="0" smtClean="0"/>
              <a:t>」</a:t>
            </a:r>
            <a:endParaRPr lang="en-US" altLang="ja-JP" dirty="0" smtClean="0"/>
          </a:p>
          <a:p>
            <a:pPr marL="0" indent="0">
              <a:buNone/>
            </a:pPr>
            <a:endParaRPr kumimoji="1" lang="en-US" altLang="ja-JP"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1072016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ロータリーとは何か？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a:t>ロータリーは、基本的には、一つの人生哲学であり、それは利己的な欲求と義務および これに伴う他人のために奉仕したいという感情とのあいだに常に存在する矛盾を和らげ ようとするものである。この哲学は奉仕</a:t>
            </a:r>
            <a:r>
              <a:rPr lang="en-US" altLang="ja-JP" dirty="0"/>
              <a:t>―</a:t>
            </a:r>
            <a:r>
              <a:rPr lang="ja-JP" altLang="en-US" dirty="0"/>
              <a:t>「超我の奉仕」の哲学であり、これは、「最も よく奉仕する者、最も多く報いられる」という実践的な倫理原則に基づくものである。 </a:t>
            </a:r>
            <a:endParaRPr kumimoji="1" lang="en-US" altLang="ja-JP"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350168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ロータリーとは何か？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en-US" altLang="ja-JP" dirty="0" smtClean="0"/>
              <a:t>Fundamentally</a:t>
            </a:r>
            <a:r>
              <a:rPr lang="en-US" altLang="ja-JP" dirty="0"/>
              <a:t>, Rotary is a philosophy of life that undertakes to reconcile the ever present conflict between the desire to profit for one’s self and the duty and consequent impulse to serve others. This philosophy is the philosophy of service―“Service Above Self” and is based on the practical ethical principle that </a:t>
            </a:r>
            <a:r>
              <a:rPr lang="en-US" altLang="ja-JP" dirty="0" smtClean="0"/>
              <a:t>“</a:t>
            </a:r>
            <a:r>
              <a:rPr lang="ja-JP" altLang="en-US" dirty="0" smtClean="0"/>
              <a:t>Ｏｎｅ</a:t>
            </a:r>
            <a:r>
              <a:rPr lang="en-US" altLang="ja-JP" smtClean="0"/>
              <a:t> Profits </a:t>
            </a:r>
            <a:r>
              <a:rPr lang="en-US" altLang="ja-JP" dirty="0"/>
              <a:t>Most </a:t>
            </a:r>
            <a:r>
              <a:rPr lang="en-US" altLang="ja-JP"/>
              <a:t>Who </a:t>
            </a:r>
            <a:r>
              <a:rPr lang="en-US" altLang="ja-JP" smtClean="0"/>
              <a:t>Serves </a:t>
            </a:r>
            <a:r>
              <a:rPr lang="en-US" altLang="ja-JP" dirty="0"/>
              <a:t>Best.”</a:t>
            </a:r>
            <a:endParaRPr kumimoji="1" lang="en-US" altLang="ja-JP"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986093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ロータリーの目的　（</a:t>
            </a:r>
            <a:r>
              <a:rPr kumimoji="1" lang="en-US" altLang="ja-JP" sz="3200" dirty="0" smtClean="0"/>
              <a:t>The Object of Rotary</a:t>
            </a:r>
            <a:r>
              <a:rPr kumimoji="1" lang="ja-JP" altLang="en-US" sz="3200" dirty="0" smtClean="0"/>
              <a:t>）</a:t>
            </a:r>
            <a:endParaRPr kumimoji="1" lang="ja-JP" altLang="en-US" sz="32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038397044"/>
              </p:ext>
            </p:extLst>
          </p:nvPr>
        </p:nvGraphicFramePr>
        <p:xfrm>
          <a:off x="457200" y="1219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6069100"/>
            <a:ext cx="2209800" cy="788899"/>
          </a:xfrm>
          <a:prstGeom prst="rect">
            <a:avLst/>
          </a:prstGeom>
        </p:spPr>
      </p:pic>
    </p:spTree>
    <p:extLst>
      <p:ext uri="{BB962C8B-B14F-4D97-AF65-F5344CB8AC3E}">
        <p14:creationId xmlns:p14="http://schemas.microsoft.com/office/powerpoint/2010/main" val="2948358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ロータリーの目的　（</a:t>
            </a:r>
            <a:r>
              <a:rPr kumimoji="1" lang="en-US" altLang="ja-JP" sz="3200" dirty="0" smtClean="0"/>
              <a:t>The Object of Rotary</a:t>
            </a:r>
            <a:r>
              <a:rPr kumimoji="1" lang="ja-JP" altLang="en-US" sz="3200" dirty="0" smtClean="0"/>
              <a:t>）</a:t>
            </a:r>
            <a:endParaRPr kumimoji="1" lang="ja-JP" altLang="en-US" sz="32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977594837"/>
              </p:ext>
            </p:extLst>
          </p:nvPr>
        </p:nvGraphicFramePr>
        <p:xfrm>
          <a:off x="457200" y="1219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6069100"/>
            <a:ext cx="2209800" cy="788899"/>
          </a:xfrm>
          <a:prstGeom prst="rect">
            <a:avLst/>
          </a:prstGeom>
        </p:spPr>
      </p:pic>
    </p:spTree>
    <p:extLst>
      <p:ext uri="{BB962C8B-B14F-4D97-AF65-F5344CB8AC3E}">
        <p14:creationId xmlns:p14="http://schemas.microsoft.com/office/powerpoint/2010/main" val="2133124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奉仕の理想（理念　</a:t>
            </a:r>
            <a:r>
              <a:rPr kumimoji="1" lang="en-US" altLang="ja-JP" sz="2800" dirty="0" smtClean="0"/>
              <a:t>Ideal</a:t>
            </a:r>
            <a:r>
              <a:rPr kumimoji="1" lang="ja-JP" altLang="en-US" sz="2800" dirty="0" smtClean="0"/>
              <a:t> </a:t>
            </a:r>
            <a:r>
              <a:rPr kumimoji="1" lang="en-US" altLang="ja-JP" sz="2800" dirty="0" smtClean="0"/>
              <a:t>of</a:t>
            </a:r>
            <a:r>
              <a:rPr kumimoji="1" lang="ja-JP" altLang="en-US" sz="2800" dirty="0" smtClean="0"/>
              <a:t> </a:t>
            </a:r>
            <a:r>
              <a:rPr kumimoji="1" lang="en-US" altLang="ja-JP" sz="2800" dirty="0" smtClean="0"/>
              <a:t>Service</a:t>
            </a:r>
            <a:r>
              <a:rPr kumimoji="1" lang="ja-JP" altLang="en-US" sz="2800" dirty="0" smtClean="0"/>
              <a:t>）とは何か？</a:t>
            </a:r>
            <a:endParaRPr kumimoji="1" lang="ja-JP" altLang="en-US" sz="28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dirty="0" smtClean="0">
                <a:solidFill>
                  <a:schemeClr val="tx1">
                    <a:lumMod val="50000"/>
                  </a:schemeClr>
                </a:solidFill>
              </a:rPr>
              <a:t>超我の奉仕（</a:t>
            </a:r>
            <a:r>
              <a:rPr kumimoji="1" lang="en-US" altLang="ja-JP" dirty="0" smtClean="0">
                <a:solidFill>
                  <a:schemeClr val="tx1">
                    <a:lumMod val="50000"/>
                  </a:schemeClr>
                </a:solidFill>
              </a:rPr>
              <a:t>Service</a:t>
            </a:r>
            <a:r>
              <a:rPr kumimoji="1" lang="ja-JP" altLang="en-US" dirty="0" smtClean="0">
                <a:solidFill>
                  <a:schemeClr val="tx1">
                    <a:lumMod val="50000"/>
                  </a:schemeClr>
                </a:solidFill>
              </a:rPr>
              <a:t> </a:t>
            </a:r>
            <a:r>
              <a:rPr kumimoji="1" lang="en-US" altLang="ja-JP" dirty="0" smtClean="0">
                <a:solidFill>
                  <a:schemeClr val="tx1">
                    <a:lumMod val="50000"/>
                  </a:schemeClr>
                </a:solidFill>
              </a:rPr>
              <a:t>above</a:t>
            </a:r>
            <a:r>
              <a:rPr kumimoji="1" lang="ja-JP" altLang="en-US" dirty="0" smtClean="0">
                <a:solidFill>
                  <a:schemeClr val="tx1">
                    <a:lumMod val="50000"/>
                  </a:schemeClr>
                </a:solidFill>
              </a:rPr>
              <a:t> </a:t>
            </a:r>
            <a:r>
              <a:rPr kumimoji="1" lang="en-US" altLang="ja-JP" dirty="0" smtClean="0">
                <a:solidFill>
                  <a:schemeClr val="tx1">
                    <a:lumMod val="50000"/>
                  </a:schemeClr>
                </a:solidFill>
              </a:rPr>
              <a:t>Self</a:t>
            </a:r>
            <a:r>
              <a:rPr kumimoji="1" lang="ja-JP" altLang="en-US" dirty="0" smtClean="0">
                <a:solidFill>
                  <a:schemeClr val="tx1">
                    <a:lumMod val="50000"/>
                  </a:schemeClr>
                </a:solidFill>
              </a:rPr>
              <a:t>）</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最も良く奉仕する者、最も多く報いられる（ </a:t>
            </a:r>
            <a:r>
              <a:rPr kumimoji="1" lang="en-US" altLang="ja-JP" dirty="0" smtClean="0">
                <a:solidFill>
                  <a:schemeClr val="tx1">
                    <a:lumMod val="50000"/>
                  </a:schemeClr>
                </a:solidFill>
              </a:rPr>
              <a:t>One</a:t>
            </a:r>
            <a:r>
              <a:rPr kumimoji="1" lang="ja-JP" altLang="en-US" dirty="0" smtClean="0">
                <a:solidFill>
                  <a:schemeClr val="tx1">
                    <a:lumMod val="50000"/>
                  </a:schemeClr>
                </a:solidFill>
              </a:rPr>
              <a:t> </a:t>
            </a:r>
            <a:r>
              <a:rPr kumimoji="1" lang="en-US" altLang="ja-JP" dirty="0" smtClean="0">
                <a:solidFill>
                  <a:schemeClr val="tx1">
                    <a:lumMod val="50000"/>
                  </a:schemeClr>
                </a:solidFill>
              </a:rPr>
              <a:t>Profits</a:t>
            </a:r>
            <a:r>
              <a:rPr kumimoji="1" lang="ja-JP" altLang="en-US" dirty="0" smtClean="0">
                <a:solidFill>
                  <a:schemeClr val="tx1">
                    <a:lumMod val="50000"/>
                  </a:schemeClr>
                </a:solidFill>
              </a:rPr>
              <a:t> </a:t>
            </a:r>
            <a:r>
              <a:rPr kumimoji="1" lang="en-US" altLang="ja-JP" dirty="0" smtClean="0">
                <a:solidFill>
                  <a:schemeClr val="tx1">
                    <a:lumMod val="50000"/>
                  </a:schemeClr>
                </a:solidFill>
              </a:rPr>
              <a:t>Most</a:t>
            </a:r>
            <a:r>
              <a:rPr kumimoji="1" lang="ja-JP" altLang="en-US" dirty="0" smtClean="0">
                <a:solidFill>
                  <a:schemeClr val="tx1">
                    <a:lumMod val="50000"/>
                  </a:schemeClr>
                </a:solidFill>
              </a:rPr>
              <a:t> </a:t>
            </a:r>
            <a:r>
              <a:rPr kumimoji="1" lang="en-US" altLang="ja-JP" dirty="0" smtClean="0">
                <a:solidFill>
                  <a:schemeClr val="tx1">
                    <a:lumMod val="50000"/>
                  </a:schemeClr>
                </a:solidFill>
              </a:rPr>
              <a:t>Who</a:t>
            </a:r>
            <a:r>
              <a:rPr kumimoji="1" lang="ja-JP" altLang="en-US" dirty="0" smtClean="0">
                <a:solidFill>
                  <a:schemeClr val="tx1">
                    <a:lumMod val="50000"/>
                  </a:schemeClr>
                </a:solidFill>
              </a:rPr>
              <a:t> </a:t>
            </a:r>
            <a:r>
              <a:rPr kumimoji="1" lang="en-US" altLang="ja-JP" dirty="0" smtClean="0">
                <a:solidFill>
                  <a:schemeClr val="tx1">
                    <a:lumMod val="50000"/>
                  </a:schemeClr>
                </a:solidFill>
              </a:rPr>
              <a:t>Serves</a:t>
            </a:r>
            <a:r>
              <a:rPr kumimoji="1" lang="ja-JP" altLang="en-US" dirty="0" smtClean="0">
                <a:solidFill>
                  <a:schemeClr val="tx1">
                    <a:lumMod val="50000"/>
                  </a:schemeClr>
                </a:solidFill>
              </a:rPr>
              <a:t> </a:t>
            </a:r>
            <a:r>
              <a:rPr kumimoji="1" lang="en-US" altLang="ja-JP" dirty="0" smtClean="0">
                <a:solidFill>
                  <a:schemeClr val="tx1">
                    <a:lumMod val="50000"/>
                  </a:schemeClr>
                </a:solidFill>
              </a:rPr>
              <a:t>Best</a:t>
            </a:r>
            <a:r>
              <a:rPr kumimoji="1" lang="ja-JP" altLang="en-US" dirty="0" smtClean="0">
                <a:solidFill>
                  <a:schemeClr val="tx1">
                    <a:lumMod val="50000"/>
                  </a:schemeClr>
                </a:solidFill>
              </a:rPr>
              <a:t>） </a:t>
            </a:r>
            <a:endParaRPr kumimoji="1" lang="en-US" altLang="ja-JP" dirty="0" smtClean="0">
              <a:solidFill>
                <a:schemeClr val="tx1">
                  <a:lumMod val="50000"/>
                </a:schemeClr>
              </a:solidFill>
            </a:endParaRPr>
          </a:p>
          <a:p>
            <a:pPr marL="0" indent="0">
              <a:buNone/>
            </a:pPr>
            <a:endParaRPr kumimoji="1" lang="en-US" altLang="ja-JP" dirty="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他者への思いやり（</a:t>
            </a:r>
            <a:r>
              <a:rPr kumimoji="1" lang="en-US" altLang="ja-JP" dirty="0" smtClean="0">
                <a:solidFill>
                  <a:schemeClr val="tx1">
                    <a:lumMod val="50000"/>
                  </a:schemeClr>
                </a:solidFill>
              </a:rPr>
              <a:t>Thoughtfulness of others</a:t>
            </a:r>
            <a:r>
              <a:rPr kumimoji="1" lang="ja-JP" altLang="en-US" dirty="0" smtClean="0">
                <a:solidFill>
                  <a:schemeClr val="tx1">
                    <a:lumMod val="50000"/>
                  </a:schemeClr>
                </a:solidFill>
              </a:rPr>
              <a:t>）</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自分にしてほしいことを他者に与える（</a:t>
            </a:r>
            <a:r>
              <a:rPr kumimoji="1" lang="en-US" altLang="ja-JP" dirty="0" smtClean="0">
                <a:solidFill>
                  <a:schemeClr val="tx1">
                    <a:lumMod val="50000"/>
                  </a:schemeClr>
                </a:solidFill>
              </a:rPr>
              <a:t>Most of all treating as one would like to be treated</a:t>
            </a:r>
            <a:r>
              <a:rPr kumimoji="1" lang="ja-JP" altLang="en-US" dirty="0" smtClean="0">
                <a:solidFill>
                  <a:schemeClr val="tx1">
                    <a:lumMod val="50000"/>
                  </a:schemeClr>
                </a:solidFill>
              </a:rPr>
              <a:t>）</a:t>
            </a:r>
            <a:endParaRPr kumimoji="1" lang="en-US" altLang="ja-JP" dirty="0" smtClean="0">
              <a:solidFill>
                <a:schemeClr val="tx1">
                  <a:lumMod val="50000"/>
                </a:schemeClr>
              </a:solidFill>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566857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四つのテスト</a:t>
            </a:r>
            <a:endParaRPr kumimoji="1" lang="ja-JP" altLang="en-US" sz="28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lang="ja-JP" altLang="en-US" dirty="0" smtClean="0">
                <a:solidFill>
                  <a:schemeClr val="tx1">
                    <a:lumMod val="50000"/>
                  </a:schemeClr>
                </a:solidFill>
                <a:latin typeface="メイリオ"/>
              </a:rPr>
              <a:t>ハーバート・テーラーとクラブ・アルミニウム</a:t>
            </a:r>
            <a:endParaRPr lang="en-US" altLang="ja-JP" dirty="0" smtClean="0">
              <a:solidFill>
                <a:schemeClr val="tx1">
                  <a:lumMod val="50000"/>
                </a:schemeClr>
              </a:solidFill>
              <a:latin typeface="メイリオ"/>
            </a:endParaRPr>
          </a:p>
          <a:p>
            <a:pPr>
              <a:buFont typeface="Wingdings" panose="05000000000000000000" pitchFamily="2" charset="2"/>
              <a:buChar char="n"/>
            </a:pPr>
            <a:r>
              <a:rPr lang="ja-JP" altLang="en-US" dirty="0" smtClean="0">
                <a:solidFill>
                  <a:srgbClr val="000000"/>
                </a:solidFill>
                <a:latin typeface="メイリオ"/>
              </a:rPr>
              <a:t>ロータリアン</a:t>
            </a:r>
            <a:r>
              <a:rPr lang="ja-JP" altLang="en-US" dirty="0">
                <a:solidFill>
                  <a:srgbClr val="000000"/>
                </a:solidFill>
                <a:latin typeface="メイリオ"/>
              </a:rPr>
              <a:t>が生活や仕事の場面で常に覚えておくべき</a:t>
            </a:r>
            <a:r>
              <a:rPr lang="en-US" altLang="ja-JP" dirty="0">
                <a:solidFill>
                  <a:srgbClr val="000000"/>
                </a:solidFill>
                <a:latin typeface="メイリオ"/>
              </a:rPr>
              <a:t>4</a:t>
            </a:r>
            <a:r>
              <a:rPr lang="ja-JP" altLang="en-US" dirty="0" err="1">
                <a:solidFill>
                  <a:srgbClr val="000000"/>
                </a:solidFill>
                <a:latin typeface="メイリオ"/>
              </a:rPr>
              <a:t>つの</a:t>
            </a:r>
            <a:r>
              <a:rPr lang="ja-JP" altLang="en-US" dirty="0">
                <a:solidFill>
                  <a:srgbClr val="000000"/>
                </a:solidFill>
                <a:latin typeface="メイリオ"/>
              </a:rPr>
              <a:t>問い、それが「四つのテスト」です。政治や宗教に関係なく、すべての人びとの倫理的指針となるこのテストは、</a:t>
            </a:r>
            <a:r>
              <a:rPr lang="en-US" altLang="ja-JP" dirty="0">
                <a:solidFill>
                  <a:srgbClr val="000000"/>
                </a:solidFill>
                <a:latin typeface="メイリオ"/>
              </a:rPr>
              <a:t>1943</a:t>
            </a:r>
            <a:r>
              <a:rPr lang="ja-JP" altLang="en-US" dirty="0">
                <a:solidFill>
                  <a:srgbClr val="000000"/>
                </a:solidFill>
                <a:latin typeface="メイリオ"/>
              </a:rPr>
              <a:t>年に採用され、</a:t>
            </a:r>
            <a:r>
              <a:rPr lang="en-US" altLang="ja-JP" dirty="0">
                <a:solidFill>
                  <a:srgbClr val="000000"/>
                </a:solidFill>
                <a:latin typeface="メイリオ"/>
              </a:rPr>
              <a:t>100</a:t>
            </a:r>
            <a:r>
              <a:rPr lang="ja-JP" altLang="en-US" dirty="0">
                <a:solidFill>
                  <a:srgbClr val="000000"/>
                </a:solidFill>
                <a:latin typeface="メイリオ"/>
              </a:rPr>
              <a:t>カ国語以上に翻訳されています。</a:t>
            </a: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78595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四つのテスト</a:t>
            </a:r>
            <a:r>
              <a:rPr kumimoji="1" lang="en-US" altLang="ja-JP" sz="2800" dirty="0" smtClean="0"/>
              <a:t> </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smtClean="0">
                <a:solidFill>
                  <a:schemeClr val="tx1">
                    <a:lumMod val="50000"/>
                  </a:schemeClr>
                </a:solidFill>
                <a:latin typeface="メイリオ"/>
              </a:rPr>
              <a:t>言行はこれに照らしてから</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１．真実かどうか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２．みんなに公平か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３．好意と友情を深めるか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４．みんなのためになるかどうか</a:t>
            </a: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7700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800" dirty="0" smtClean="0"/>
              <a:t>五大奉仕　（</a:t>
            </a:r>
            <a:r>
              <a:rPr kumimoji="1" lang="en-US" altLang="ja-JP" sz="2800" dirty="0" smtClean="0"/>
              <a:t>The five Avenues of Services</a:t>
            </a:r>
            <a:r>
              <a:rPr kumimoji="1" lang="ja-JP" altLang="en-US" sz="2800" dirty="0" smtClean="0"/>
              <a:t>）</a:t>
            </a:r>
            <a:endParaRPr kumimoji="1" lang="ja-JP" altLang="en-US" sz="2800" dirty="0"/>
          </a:p>
        </p:txBody>
      </p:sp>
      <p:sp>
        <p:nvSpPr>
          <p:cNvPr id="5" name="コンテンツ プレースホルダー 4"/>
          <p:cNvSpPr>
            <a:spLocks noGrp="1"/>
          </p:cNvSpPr>
          <p:nvPr>
            <p:ph idx="1"/>
          </p:nvPr>
        </p:nvSpPr>
        <p:spPr/>
        <p:txBody>
          <a:bodyPr/>
          <a:lstStyle/>
          <a:p>
            <a:pPr marL="0" indent="0">
              <a:buNone/>
            </a:pPr>
            <a:r>
              <a:rPr lang="ja-JP" altLang="en-US" dirty="0">
                <a:solidFill>
                  <a:schemeClr val="tx1">
                    <a:lumMod val="50000"/>
                  </a:schemeClr>
                </a:solidFill>
                <a:latin typeface="メイリオ"/>
              </a:rPr>
              <a:t>私たちは、クラブ活動の土台となる</a:t>
            </a:r>
            <a:r>
              <a:rPr lang="en-US" altLang="ja-JP" dirty="0">
                <a:solidFill>
                  <a:schemeClr val="tx1">
                    <a:lumMod val="50000"/>
                  </a:schemeClr>
                </a:solidFill>
                <a:latin typeface="メイリオ"/>
              </a:rPr>
              <a:t>5</a:t>
            </a:r>
            <a:r>
              <a:rPr lang="ja-JP" altLang="en-US" dirty="0" err="1">
                <a:solidFill>
                  <a:schemeClr val="tx1">
                    <a:lumMod val="50000"/>
                  </a:schemeClr>
                </a:solidFill>
                <a:latin typeface="メイリオ"/>
              </a:rPr>
              <a:t>つの</a:t>
            </a:r>
            <a:r>
              <a:rPr lang="ja-JP" altLang="en-US" dirty="0">
                <a:solidFill>
                  <a:schemeClr val="tx1">
                    <a:lumMod val="50000"/>
                  </a:schemeClr>
                </a:solidFill>
                <a:latin typeface="メイリオ"/>
              </a:rPr>
              <a:t>奉仕部門を通じて、地域社会や海外での奉仕に力を注いでいます。</a:t>
            </a:r>
          </a:p>
          <a:p>
            <a:pPr marL="0" indent="0">
              <a:buNone/>
            </a:pPr>
            <a:r>
              <a:rPr lang="ja-JP" altLang="en-US" b="1" dirty="0" smtClean="0">
                <a:solidFill>
                  <a:schemeClr val="tx1">
                    <a:lumMod val="50000"/>
                  </a:schemeClr>
                </a:solidFill>
                <a:latin typeface="メイリオ"/>
              </a:rPr>
              <a:t>１）　クラブ</a:t>
            </a:r>
            <a:r>
              <a:rPr lang="ja-JP" altLang="en-US" b="1" dirty="0">
                <a:solidFill>
                  <a:schemeClr val="tx1">
                    <a:lumMod val="50000"/>
                  </a:schemeClr>
                </a:solidFill>
                <a:latin typeface="メイリオ"/>
              </a:rPr>
              <a:t>奉仕</a:t>
            </a:r>
            <a:r>
              <a:rPr lang="ja-JP" altLang="en-US" dirty="0">
                <a:solidFill>
                  <a:schemeClr val="tx1">
                    <a:lumMod val="50000"/>
                  </a:schemeClr>
                </a:solidFill>
                <a:latin typeface="メイリオ"/>
              </a:rPr>
              <a:t>は、会員同士の関係をはぐくみ、積極的な会員増強計画を実行して、活気あるクラブづくりを行うことです。</a:t>
            </a:r>
          </a:p>
          <a:p>
            <a:endParaRPr kumimoji="1" lang="ja-JP" altLang="en-US" dirty="0"/>
          </a:p>
        </p:txBody>
      </p:sp>
    </p:spTree>
    <p:extLst>
      <p:ext uri="{BB962C8B-B14F-4D97-AF65-F5344CB8AC3E}">
        <p14:creationId xmlns:p14="http://schemas.microsoft.com/office/powerpoint/2010/main" val="988572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800" dirty="0" smtClean="0"/>
              <a:t>五大奉仕</a:t>
            </a:r>
            <a:endParaRPr kumimoji="1" lang="ja-JP" altLang="en-US" sz="2800" dirty="0"/>
          </a:p>
        </p:txBody>
      </p:sp>
      <p:sp>
        <p:nvSpPr>
          <p:cNvPr id="5" name="コンテンツ プレースホルダー 4"/>
          <p:cNvSpPr>
            <a:spLocks noGrp="1"/>
          </p:cNvSpPr>
          <p:nvPr>
            <p:ph idx="1"/>
          </p:nvPr>
        </p:nvSpPr>
        <p:spPr/>
        <p:txBody>
          <a:bodyPr/>
          <a:lstStyle/>
          <a:p>
            <a:pPr marL="0" indent="0">
              <a:buNone/>
            </a:pPr>
            <a:r>
              <a:rPr lang="ja-JP" altLang="en-US" b="1" dirty="0" smtClean="0">
                <a:solidFill>
                  <a:schemeClr val="tx1">
                    <a:lumMod val="50000"/>
                  </a:schemeClr>
                </a:solidFill>
                <a:latin typeface="メイリオ"/>
              </a:rPr>
              <a:t>２）　職業</a:t>
            </a:r>
            <a:r>
              <a:rPr lang="ja-JP" altLang="en-US" b="1" dirty="0">
                <a:solidFill>
                  <a:schemeClr val="tx1">
                    <a:lumMod val="50000"/>
                  </a:schemeClr>
                </a:solidFill>
                <a:latin typeface="メイリオ"/>
              </a:rPr>
              <a:t>奉仕</a:t>
            </a:r>
            <a:r>
              <a:rPr lang="ja-JP" altLang="en-US" dirty="0">
                <a:solidFill>
                  <a:schemeClr val="tx1">
                    <a:lumMod val="50000"/>
                  </a:schemeClr>
                </a:solidFill>
                <a:latin typeface="メイリオ"/>
              </a:rPr>
              <a:t>は、すべてのロータリアンが倫理と高潔さをもって仕事にあたり、職業の知識やスキルを社会のニーズ解決のために進んで役立てることです。詳しくは、</a:t>
            </a:r>
            <a:r>
              <a:rPr lang="ja-JP" altLang="en-US" dirty="0">
                <a:solidFill>
                  <a:schemeClr val="tx1">
                    <a:lumMod val="50000"/>
                  </a:schemeClr>
                </a:solidFill>
                <a:latin typeface="メイリオ"/>
                <a:hlinkClick r:id="rId2"/>
              </a:rPr>
              <a:t>「職業奉仕入門」</a:t>
            </a:r>
            <a:r>
              <a:rPr lang="ja-JP" altLang="en-US" dirty="0">
                <a:solidFill>
                  <a:schemeClr val="tx1">
                    <a:lumMod val="50000"/>
                  </a:schemeClr>
                </a:solidFill>
                <a:latin typeface="メイリオ"/>
              </a:rPr>
              <a:t>と「</a:t>
            </a:r>
            <a:r>
              <a:rPr lang="ja-JP" altLang="en-US" dirty="0">
                <a:solidFill>
                  <a:schemeClr val="tx1">
                    <a:lumMod val="50000"/>
                  </a:schemeClr>
                </a:solidFill>
                <a:latin typeface="メイリオ"/>
                <a:hlinkClick r:id="rId3"/>
              </a:rPr>
              <a:t>行動規範</a:t>
            </a:r>
            <a:r>
              <a:rPr lang="ja-JP" altLang="en-US" dirty="0">
                <a:solidFill>
                  <a:schemeClr val="tx1">
                    <a:lumMod val="50000"/>
                  </a:schemeClr>
                </a:solidFill>
                <a:latin typeface="メイリオ"/>
              </a:rPr>
              <a:t>」をご参照ください。</a:t>
            </a:r>
          </a:p>
          <a:p>
            <a:endParaRPr kumimoji="1" lang="ja-JP" altLang="en-US" dirty="0"/>
          </a:p>
        </p:txBody>
      </p:sp>
    </p:spTree>
    <p:extLst>
      <p:ext uri="{BB962C8B-B14F-4D97-AF65-F5344CB8AC3E}">
        <p14:creationId xmlns:p14="http://schemas.microsoft.com/office/powerpoint/2010/main" val="367693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職業奉仕はロータリーの核心か？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smtClean="0">
                <a:solidFill>
                  <a:schemeClr val="tx1">
                    <a:lumMod val="50000"/>
                  </a:schemeClr>
                </a:solidFill>
                <a:latin typeface="メイリオ"/>
              </a:rPr>
              <a:t>職業奉仕の手引き：実践しよう　</a:t>
            </a:r>
            <a:r>
              <a:rPr lang="en-US" altLang="ja-JP" dirty="0" smtClean="0">
                <a:solidFill>
                  <a:schemeClr val="tx1">
                    <a:lumMod val="50000"/>
                  </a:schemeClr>
                </a:solidFill>
                <a:latin typeface="メイリオ"/>
              </a:rPr>
              <a:t>P2</a:t>
            </a:r>
          </a:p>
          <a:p>
            <a:pPr marL="0" indent="0">
              <a:buNone/>
            </a:pP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「職業奉仕はロータリーの核心であり、世界中の地域社会で奉仕を行う土台となるものです。」</a:t>
            </a:r>
            <a:endParaRPr lang="en-US" altLang="ja-JP" dirty="0">
              <a:solidFill>
                <a:schemeClr val="tx1">
                  <a:lumMod val="50000"/>
                </a:schemeClr>
              </a:solidFill>
              <a:latin typeface="メイリオ"/>
            </a:endParaRPr>
          </a:p>
          <a:p>
            <a:pPr marL="0" indent="0">
              <a:buNone/>
            </a:pP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384515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800" dirty="0" smtClean="0"/>
              <a:t>五大奉仕</a:t>
            </a:r>
            <a:endParaRPr kumimoji="1" lang="ja-JP" altLang="en-US" sz="2800" dirty="0"/>
          </a:p>
        </p:txBody>
      </p:sp>
      <p:sp>
        <p:nvSpPr>
          <p:cNvPr id="5" name="コンテンツ プレースホルダー 4"/>
          <p:cNvSpPr>
            <a:spLocks noGrp="1"/>
          </p:cNvSpPr>
          <p:nvPr>
            <p:ph idx="1"/>
          </p:nvPr>
        </p:nvSpPr>
        <p:spPr/>
        <p:txBody>
          <a:bodyPr/>
          <a:lstStyle/>
          <a:p>
            <a:pPr marL="0" indent="0">
              <a:buNone/>
            </a:pPr>
            <a:r>
              <a:rPr lang="ja-JP" altLang="en-US" b="1" dirty="0" smtClean="0">
                <a:solidFill>
                  <a:schemeClr val="tx1">
                    <a:lumMod val="50000"/>
                  </a:schemeClr>
                </a:solidFill>
                <a:latin typeface="メイリオ"/>
              </a:rPr>
              <a:t>３）　社会</a:t>
            </a:r>
            <a:r>
              <a:rPr lang="ja-JP" altLang="en-US" b="1" dirty="0">
                <a:solidFill>
                  <a:schemeClr val="tx1">
                    <a:lumMod val="50000"/>
                  </a:schemeClr>
                </a:solidFill>
                <a:latin typeface="メイリオ"/>
              </a:rPr>
              <a:t>奉仕</a:t>
            </a:r>
            <a:r>
              <a:rPr lang="ja-JP" altLang="en-US" dirty="0">
                <a:solidFill>
                  <a:schemeClr val="tx1">
                    <a:lumMod val="50000"/>
                  </a:schemeClr>
                </a:solidFill>
                <a:latin typeface="メイリオ"/>
              </a:rPr>
              <a:t>は、すべてのロータリアンが、地域の人びとの暮らしを豊かにし、より良い社会づくりに貢献することです。詳しくは、</a:t>
            </a:r>
            <a:r>
              <a:rPr lang="ja-JP" altLang="en-US" dirty="0">
                <a:solidFill>
                  <a:schemeClr val="tx1">
                    <a:lumMod val="50000"/>
                  </a:schemeClr>
                </a:solidFill>
                <a:latin typeface="メイリオ"/>
                <a:hlinkClick r:id="rId2"/>
              </a:rPr>
              <a:t>「活動する地域社会：効果的なプロジェクトのための指針」</a:t>
            </a:r>
            <a:r>
              <a:rPr lang="ja-JP" altLang="en-US" dirty="0">
                <a:solidFill>
                  <a:schemeClr val="tx1">
                    <a:lumMod val="50000"/>
                  </a:schemeClr>
                </a:solidFill>
                <a:latin typeface="メイリオ"/>
              </a:rPr>
              <a:t/>
            </a:r>
            <a:br>
              <a:rPr lang="ja-JP" altLang="en-US" dirty="0">
                <a:solidFill>
                  <a:schemeClr val="tx1">
                    <a:lumMod val="50000"/>
                  </a:schemeClr>
                </a:solidFill>
                <a:latin typeface="メイリオ"/>
              </a:rPr>
            </a:br>
            <a:r>
              <a:rPr lang="ja-JP" altLang="en-US" dirty="0">
                <a:solidFill>
                  <a:schemeClr val="tx1">
                    <a:lumMod val="50000"/>
                  </a:schemeClr>
                </a:solidFill>
                <a:latin typeface="メイリオ"/>
              </a:rPr>
              <a:t>をご参照ください。</a:t>
            </a:r>
          </a:p>
          <a:p>
            <a:pPr marL="0" indent="0">
              <a:buNone/>
            </a:pPr>
            <a:r>
              <a:rPr lang="ja-JP" altLang="en-US" b="1" dirty="0" smtClean="0">
                <a:solidFill>
                  <a:schemeClr val="tx1">
                    <a:lumMod val="50000"/>
                  </a:schemeClr>
                </a:solidFill>
                <a:latin typeface="メイリオ"/>
              </a:rPr>
              <a:t>４）　国際</a:t>
            </a:r>
            <a:r>
              <a:rPr lang="ja-JP" altLang="en-US" b="1" dirty="0">
                <a:solidFill>
                  <a:schemeClr val="tx1">
                    <a:lumMod val="50000"/>
                  </a:schemeClr>
                </a:solidFill>
                <a:latin typeface="メイリオ"/>
              </a:rPr>
              <a:t>奉仕</a:t>
            </a:r>
            <a:r>
              <a:rPr lang="ja-JP" altLang="en-US" dirty="0">
                <a:solidFill>
                  <a:schemeClr val="tx1">
                    <a:lumMod val="50000"/>
                  </a:schemeClr>
                </a:solidFill>
                <a:latin typeface="メイリオ"/>
              </a:rPr>
              <a:t>は、国際的なプロジェクトでボランティアをしたり、海外のパートナーとの協同活動を通じて、平和と相互理解を推進することです。</a:t>
            </a:r>
          </a:p>
          <a:p>
            <a:endParaRPr kumimoji="1" lang="ja-JP" altLang="en-US" dirty="0">
              <a:solidFill>
                <a:schemeClr val="tx1">
                  <a:lumMod val="50000"/>
                </a:schemeClr>
              </a:solidFill>
            </a:endParaRPr>
          </a:p>
        </p:txBody>
      </p:sp>
    </p:spTree>
    <p:extLst>
      <p:ext uri="{BB962C8B-B14F-4D97-AF65-F5344CB8AC3E}">
        <p14:creationId xmlns:p14="http://schemas.microsoft.com/office/powerpoint/2010/main" val="3803688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五大奉仕</a:t>
            </a:r>
            <a:endParaRPr kumimoji="1" lang="ja-JP" altLang="en-US" sz="2800" dirty="0"/>
          </a:p>
        </p:txBody>
      </p:sp>
      <p:sp>
        <p:nvSpPr>
          <p:cNvPr id="3" name="コンテンツ プレースホルダー 2"/>
          <p:cNvSpPr>
            <a:spLocks noGrp="1"/>
          </p:cNvSpPr>
          <p:nvPr>
            <p:ph idx="1"/>
          </p:nvPr>
        </p:nvSpPr>
        <p:spPr>
          <a:xfrm>
            <a:off x="457200" y="1371600"/>
            <a:ext cx="8229600" cy="4525963"/>
          </a:xfrm>
        </p:spPr>
        <p:txBody>
          <a:bodyPr/>
          <a:lstStyle/>
          <a:p>
            <a:pPr marL="0" indent="0">
              <a:buNone/>
            </a:pPr>
            <a:r>
              <a:rPr lang="ja-JP" altLang="en-US" b="1" dirty="0" smtClean="0">
                <a:solidFill>
                  <a:schemeClr val="tx1">
                    <a:lumMod val="50000"/>
                  </a:schemeClr>
                </a:solidFill>
                <a:latin typeface="メイリオ"/>
              </a:rPr>
              <a:t>５）　青少年</a:t>
            </a:r>
            <a:r>
              <a:rPr lang="ja-JP" altLang="en-US" b="1" dirty="0">
                <a:solidFill>
                  <a:schemeClr val="tx1">
                    <a:lumMod val="50000"/>
                  </a:schemeClr>
                </a:solidFill>
                <a:latin typeface="メイリオ"/>
              </a:rPr>
              <a:t>奉仕</a:t>
            </a:r>
            <a:r>
              <a:rPr lang="ja-JP" altLang="en-US" dirty="0">
                <a:solidFill>
                  <a:schemeClr val="tx1">
                    <a:lumMod val="50000"/>
                  </a:schemeClr>
                </a:solidFill>
                <a:latin typeface="メイリオ"/>
              </a:rPr>
              <a:t>は、</a:t>
            </a:r>
            <a:r>
              <a:rPr lang="ja-JP" altLang="en-US" dirty="0">
                <a:solidFill>
                  <a:schemeClr val="tx1">
                    <a:lumMod val="50000"/>
                  </a:schemeClr>
                </a:solidFill>
                <a:latin typeface="メイリオ"/>
                <a:hlinkClick r:id="rId2"/>
              </a:rPr>
              <a:t>ローターアクト</a:t>
            </a:r>
            <a:r>
              <a:rPr lang="ja-JP" altLang="en-US" dirty="0">
                <a:solidFill>
                  <a:schemeClr val="tx1">
                    <a:lumMod val="50000"/>
                  </a:schemeClr>
                </a:solidFill>
                <a:latin typeface="メイリオ"/>
              </a:rPr>
              <a:t>、</a:t>
            </a:r>
            <a:r>
              <a:rPr lang="ja-JP" altLang="en-US" dirty="0">
                <a:solidFill>
                  <a:schemeClr val="tx1">
                    <a:lumMod val="50000"/>
                  </a:schemeClr>
                </a:solidFill>
                <a:latin typeface="メイリオ"/>
                <a:hlinkClick r:id="rId3"/>
              </a:rPr>
              <a:t>インターアクト</a:t>
            </a:r>
            <a:r>
              <a:rPr lang="ja-JP" altLang="en-US" dirty="0">
                <a:solidFill>
                  <a:schemeClr val="tx1">
                    <a:lumMod val="50000"/>
                  </a:schemeClr>
                </a:solidFill>
                <a:latin typeface="メイリオ"/>
              </a:rPr>
              <a:t>、</a:t>
            </a:r>
            <a:r>
              <a:rPr lang="ja-JP" altLang="en-US" dirty="0">
                <a:solidFill>
                  <a:schemeClr val="tx1">
                    <a:lumMod val="50000"/>
                  </a:schemeClr>
                </a:solidFill>
                <a:latin typeface="メイリオ"/>
                <a:hlinkClick r:id="rId4"/>
              </a:rPr>
              <a:t>ロータリー青少年指導者養成プログラム（</a:t>
            </a:r>
            <a:r>
              <a:rPr lang="en-US" altLang="ja-JP" dirty="0">
                <a:solidFill>
                  <a:schemeClr val="tx1">
                    <a:lumMod val="50000"/>
                  </a:schemeClr>
                </a:solidFill>
                <a:latin typeface="メイリオ"/>
                <a:hlinkClick r:id="rId4"/>
              </a:rPr>
              <a:t>RYLA</a:t>
            </a:r>
            <a:r>
              <a:rPr lang="ja-JP" altLang="en-US" dirty="0">
                <a:solidFill>
                  <a:schemeClr val="tx1">
                    <a:lumMod val="50000"/>
                  </a:schemeClr>
                </a:solidFill>
                <a:latin typeface="メイリオ"/>
                <a:hlinkClick r:id="rId4"/>
              </a:rPr>
              <a:t>）</a:t>
            </a:r>
            <a:r>
              <a:rPr lang="ja-JP" altLang="en-US" dirty="0">
                <a:solidFill>
                  <a:schemeClr val="tx1">
                    <a:lumMod val="50000"/>
                  </a:schemeClr>
                </a:solidFill>
                <a:latin typeface="メイリオ"/>
              </a:rPr>
              <a:t>、</a:t>
            </a:r>
            <a:r>
              <a:rPr lang="ja-JP" altLang="en-US" dirty="0">
                <a:solidFill>
                  <a:schemeClr val="tx1">
                    <a:lumMod val="50000"/>
                  </a:schemeClr>
                </a:solidFill>
                <a:latin typeface="メイリオ"/>
                <a:hlinkClick r:id="rId5"/>
              </a:rPr>
              <a:t>ロータリー青少年交換</a:t>
            </a:r>
            <a:r>
              <a:rPr lang="ja-JP" altLang="en-US" dirty="0">
                <a:solidFill>
                  <a:schemeClr val="tx1">
                    <a:lumMod val="50000"/>
                  </a:schemeClr>
                </a:solidFill>
                <a:latin typeface="メイリオ"/>
              </a:rPr>
              <a:t>などを通じて、青少年や若い世代の社会人がリーダーシップ能力を伸ばせるよう支援することです。</a:t>
            </a:r>
          </a:p>
          <a:p>
            <a:pPr marL="0" indent="0">
              <a:buNone/>
            </a:pPr>
            <a:endParaRPr kumimoji="1" lang="ja-JP" altLang="en-US" dirty="0"/>
          </a:p>
        </p:txBody>
      </p:sp>
    </p:spTree>
    <p:extLst>
      <p:ext uri="{BB962C8B-B14F-4D97-AF65-F5344CB8AC3E}">
        <p14:creationId xmlns:p14="http://schemas.microsoft.com/office/powerpoint/2010/main" val="1822592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4343400"/>
          </a:xfrm>
          <a:prstGeom prst="rect">
            <a:avLst/>
          </a:prstGeom>
        </p:spPr>
        <p:txBody>
          <a:bodyPr lIns="0" tIns="0" rIns="0" bIns="0"/>
          <a:lstStyle/>
          <a:p>
            <a:pPr marL="0" indent="0">
              <a:spcAft>
                <a:spcPts val="300"/>
              </a:spcAft>
              <a:buNone/>
            </a:pPr>
            <a:r>
              <a:rPr lang="ja-JP" altLang="en-US" sz="2800" b="1" dirty="0" smtClean="0">
                <a:solidFill>
                  <a:schemeClr val="accent1"/>
                </a:solidFill>
              </a:rPr>
              <a:t>職業奉仕には、以下が含まれます。</a:t>
            </a:r>
            <a:endParaRPr lang="en-US" sz="2800" b="1" u="sng" dirty="0" smtClean="0">
              <a:solidFill>
                <a:schemeClr val="accent1"/>
              </a:solidFill>
            </a:endParaRPr>
          </a:p>
          <a:p>
            <a:pPr lvl="1">
              <a:spcAft>
                <a:spcPts val="300"/>
              </a:spcAft>
            </a:pPr>
            <a:r>
              <a:rPr lang="ja-JP" altLang="en-US" sz="2800" dirty="0" smtClean="0"/>
              <a:t>自分の職業や仕事上のネットワークを</a:t>
            </a:r>
            <a:r>
              <a:rPr lang="en-US" altLang="ja-JP" sz="2800" dirty="0" smtClean="0"/>
              <a:t/>
            </a:r>
            <a:br>
              <a:rPr lang="en-US" altLang="ja-JP" sz="2800" dirty="0" smtClean="0"/>
            </a:br>
            <a:r>
              <a:rPr lang="ja-JP" altLang="en-US" sz="2800" dirty="0" smtClean="0"/>
              <a:t>ロータリークラブの活動と結びつける</a:t>
            </a:r>
            <a:endParaRPr lang="en-US" sz="2800" dirty="0" smtClean="0"/>
          </a:p>
          <a:p>
            <a:pPr lvl="1">
              <a:spcAft>
                <a:spcPts val="300"/>
              </a:spcAft>
            </a:pPr>
            <a:r>
              <a:rPr lang="ja-JP" altLang="en-US" sz="2800" dirty="0" smtClean="0"/>
              <a:t>地域社会の問題解決のために専門能力を生かし、</a:t>
            </a:r>
            <a:r>
              <a:rPr lang="en-US" altLang="ja-JP" sz="2800" dirty="0" smtClean="0"/>
              <a:t/>
            </a:r>
            <a:br>
              <a:rPr lang="en-US" altLang="ja-JP" sz="2800" dirty="0" smtClean="0"/>
            </a:br>
            <a:r>
              <a:rPr lang="ja-JP" altLang="en-US" sz="2800" dirty="0" smtClean="0"/>
              <a:t>人びとが新しい職業の機会や関心を見つけるのを助ける</a:t>
            </a:r>
            <a:endParaRPr lang="en-US" sz="2800" dirty="0" smtClean="0"/>
          </a:p>
          <a:p>
            <a:pPr lvl="1">
              <a:spcAft>
                <a:spcPts val="300"/>
              </a:spcAft>
            </a:pPr>
            <a:r>
              <a:rPr lang="ja-JP" altLang="en-US" sz="2800" dirty="0"/>
              <a:t>仕</a:t>
            </a:r>
            <a:r>
              <a:rPr lang="ja-JP" altLang="en-US" sz="2800" dirty="0" smtClean="0"/>
              <a:t>事や生活においてロータリーの中核的価値観</a:t>
            </a:r>
            <a:r>
              <a:rPr lang="en-US" altLang="ja-JP" sz="2800" dirty="0" smtClean="0"/>
              <a:t/>
            </a:r>
            <a:br>
              <a:rPr lang="en-US" altLang="ja-JP" sz="2800" dirty="0" smtClean="0"/>
            </a:br>
            <a:r>
              <a:rPr lang="ja-JP" altLang="en-US" sz="2800" dirty="0" smtClean="0"/>
              <a:t>である「高潔性」を奨励し、実践する</a:t>
            </a:r>
            <a:endParaRPr lang="en-US" sz="2800" dirty="0" smtClean="0"/>
          </a:p>
          <a:p>
            <a:pPr marL="285750" indent="-285750">
              <a:buFont typeface="Arial"/>
              <a:buChar char="•"/>
            </a:pPr>
            <a:endParaRPr lang="en-US" sz="1600" dirty="0" smtClean="0">
              <a:solidFill>
                <a:srgbClr val="58585A"/>
              </a:solidFill>
              <a:latin typeface="Georgia"/>
              <a:cs typeface="Georgia"/>
            </a:endParaRPr>
          </a:p>
        </p:txBody>
      </p:sp>
      <p:sp>
        <p:nvSpPr>
          <p:cNvPr id="11" name="Title 1"/>
          <p:cNvSpPr>
            <a:spLocks noGrp="1"/>
          </p:cNvSpPr>
          <p:nvPr>
            <p:ph type="title"/>
          </p:nvPr>
        </p:nvSpPr>
        <p:spPr/>
        <p:txBody>
          <a:bodyPr/>
          <a:lstStyle/>
          <a:p>
            <a:r>
              <a:rPr lang="ja-JP" altLang="en-US" sz="2800" b="1" dirty="0" smtClean="0"/>
              <a:t>職業奉仕とは</a:t>
            </a:r>
            <a:endParaRPr lang="en-US" sz="2800" b="1" dirty="0"/>
          </a:p>
        </p:txBody>
      </p:sp>
    </p:spTree>
    <p:extLst>
      <p:ext uri="{BB962C8B-B14F-4D97-AF65-F5344CB8AC3E}">
        <p14:creationId xmlns:p14="http://schemas.microsoft.com/office/powerpoint/2010/main" val="15965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5029200" cy="4343400"/>
          </a:xfrm>
          <a:prstGeom prst="rect">
            <a:avLst/>
          </a:prstGeom>
        </p:spPr>
        <p:txBody>
          <a:bodyPr lIns="0" tIns="0" rIns="0" bIns="0"/>
          <a:lstStyle/>
          <a:p>
            <a:pPr marL="457200" lvl="1" indent="0">
              <a:spcAft>
                <a:spcPts val="300"/>
              </a:spcAft>
              <a:buNone/>
            </a:pPr>
            <a:r>
              <a:rPr lang="ja-JP" altLang="en-US" sz="2800" dirty="0" smtClean="0"/>
              <a:t>ロータリークラブの会員は、</a:t>
            </a:r>
            <a:r>
              <a:rPr lang="en-US" altLang="ja-JP" sz="2800" dirty="0" smtClean="0"/>
              <a:t/>
            </a:r>
            <a:br>
              <a:rPr lang="en-US" altLang="ja-JP" sz="2800" dirty="0" smtClean="0"/>
            </a:br>
            <a:r>
              <a:rPr lang="ja-JP" altLang="en-US" sz="2800" dirty="0" smtClean="0"/>
              <a:t>それぞれの地域社会で</a:t>
            </a:r>
            <a:r>
              <a:rPr lang="en-US" altLang="ja-JP" sz="2800" dirty="0" smtClean="0"/>
              <a:t/>
            </a:r>
            <a:br>
              <a:rPr lang="en-US" altLang="ja-JP" sz="2800" dirty="0" smtClean="0"/>
            </a:br>
            <a:r>
              <a:rPr lang="ja-JP" altLang="en-US" sz="2800" dirty="0" smtClean="0"/>
              <a:t>事業分野や職業を代表する</a:t>
            </a:r>
            <a:r>
              <a:rPr lang="en-US" altLang="ja-JP" sz="2800" dirty="0" smtClean="0"/>
              <a:t/>
            </a:r>
            <a:br>
              <a:rPr lang="en-US" altLang="ja-JP" sz="2800" dirty="0" smtClean="0"/>
            </a:br>
            <a:r>
              <a:rPr lang="ja-JP" altLang="en-US" sz="2800" dirty="0" smtClean="0"/>
              <a:t>存在です。</a:t>
            </a:r>
            <a:endParaRPr lang="en-US" altLang="ja-JP" sz="2800" dirty="0" smtClean="0"/>
          </a:p>
          <a:p>
            <a:pPr marL="457200" lvl="1" indent="0">
              <a:spcAft>
                <a:spcPts val="300"/>
              </a:spcAft>
              <a:buNone/>
            </a:pPr>
            <a:endParaRPr lang="en-US" altLang="ja-JP" sz="2800" dirty="0" smtClean="0"/>
          </a:p>
          <a:p>
            <a:pPr marL="457200" lvl="1" indent="0">
              <a:spcAft>
                <a:spcPts val="300"/>
              </a:spcAft>
              <a:buNone/>
            </a:pPr>
            <a:r>
              <a:rPr lang="ja-JP" altLang="en-US" sz="2800" dirty="0"/>
              <a:t>会</a:t>
            </a:r>
            <a:r>
              <a:rPr lang="ja-JP" altLang="en-US" sz="2800" dirty="0" smtClean="0"/>
              <a:t>員には、クラブ内で職業を代表し、職場でロータリーの</a:t>
            </a:r>
            <a:r>
              <a:rPr lang="en-US" altLang="ja-JP" sz="2800" dirty="0" smtClean="0"/>
              <a:t/>
            </a:r>
            <a:br>
              <a:rPr lang="en-US" altLang="ja-JP" sz="2800" dirty="0" smtClean="0"/>
            </a:br>
            <a:r>
              <a:rPr lang="ja-JP" altLang="en-US" sz="2800" dirty="0" smtClean="0"/>
              <a:t>基本理念を示すという、</a:t>
            </a:r>
            <a:r>
              <a:rPr lang="en-US" altLang="ja-JP" sz="2800" dirty="0" smtClean="0"/>
              <a:t/>
            </a:r>
            <a:br>
              <a:rPr lang="en-US" altLang="ja-JP" sz="2800" dirty="0" smtClean="0"/>
            </a:br>
            <a:r>
              <a:rPr lang="ja-JP" altLang="en-US" sz="2800" dirty="0" smtClean="0"/>
              <a:t>二重の責務があります。</a:t>
            </a:r>
            <a:endParaRPr lang="en-US" sz="2800" dirty="0"/>
          </a:p>
        </p:txBody>
      </p:sp>
      <p:sp>
        <p:nvSpPr>
          <p:cNvPr id="11" name="Title 1"/>
          <p:cNvSpPr>
            <a:spLocks noGrp="1"/>
          </p:cNvSpPr>
          <p:nvPr>
            <p:ph type="title"/>
          </p:nvPr>
        </p:nvSpPr>
        <p:spPr/>
        <p:txBody>
          <a:bodyPr/>
          <a:lstStyle/>
          <a:p>
            <a:r>
              <a:rPr lang="ja-JP" altLang="en-US" sz="2800" b="1" dirty="0"/>
              <a:t>一人ひと</a:t>
            </a:r>
            <a:r>
              <a:rPr lang="ja-JP" altLang="en-US" sz="2800" b="1" dirty="0" smtClean="0"/>
              <a:t>り</a:t>
            </a:r>
            <a:r>
              <a:rPr lang="ja-JP" altLang="en-US" sz="2800" b="1" dirty="0"/>
              <a:t>の</a:t>
            </a:r>
            <a:r>
              <a:rPr lang="ja-JP" altLang="en-US" sz="2800" b="1" dirty="0" smtClean="0"/>
              <a:t>責務</a:t>
            </a:r>
            <a:endParaRPr lang="en-US" sz="2800" b="1" dirty="0"/>
          </a:p>
        </p:txBody>
      </p:sp>
      <p:pic>
        <p:nvPicPr>
          <p:cNvPr id="1026" name="Picture 2" descr="S:\Rotary Service Connections\Communications and Publications\Publications\PPT_Vocational Service\2014\20061108_IN_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189" y="3886200"/>
            <a:ext cx="4004411"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Rotary Service Connections\Communications and Publications\Publications\PPT_Vocational Service\2014\20061108_IN_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189" y="1066800"/>
            <a:ext cx="400441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4953000" cy="4343400"/>
          </a:xfrm>
          <a:prstGeom prst="rect">
            <a:avLst/>
          </a:prstGeom>
        </p:spPr>
        <p:txBody>
          <a:bodyPr lIns="0" tIns="0" rIns="0" bIns="0"/>
          <a:lstStyle/>
          <a:p>
            <a:pPr marL="457200" lvl="1" indent="0">
              <a:spcAft>
                <a:spcPts val="300"/>
              </a:spcAft>
              <a:buNone/>
            </a:pPr>
            <a:r>
              <a:rPr lang="ja-JP" altLang="en-US" sz="2800" dirty="0" smtClean="0">
                <a:latin typeface="Arial" panose="020B0604020202020204" pitchFamily="34" charset="0"/>
                <a:cs typeface="Arial" panose="020B0604020202020204" pitchFamily="34" charset="0"/>
              </a:rPr>
              <a:t>ロータリーは、高潔性と高い</a:t>
            </a:r>
            <a:r>
              <a:rPr lang="en-US" altLang="ja-JP" sz="2800" dirty="0" smtClean="0">
                <a:latin typeface="Arial" panose="020B0604020202020204" pitchFamily="34" charset="0"/>
                <a:cs typeface="Arial" panose="020B0604020202020204" pitchFamily="34" charset="0"/>
              </a:rPr>
              <a:t/>
            </a:r>
            <a:br>
              <a:rPr lang="en-US" altLang="ja-JP" sz="2800" dirty="0" smtClean="0">
                <a:latin typeface="Arial" panose="020B0604020202020204" pitchFamily="34" charset="0"/>
                <a:cs typeface="Arial" panose="020B0604020202020204" pitchFamily="34" charset="0"/>
              </a:rPr>
            </a:br>
            <a:r>
              <a:rPr lang="ja-JP" altLang="en-US" sz="2800" dirty="0" smtClean="0">
                <a:latin typeface="Arial" panose="020B0604020202020204" pitchFamily="34" charset="0"/>
                <a:cs typeface="Arial" panose="020B0604020202020204" pitchFamily="34" charset="0"/>
              </a:rPr>
              <a:t>倫理基準を強調しています。</a:t>
            </a:r>
            <a:r>
              <a:rPr lang="en-US" altLang="ja-JP" sz="2800" dirty="0" smtClean="0">
                <a:latin typeface="Arial" panose="020B0604020202020204" pitchFamily="34" charset="0"/>
                <a:cs typeface="Arial" panose="020B0604020202020204" pitchFamily="34" charset="0"/>
              </a:rPr>
              <a:t/>
            </a:r>
            <a:br>
              <a:rPr lang="en-US" altLang="ja-JP" sz="2800" dirty="0" smtClean="0">
                <a:latin typeface="Arial" panose="020B0604020202020204" pitchFamily="34" charset="0"/>
                <a:cs typeface="Arial" panose="020B0604020202020204" pitchFamily="34" charset="0"/>
              </a:rPr>
            </a:br>
            <a:endParaRPr lang="en-US" altLang="ja-JP" sz="2800" dirty="0" smtClean="0">
              <a:latin typeface="Arial" panose="020B0604020202020204" pitchFamily="34" charset="0"/>
              <a:cs typeface="Arial" panose="020B0604020202020204" pitchFamily="34" charset="0"/>
            </a:endParaRPr>
          </a:p>
          <a:p>
            <a:pPr marL="457200" lvl="1" indent="0">
              <a:spcAft>
                <a:spcPts val="300"/>
              </a:spcAft>
              <a:buNone/>
            </a:pPr>
            <a:r>
              <a:rPr lang="ja-JP" altLang="en-US" sz="2800" dirty="0" smtClean="0">
                <a:latin typeface="Arial" panose="020B0604020202020204" pitchFamily="34" charset="0"/>
                <a:cs typeface="Arial" panose="020B0604020202020204" pitchFamily="34" charset="0"/>
              </a:rPr>
              <a:t>これらの実践に役立つ規範となるのが、「</a:t>
            </a:r>
            <a:r>
              <a:rPr lang="ja-JP" altLang="en-US" sz="2800" dirty="0" smtClean="0">
                <a:latin typeface="Arial" panose="020B0604020202020204" pitchFamily="34" charset="0"/>
                <a:cs typeface="Arial" panose="020B0604020202020204" pitchFamily="34" charset="0"/>
                <a:hlinkClick r:id="rId3"/>
              </a:rPr>
              <a:t>四つのテスト</a:t>
            </a:r>
            <a:r>
              <a:rPr lang="ja-JP" altLang="en-US" sz="2800" dirty="0" smtClean="0">
                <a:latin typeface="Arial" panose="020B0604020202020204" pitchFamily="34" charset="0"/>
                <a:cs typeface="Arial" panose="020B0604020202020204" pitchFamily="34" charset="0"/>
              </a:rPr>
              <a:t>」と</a:t>
            </a:r>
            <a:r>
              <a:rPr lang="en-US" altLang="ja-JP" sz="2800" dirty="0" smtClean="0">
                <a:latin typeface="Arial" panose="020B0604020202020204" pitchFamily="34" charset="0"/>
                <a:cs typeface="Arial" panose="020B0604020202020204" pitchFamily="34" charset="0"/>
              </a:rPr>
              <a:t/>
            </a:r>
            <a:br>
              <a:rPr lang="en-US" altLang="ja-JP" sz="2800" dirty="0" smtClean="0">
                <a:latin typeface="Arial" panose="020B0604020202020204" pitchFamily="34" charset="0"/>
                <a:cs typeface="Arial" panose="020B0604020202020204" pitchFamily="34" charset="0"/>
              </a:rPr>
            </a:br>
            <a:r>
              <a:rPr lang="ja-JP" altLang="en-US" sz="2800" dirty="0" smtClean="0">
                <a:latin typeface="Arial" panose="020B0604020202020204" pitchFamily="34" charset="0"/>
                <a:cs typeface="Arial" panose="020B0604020202020204" pitchFamily="34" charset="0"/>
              </a:rPr>
              <a:t>「</a:t>
            </a:r>
            <a:r>
              <a:rPr lang="ja-JP" altLang="en-US" sz="2800" dirty="0" smtClean="0">
                <a:latin typeface="Arial" panose="020B0604020202020204" pitchFamily="34" charset="0"/>
                <a:cs typeface="Arial" panose="020B0604020202020204" pitchFamily="34" charset="0"/>
                <a:hlinkClick r:id="rId4"/>
              </a:rPr>
              <a:t>ロータリアンの行動規範</a:t>
            </a:r>
            <a:r>
              <a:rPr lang="ja-JP" altLang="en-US" sz="2800" dirty="0" smtClean="0">
                <a:latin typeface="Arial" panose="020B0604020202020204" pitchFamily="34" charset="0"/>
                <a:cs typeface="Arial" panose="020B0604020202020204" pitchFamily="34" charset="0"/>
              </a:rPr>
              <a:t>」</a:t>
            </a:r>
            <a:r>
              <a:rPr lang="en-US" altLang="ja-JP" sz="2800" dirty="0" smtClean="0">
                <a:latin typeface="Arial" panose="020B0604020202020204" pitchFamily="34" charset="0"/>
                <a:cs typeface="Arial" panose="020B0604020202020204" pitchFamily="34" charset="0"/>
              </a:rPr>
              <a:t/>
            </a:r>
            <a:br>
              <a:rPr lang="en-US" altLang="ja-JP" sz="2800" dirty="0" smtClean="0">
                <a:latin typeface="Arial" panose="020B0604020202020204" pitchFamily="34" charset="0"/>
                <a:cs typeface="Arial" panose="020B0604020202020204" pitchFamily="34" charset="0"/>
              </a:rPr>
            </a:br>
            <a:r>
              <a:rPr lang="ja-JP" altLang="en-US" sz="2800" dirty="0" smtClean="0">
                <a:latin typeface="Arial" panose="020B0604020202020204" pitchFamily="34" charset="0"/>
                <a:cs typeface="Arial" panose="020B0604020202020204" pitchFamily="34" charset="0"/>
              </a:rPr>
              <a:t>です。</a:t>
            </a:r>
            <a:endParaRPr lang="en-US" sz="2800" dirty="0">
              <a:latin typeface="Arial" panose="020B0604020202020204" pitchFamily="34" charset="0"/>
              <a:cs typeface="Arial" panose="020B0604020202020204" pitchFamily="34" charset="0"/>
            </a:endParaRPr>
          </a:p>
        </p:txBody>
      </p:sp>
      <p:sp>
        <p:nvSpPr>
          <p:cNvPr id="11" name="Title 1"/>
          <p:cNvSpPr>
            <a:spLocks noGrp="1"/>
          </p:cNvSpPr>
          <p:nvPr>
            <p:ph type="title"/>
          </p:nvPr>
        </p:nvSpPr>
        <p:spPr/>
        <p:txBody>
          <a:bodyPr/>
          <a:lstStyle/>
          <a:p>
            <a:r>
              <a:rPr lang="ja-JP" altLang="en-US" sz="2800" b="1" dirty="0" smtClean="0"/>
              <a:t>高潔性と倫理</a:t>
            </a:r>
            <a:endParaRPr lang="en-US" sz="28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990600"/>
            <a:ext cx="4114800" cy="5867400"/>
          </a:xfrm>
          <a:prstGeom prst="rect">
            <a:avLst/>
          </a:prstGeom>
        </p:spPr>
      </p:pic>
    </p:spTree>
    <p:extLst>
      <p:ext uri="{BB962C8B-B14F-4D97-AF65-F5344CB8AC3E}">
        <p14:creationId xmlns:p14="http://schemas.microsoft.com/office/powerpoint/2010/main" val="85313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5105400" cy="4343400"/>
          </a:xfrm>
          <a:prstGeom prst="rect">
            <a:avLst/>
          </a:prstGeom>
        </p:spPr>
        <p:txBody>
          <a:bodyPr lIns="0" tIns="0" rIns="0" bIns="0"/>
          <a:lstStyle/>
          <a:p>
            <a:pPr>
              <a:spcAft>
                <a:spcPts val="300"/>
              </a:spcAft>
            </a:pPr>
            <a:r>
              <a:rPr lang="ja-JP" altLang="en-US" sz="2600" dirty="0" smtClean="0"/>
              <a:t>地元地域で、ロータリアンではない</a:t>
            </a:r>
            <a:r>
              <a:rPr lang="en-US" altLang="ja-JP" sz="2600" dirty="0" smtClean="0"/>
              <a:t/>
            </a:r>
            <a:br>
              <a:rPr lang="en-US" altLang="ja-JP" sz="2600" dirty="0" smtClean="0"/>
            </a:br>
            <a:r>
              <a:rPr lang="ja-JP" altLang="en-US" sz="2600" dirty="0" smtClean="0"/>
              <a:t>職業人を集めた交流行事を開く</a:t>
            </a:r>
            <a:endParaRPr lang="en-US" sz="2600" dirty="0"/>
          </a:p>
          <a:p>
            <a:pPr>
              <a:spcAft>
                <a:spcPts val="300"/>
              </a:spcAft>
            </a:pPr>
            <a:r>
              <a:rPr lang="ja-JP" altLang="en-US" sz="2600" dirty="0" smtClean="0"/>
              <a:t>求職者を対象としたキャリア相談を行う</a:t>
            </a:r>
            <a:endParaRPr lang="en-US" sz="2600" dirty="0"/>
          </a:p>
          <a:p>
            <a:pPr>
              <a:spcAft>
                <a:spcPts val="300"/>
              </a:spcAft>
            </a:pPr>
            <a:r>
              <a:rPr lang="ja-JP" altLang="en-US" sz="2600" dirty="0" smtClean="0"/>
              <a:t>若者を対象とした進路指導を行う（職業体験プログラムなど）</a:t>
            </a:r>
            <a:endParaRPr lang="en-US" sz="2600" dirty="0"/>
          </a:p>
          <a:p>
            <a:pPr>
              <a:spcAft>
                <a:spcPts val="300"/>
              </a:spcAft>
            </a:pPr>
            <a:r>
              <a:rPr lang="ja-JP" altLang="en-US" sz="2600" dirty="0"/>
              <a:t>会</a:t>
            </a:r>
            <a:r>
              <a:rPr lang="ja-JP" altLang="en-US" sz="2600" dirty="0" smtClean="0"/>
              <a:t>員</a:t>
            </a:r>
            <a:r>
              <a:rPr lang="ja-JP" altLang="en-US" sz="2600" dirty="0"/>
              <a:t>の職業スキル</a:t>
            </a:r>
            <a:r>
              <a:rPr lang="ja-JP" altLang="en-US" sz="2600" dirty="0" smtClean="0"/>
              <a:t>を</a:t>
            </a:r>
            <a:r>
              <a:rPr lang="ja-JP" altLang="en-US" sz="2600" dirty="0"/>
              <a:t>生かし</a:t>
            </a:r>
            <a:r>
              <a:rPr lang="ja-JP" altLang="en-US" sz="2600" dirty="0" smtClean="0"/>
              <a:t>た</a:t>
            </a:r>
            <a:r>
              <a:rPr lang="en-US" altLang="ja-JP" sz="2600" dirty="0" smtClean="0"/>
              <a:t/>
            </a:r>
            <a:br>
              <a:rPr lang="en-US" altLang="ja-JP" sz="2600" dirty="0" smtClean="0"/>
            </a:br>
            <a:r>
              <a:rPr lang="ja-JP" altLang="en-US" sz="2600" dirty="0" smtClean="0"/>
              <a:t>社会貢献活</a:t>
            </a:r>
            <a:r>
              <a:rPr lang="ja-JP" altLang="en-US" sz="2600" dirty="0"/>
              <a:t>動</a:t>
            </a:r>
            <a:r>
              <a:rPr lang="ja-JP" altLang="en-US" sz="2600" dirty="0" smtClean="0"/>
              <a:t>を</a:t>
            </a:r>
            <a:r>
              <a:rPr lang="ja-JP" altLang="en-US" sz="2600" dirty="0"/>
              <a:t>行</a:t>
            </a:r>
            <a:r>
              <a:rPr lang="ja-JP" altLang="en-US" sz="2600" dirty="0" smtClean="0"/>
              <a:t>う</a:t>
            </a:r>
            <a:endParaRPr lang="en-US" sz="2600" dirty="0"/>
          </a:p>
        </p:txBody>
      </p:sp>
      <p:sp>
        <p:nvSpPr>
          <p:cNvPr id="11" name="Title 1"/>
          <p:cNvSpPr>
            <a:spLocks noGrp="1"/>
          </p:cNvSpPr>
          <p:nvPr>
            <p:ph type="title"/>
          </p:nvPr>
        </p:nvSpPr>
        <p:spPr/>
        <p:txBody>
          <a:bodyPr/>
          <a:lstStyle/>
          <a:p>
            <a:r>
              <a:rPr lang="ja-JP" altLang="en-US" sz="2800" b="1" dirty="0" smtClean="0"/>
              <a:t>職業奉仕プロジェクトのアイデア</a:t>
            </a:r>
            <a:endParaRPr lang="en-US" sz="2800" b="1" dirty="0"/>
          </a:p>
        </p:txBody>
      </p:sp>
      <p:pic>
        <p:nvPicPr>
          <p:cNvPr id="2050" name="Picture 2" descr="S:\Rotary Service Connections\Communications and Publications\Publications\PPT_Vocational Service\2014\20110222_HT_2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219200"/>
            <a:ext cx="3775588" cy="25170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Rotary Service Connections\Communications and Publications\Publications\PPT_Vocational Service\2014\20140602_AU_0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77558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4648200" cy="4648200"/>
          </a:xfrm>
          <a:prstGeom prst="rect">
            <a:avLst/>
          </a:prstGeom>
        </p:spPr>
        <p:txBody>
          <a:bodyPr lIns="0" tIns="0" rIns="0" bIns="0"/>
          <a:lstStyle/>
          <a:p>
            <a:pPr marL="0" indent="0">
              <a:spcAft>
                <a:spcPts val="300"/>
              </a:spcAft>
              <a:buNone/>
            </a:pPr>
            <a:r>
              <a:rPr lang="ja-JP" altLang="en-US" sz="2600" b="1" dirty="0" smtClean="0">
                <a:solidFill>
                  <a:schemeClr val="accent1"/>
                </a:solidFill>
              </a:rPr>
              <a:t>ロータリー親睦活動グループ</a:t>
            </a:r>
            <a:r>
              <a:rPr lang="ja-JP" altLang="en-US" sz="2600" dirty="0" smtClean="0">
                <a:solidFill>
                  <a:srgbClr val="919295"/>
                </a:solidFill>
                <a:latin typeface="Georgia" pitchFamily="18" charset="0"/>
              </a:rPr>
              <a:t>は同じ職業や趣味を持つ会員が</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集まる国際的なグループです。</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endParaRPr lang="en-US" sz="2600" dirty="0" smtClean="0">
              <a:solidFill>
                <a:srgbClr val="919295"/>
              </a:solidFill>
              <a:latin typeface="Georgia" pitchFamily="18" charset="0"/>
            </a:endParaRPr>
          </a:p>
          <a:p>
            <a:pPr marL="0" indent="0">
              <a:spcAft>
                <a:spcPts val="300"/>
              </a:spcAft>
              <a:buNone/>
            </a:pPr>
            <a:r>
              <a:rPr lang="ja-JP" altLang="en-US" sz="2600" dirty="0" smtClean="0">
                <a:solidFill>
                  <a:srgbClr val="919295"/>
                </a:solidFill>
                <a:latin typeface="Georgia" pitchFamily="18" charset="0"/>
              </a:rPr>
              <a:t>自分</a:t>
            </a:r>
            <a:r>
              <a:rPr lang="ja-JP" altLang="en-US" sz="2600" dirty="0">
                <a:solidFill>
                  <a:srgbClr val="919295"/>
                </a:solidFill>
                <a:latin typeface="Georgia" pitchFamily="18" charset="0"/>
              </a:rPr>
              <a:t>の職</a:t>
            </a:r>
            <a:r>
              <a:rPr lang="ja-JP" altLang="en-US" sz="2600" dirty="0" smtClean="0">
                <a:solidFill>
                  <a:srgbClr val="919295"/>
                </a:solidFill>
                <a:latin typeface="Georgia" pitchFamily="18" charset="0"/>
              </a:rPr>
              <a:t>業</a:t>
            </a:r>
            <a:r>
              <a:rPr lang="ja-JP" altLang="en-US" sz="2600" dirty="0">
                <a:solidFill>
                  <a:srgbClr val="919295"/>
                </a:solidFill>
                <a:latin typeface="Georgia" pitchFamily="18" charset="0"/>
              </a:rPr>
              <a:t>に関</a:t>
            </a:r>
            <a:r>
              <a:rPr lang="ja-JP" altLang="en-US" sz="2600" dirty="0" smtClean="0">
                <a:solidFill>
                  <a:srgbClr val="919295"/>
                </a:solidFill>
                <a:latin typeface="Georgia" pitchFamily="18" charset="0"/>
              </a:rPr>
              <a:t>連</a:t>
            </a:r>
            <a:r>
              <a:rPr lang="ja-JP" altLang="en-US" sz="2600" dirty="0">
                <a:solidFill>
                  <a:srgbClr val="919295"/>
                </a:solidFill>
                <a:latin typeface="Georgia" pitchFamily="18" charset="0"/>
              </a:rPr>
              <a:t>す</a:t>
            </a:r>
            <a:r>
              <a:rPr lang="ja-JP" altLang="en-US" sz="2600" dirty="0" smtClean="0">
                <a:solidFill>
                  <a:srgbClr val="919295"/>
                </a:solidFill>
                <a:latin typeface="Georgia" pitchFamily="18" charset="0"/>
              </a:rPr>
              <a:t>る</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hlinkClick r:id="rId3"/>
              </a:rPr>
              <a:t>グ</a:t>
            </a:r>
            <a:r>
              <a:rPr lang="ja-JP" altLang="en-US" sz="2600" dirty="0">
                <a:solidFill>
                  <a:srgbClr val="919295"/>
                </a:solidFill>
                <a:latin typeface="Georgia" pitchFamily="18" charset="0"/>
                <a:hlinkClick r:id="rId3"/>
              </a:rPr>
              <a:t>ルー</a:t>
            </a:r>
            <a:r>
              <a:rPr lang="ja-JP" altLang="en-US" sz="2600" dirty="0" smtClean="0">
                <a:solidFill>
                  <a:srgbClr val="919295"/>
                </a:solidFill>
                <a:latin typeface="Georgia" pitchFamily="18" charset="0"/>
                <a:hlinkClick r:id="rId3"/>
              </a:rPr>
              <a:t>プに参加してみませんか</a:t>
            </a:r>
            <a:r>
              <a:rPr lang="ja-JP" altLang="en-US" sz="2600" dirty="0" smtClean="0">
                <a:solidFill>
                  <a:srgbClr val="919295"/>
                </a:solidFill>
                <a:latin typeface="Georgia" pitchFamily="18" charset="0"/>
              </a:rPr>
              <a:t>。</a:t>
            </a:r>
            <a:endParaRPr lang="en-US" altLang="ja-JP" sz="2600" dirty="0" smtClean="0">
              <a:solidFill>
                <a:srgbClr val="919295"/>
              </a:solidFill>
              <a:latin typeface="Georgia" pitchFamily="18" charset="0"/>
            </a:endParaRPr>
          </a:p>
          <a:p>
            <a:pPr marL="0" indent="0">
              <a:spcAft>
                <a:spcPts val="300"/>
              </a:spcAft>
              <a:buNone/>
            </a:pPr>
            <a:r>
              <a:rPr lang="ja-JP" altLang="en-US" sz="2600" dirty="0" smtClean="0">
                <a:solidFill>
                  <a:srgbClr val="919295"/>
                </a:solidFill>
                <a:latin typeface="Georgia" pitchFamily="18" charset="0"/>
              </a:rPr>
              <a:t>関連グループが存在しない場合新しいグループの結成を</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ご検討ください。</a:t>
            </a:r>
            <a:endParaRPr lang="en-US" sz="2600" dirty="0">
              <a:solidFill>
                <a:srgbClr val="919295"/>
              </a:solidFill>
            </a:endParaRPr>
          </a:p>
        </p:txBody>
      </p:sp>
      <p:sp>
        <p:nvSpPr>
          <p:cNvPr id="11" name="Title 1"/>
          <p:cNvSpPr>
            <a:spLocks noGrp="1"/>
          </p:cNvSpPr>
          <p:nvPr>
            <p:ph type="title"/>
          </p:nvPr>
        </p:nvSpPr>
        <p:spPr/>
        <p:txBody>
          <a:bodyPr/>
          <a:lstStyle/>
          <a:p>
            <a:r>
              <a:rPr lang="ja-JP" altLang="en-US" sz="2800" b="1" dirty="0" smtClean="0"/>
              <a:t>ロータリー親睦活動に参加する</a:t>
            </a:r>
            <a:endParaRPr lang="en-US" sz="2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066800"/>
            <a:ext cx="3352800" cy="25146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4125" t="3798" r="7220" b="7067"/>
          <a:stretch/>
        </p:blipFill>
        <p:spPr>
          <a:xfrm>
            <a:off x="4953000" y="3652837"/>
            <a:ext cx="3200400" cy="3128963"/>
          </a:xfrm>
          <a:prstGeom prst="rect">
            <a:avLst/>
          </a:prstGeom>
        </p:spPr>
      </p:pic>
    </p:spTree>
    <p:extLst>
      <p:ext uri="{BB962C8B-B14F-4D97-AF65-F5344CB8AC3E}">
        <p14:creationId xmlns:p14="http://schemas.microsoft.com/office/powerpoint/2010/main" val="358574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3962400" cy="4953000"/>
          </a:xfrm>
          <a:prstGeom prst="rect">
            <a:avLst/>
          </a:prstGeom>
        </p:spPr>
        <p:txBody>
          <a:bodyPr lIns="0" tIns="0" rIns="0" bIns="0"/>
          <a:lstStyle/>
          <a:p>
            <a:pPr marL="0" indent="0">
              <a:spcAft>
                <a:spcPts val="300"/>
              </a:spcAft>
              <a:buNone/>
            </a:pPr>
            <a:r>
              <a:rPr lang="ja-JP" altLang="en-US" sz="2600" b="1" dirty="0" smtClean="0">
                <a:solidFill>
                  <a:schemeClr val="accent1"/>
                </a:solidFill>
              </a:rPr>
              <a:t>ロータリアン行動グループ</a:t>
            </a:r>
            <a:r>
              <a:rPr lang="ja-JP" altLang="en-US" sz="2600" dirty="0" smtClean="0">
                <a:solidFill>
                  <a:srgbClr val="919295"/>
                </a:solidFill>
                <a:latin typeface="Georgia" pitchFamily="18" charset="0"/>
              </a:rPr>
              <a:t>は特定分野の奉仕活動を</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サポートするロータリアン、ロータリープログラム参加者、学友による国際的な</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グループです。</a:t>
            </a:r>
            <a:endParaRPr lang="en-US" sz="2600" dirty="0" smtClean="0">
              <a:solidFill>
                <a:srgbClr val="919295"/>
              </a:solidFill>
              <a:latin typeface="Georgia" pitchFamily="18" charset="0"/>
            </a:endParaRPr>
          </a:p>
          <a:p>
            <a:pPr marL="0" indent="0">
              <a:spcAft>
                <a:spcPts val="300"/>
              </a:spcAft>
              <a:buNone/>
            </a:pPr>
            <a:r>
              <a:rPr lang="ja-JP" altLang="en-US" sz="2600" dirty="0" smtClean="0">
                <a:solidFill>
                  <a:srgbClr val="919295"/>
                </a:solidFill>
                <a:latin typeface="Georgia" pitchFamily="18" charset="0"/>
                <a:hlinkClick r:id="rId3"/>
              </a:rPr>
              <a:t>グループ</a:t>
            </a:r>
            <a:r>
              <a:rPr lang="ja-JP" altLang="en-US" sz="2600" dirty="0" smtClean="0">
                <a:solidFill>
                  <a:srgbClr val="919295"/>
                </a:solidFill>
                <a:latin typeface="Georgia" pitchFamily="18" charset="0"/>
              </a:rPr>
              <a:t>に参加して</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世界中のロータリー</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プロジェクトのために</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スキルを生かしませんか。</a:t>
            </a:r>
            <a:endParaRPr lang="en-US" sz="2600" dirty="0">
              <a:solidFill>
                <a:srgbClr val="919295"/>
              </a:solidFill>
            </a:endParaRPr>
          </a:p>
        </p:txBody>
      </p:sp>
      <p:sp>
        <p:nvSpPr>
          <p:cNvPr id="11" name="Title 1"/>
          <p:cNvSpPr>
            <a:spLocks noGrp="1"/>
          </p:cNvSpPr>
          <p:nvPr>
            <p:ph type="title"/>
          </p:nvPr>
        </p:nvSpPr>
        <p:spPr/>
        <p:txBody>
          <a:bodyPr/>
          <a:lstStyle/>
          <a:p>
            <a:r>
              <a:rPr lang="ja-JP" altLang="en-US" sz="2800" b="1" dirty="0" smtClean="0"/>
              <a:t>ロータリアン行動グループに参加する</a:t>
            </a:r>
            <a:endParaRPr lang="en-US" sz="28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24000"/>
            <a:ext cx="4648200" cy="3232150"/>
          </a:xfrm>
          <a:prstGeom prst="rect">
            <a:avLst/>
          </a:prstGeom>
        </p:spPr>
      </p:pic>
    </p:spTree>
    <p:extLst>
      <p:ext uri="{BB962C8B-B14F-4D97-AF65-F5344CB8AC3E}">
        <p14:creationId xmlns:p14="http://schemas.microsoft.com/office/powerpoint/2010/main" val="23999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724400"/>
          </a:xfrm>
          <a:prstGeom prst="rect">
            <a:avLst/>
          </a:prstGeom>
        </p:spPr>
        <p:txBody>
          <a:bodyPr lIns="0" tIns="0" rIns="0" bIns="0"/>
          <a:lstStyle/>
          <a:p>
            <a:pPr marL="0" indent="0">
              <a:spcAft>
                <a:spcPts val="300"/>
              </a:spcAft>
              <a:buNone/>
            </a:pPr>
            <a:r>
              <a:rPr lang="ja-JP" altLang="en-US" sz="2800" dirty="0" smtClean="0">
                <a:solidFill>
                  <a:srgbClr val="919295"/>
                </a:solidFill>
                <a:latin typeface="Arial" panose="020B0604020202020204" pitchFamily="34" charset="0"/>
                <a:cs typeface="Arial" panose="020B0604020202020204" pitchFamily="34" charset="0"/>
              </a:rPr>
              <a:t>「</a:t>
            </a:r>
            <a:r>
              <a:rPr lang="ja-JP" altLang="en-US" sz="2800" b="1" dirty="0" smtClean="0">
                <a:solidFill>
                  <a:schemeClr val="accent1"/>
                </a:solidFill>
                <a:latin typeface="Arial" panose="020B0604020202020204" pitchFamily="34" charset="0"/>
                <a:cs typeface="Arial" panose="020B0604020202020204" pitchFamily="34" charset="0"/>
              </a:rPr>
              <a:t>職業奉仕の最新情報</a:t>
            </a:r>
            <a:r>
              <a:rPr lang="ja-JP" altLang="en-US" sz="2800" dirty="0" smtClean="0">
                <a:solidFill>
                  <a:srgbClr val="919295"/>
                </a:solidFill>
                <a:latin typeface="Arial" panose="020B0604020202020204" pitchFamily="34" charset="0"/>
                <a:cs typeface="Arial" panose="020B0604020202020204" pitchFamily="34" charset="0"/>
              </a:rPr>
              <a:t>」は、四半期に一度、</a:t>
            </a:r>
            <a:r>
              <a:rPr lang="en-US" altLang="ja-JP" sz="2800" dirty="0" smtClean="0">
                <a:solidFill>
                  <a:srgbClr val="919295"/>
                </a:solidFill>
                <a:latin typeface="Arial" panose="020B0604020202020204" pitchFamily="34" charset="0"/>
                <a:cs typeface="Arial" panose="020B0604020202020204" pitchFamily="34" charset="0"/>
              </a:rPr>
              <a:t>E</a:t>
            </a:r>
            <a:r>
              <a:rPr lang="ja-JP" altLang="en-US" sz="2800" dirty="0" smtClean="0">
                <a:solidFill>
                  <a:srgbClr val="919295"/>
                </a:solidFill>
                <a:latin typeface="Arial" panose="020B0604020202020204" pitchFamily="34" charset="0"/>
                <a:cs typeface="Arial" panose="020B0604020202020204" pitchFamily="34" charset="0"/>
              </a:rPr>
              <a:t>メールで</a:t>
            </a:r>
            <a:r>
              <a:rPr lang="en-US" altLang="ja-JP" sz="2800" dirty="0" smtClean="0">
                <a:solidFill>
                  <a:srgbClr val="919295"/>
                </a:solidFill>
                <a:latin typeface="Arial" panose="020B0604020202020204" pitchFamily="34" charset="0"/>
                <a:cs typeface="Arial" panose="020B0604020202020204" pitchFamily="34" charset="0"/>
              </a:rPr>
              <a:t/>
            </a:r>
            <a:br>
              <a:rPr lang="en-US" altLang="ja-JP" sz="2800" dirty="0" smtClean="0">
                <a:solidFill>
                  <a:srgbClr val="919295"/>
                </a:solidFill>
                <a:latin typeface="Arial" panose="020B0604020202020204" pitchFamily="34" charset="0"/>
                <a:cs typeface="Arial" panose="020B0604020202020204" pitchFamily="34" charset="0"/>
              </a:rPr>
            </a:br>
            <a:r>
              <a:rPr lang="ja-JP" altLang="en-US" sz="2800" dirty="0" smtClean="0">
                <a:solidFill>
                  <a:srgbClr val="919295"/>
                </a:solidFill>
                <a:latin typeface="Arial" panose="020B0604020202020204" pitchFamily="34" charset="0"/>
                <a:cs typeface="Arial" panose="020B0604020202020204" pitchFamily="34" charset="0"/>
              </a:rPr>
              <a:t>配信される無料のニュースレターで、以下のような活動やニュースを紹介しています。</a:t>
            </a:r>
            <a:endParaRPr lang="en-US" sz="2800" dirty="0" smtClean="0">
              <a:solidFill>
                <a:srgbClr val="919295"/>
              </a:solidFill>
              <a:latin typeface="Arial" panose="020B0604020202020204" pitchFamily="34" charset="0"/>
              <a:cs typeface="Arial" panose="020B0604020202020204" pitchFamily="34" charset="0"/>
            </a:endParaRPr>
          </a:p>
          <a:p>
            <a:pPr>
              <a:spcAft>
                <a:spcPts val="300"/>
              </a:spcAft>
            </a:pPr>
            <a:r>
              <a:rPr lang="ja-JP" altLang="en-US" sz="2800" dirty="0" smtClean="0">
                <a:solidFill>
                  <a:srgbClr val="919295"/>
                </a:solidFill>
                <a:latin typeface="Arial" panose="020B0604020202020204" pitchFamily="34" charset="0"/>
                <a:cs typeface="Arial" panose="020B0604020202020204" pitchFamily="34" charset="0"/>
              </a:rPr>
              <a:t>会員が職業スキルを生かして実施した</a:t>
            </a:r>
            <a:r>
              <a:rPr lang="en-US" altLang="ja-JP" sz="2800" dirty="0" smtClean="0">
                <a:solidFill>
                  <a:srgbClr val="919295"/>
                </a:solidFill>
                <a:latin typeface="Arial" panose="020B0604020202020204" pitchFamily="34" charset="0"/>
                <a:cs typeface="Arial" panose="020B0604020202020204" pitchFamily="34" charset="0"/>
              </a:rPr>
              <a:t/>
            </a:r>
            <a:br>
              <a:rPr lang="en-US" altLang="ja-JP" sz="2800" dirty="0" smtClean="0">
                <a:solidFill>
                  <a:srgbClr val="919295"/>
                </a:solidFill>
                <a:latin typeface="Arial" panose="020B0604020202020204" pitchFamily="34" charset="0"/>
                <a:cs typeface="Arial" panose="020B0604020202020204" pitchFamily="34" charset="0"/>
              </a:rPr>
            </a:br>
            <a:r>
              <a:rPr lang="ja-JP" altLang="en-US" sz="2800" dirty="0" smtClean="0">
                <a:solidFill>
                  <a:srgbClr val="919295"/>
                </a:solidFill>
                <a:latin typeface="Arial" panose="020B0604020202020204" pitchFamily="34" charset="0"/>
                <a:cs typeface="Arial" panose="020B0604020202020204" pitchFamily="34" charset="0"/>
              </a:rPr>
              <a:t>ロータリープロジェクト</a:t>
            </a:r>
            <a:endParaRPr lang="en-US" sz="2800" dirty="0" smtClean="0">
              <a:solidFill>
                <a:srgbClr val="919295"/>
              </a:solidFill>
              <a:latin typeface="Arial" panose="020B0604020202020204" pitchFamily="34" charset="0"/>
              <a:cs typeface="Arial" panose="020B0604020202020204" pitchFamily="34" charset="0"/>
            </a:endParaRPr>
          </a:p>
          <a:p>
            <a:pPr>
              <a:spcAft>
                <a:spcPts val="300"/>
              </a:spcAft>
            </a:pPr>
            <a:r>
              <a:rPr lang="ja-JP" altLang="en-US" sz="2800" dirty="0" smtClean="0">
                <a:solidFill>
                  <a:srgbClr val="919295"/>
                </a:solidFill>
                <a:latin typeface="Arial" panose="020B0604020202020204" pitchFamily="34" charset="0"/>
                <a:cs typeface="Arial" panose="020B0604020202020204" pitchFamily="34" charset="0"/>
              </a:rPr>
              <a:t>支援を必要とする人びとや地域社会のための</a:t>
            </a:r>
            <a:r>
              <a:rPr lang="en-US" altLang="ja-JP" sz="2800" dirty="0" smtClean="0">
                <a:solidFill>
                  <a:srgbClr val="919295"/>
                </a:solidFill>
                <a:latin typeface="Arial" panose="020B0604020202020204" pitchFamily="34" charset="0"/>
                <a:cs typeface="Arial" panose="020B0604020202020204" pitchFamily="34" charset="0"/>
              </a:rPr>
              <a:t/>
            </a:r>
            <a:br>
              <a:rPr lang="en-US" altLang="ja-JP" sz="2800" dirty="0" smtClean="0">
                <a:solidFill>
                  <a:srgbClr val="919295"/>
                </a:solidFill>
                <a:latin typeface="Arial" panose="020B0604020202020204" pitchFamily="34" charset="0"/>
                <a:cs typeface="Arial" panose="020B0604020202020204" pitchFamily="34" charset="0"/>
              </a:rPr>
            </a:br>
            <a:r>
              <a:rPr lang="ja-JP" altLang="en-US" sz="2800" dirty="0" smtClean="0">
                <a:solidFill>
                  <a:srgbClr val="919295"/>
                </a:solidFill>
                <a:latin typeface="Arial" panose="020B0604020202020204" pitchFamily="34" charset="0"/>
                <a:cs typeface="Arial" panose="020B0604020202020204" pitchFamily="34" charset="0"/>
              </a:rPr>
              <a:t>職業スキル向上支援</a:t>
            </a:r>
            <a:endParaRPr lang="en-US" sz="2800" dirty="0" smtClean="0">
              <a:solidFill>
                <a:srgbClr val="919295"/>
              </a:solidFill>
              <a:latin typeface="Arial" panose="020B0604020202020204" pitchFamily="34" charset="0"/>
              <a:cs typeface="Arial" panose="020B0604020202020204" pitchFamily="34" charset="0"/>
            </a:endParaRPr>
          </a:p>
          <a:p>
            <a:pPr>
              <a:spcAft>
                <a:spcPts val="300"/>
              </a:spcAft>
            </a:pPr>
            <a:r>
              <a:rPr lang="ja-JP" altLang="en-US" sz="2800" dirty="0" smtClean="0">
                <a:solidFill>
                  <a:srgbClr val="919295"/>
                </a:solidFill>
                <a:latin typeface="Arial" panose="020B0604020202020204" pitchFamily="34" charset="0"/>
                <a:cs typeface="Arial" panose="020B0604020202020204" pitchFamily="34" charset="0"/>
              </a:rPr>
              <a:t>職場におけるロータリー中核的価値観の実践</a:t>
            </a:r>
            <a:endParaRPr lang="en-US" sz="2800" dirty="0" smtClean="0">
              <a:solidFill>
                <a:srgbClr val="919295"/>
              </a:solidFill>
              <a:latin typeface="Arial" panose="020B0604020202020204" pitchFamily="34" charset="0"/>
              <a:cs typeface="Arial" panose="020B0604020202020204" pitchFamily="34" charset="0"/>
            </a:endParaRPr>
          </a:p>
          <a:p>
            <a:pPr marL="0" indent="0">
              <a:spcAft>
                <a:spcPts val="300"/>
              </a:spcAft>
              <a:buNone/>
            </a:pPr>
            <a:r>
              <a:rPr lang="ja-JP" altLang="en-US" sz="2800" b="1" dirty="0" smtClean="0">
                <a:solidFill>
                  <a:schemeClr val="accent1"/>
                </a:solidFill>
                <a:latin typeface="Arial" panose="020B0604020202020204" pitchFamily="34" charset="0"/>
                <a:cs typeface="Arial" panose="020B0604020202020204" pitchFamily="34" charset="0"/>
              </a:rPr>
              <a:t>受信登録はこちら：</a:t>
            </a:r>
            <a:r>
              <a:rPr lang="en-US" sz="2800" b="1" dirty="0" smtClean="0">
                <a:solidFill>
                  <a:schemeClr val="accent1"/>
                </a:solidFill>
                <a:latin typeface="Arial" panose="020B0604020202020204" pitchFamily="34" charset="0"/>
                <a:cs typeface="Arial" panose="020B0604020202020204" pitchFamily="34" charset="0"/>
              </a:rPr>
              <a:t> </a:t>
            </a:r>
            <a:r>
              <a:rPr lang="en-US" sz="2800" b="1" dirty="0" smtClean="0">
                <a:solidFill>
                  <a:schemeClr val="accent1"/>
                </a:solidFill>
                <a:latin typeface="Arial" panose="020B0604020202020204" pitchFamily="34" charset="0"/>
                <a:cs typeface="Arial" panose="020B0604020202020204" pitchFamily="34" charset="0"/>
                <a:hlinkClick r:id="rId3"/>
              </a:rPr>
              <a:t>www.rotary.org/ja/newsletters</a:t>
            </a:r>
            <a:r>
              <a:rPr lang="en-US" sz="2800" b="1" dirty="0" smtClean="0">
                <a:solidFill>
                  <a:schemeClr val="accent1"/>
                </a:solidFill>
                <a:latin typeface="Arial" panose="020B0604020202020204" pitchFamily="34" charset="0"/>
                <a:cs typeface="Arial" panose="020B0604020202020204" pitchFamily="34" charset="0"/>
              </a:rPr>
              <a:t> </a:t>
            </a:r>
            <a:endParaRPr lang="en-US" sz="2800" dirty="0" smtClean="0">
              <a:solidFill>
                <a:srgbClr val="919295"/>
              </a:solidFill>
              <a:latin typeface="Arial" panose="020B0604020202020204" pitchFamily="34" charset="0"/>
              <a:cs typeface="Arial" panose="020B0604020202020204" pitchFamily="34" charset="0"/>
            </a:endParaRPr>
          </a:p>
          <a:p>
            <a:pPr marL="0" indent="0">
              <a:spcAft>
                <a:spcPts val="300"/>
              </a:spcAft>
              <a:buNone/>
            </a:pPr>
            <a:endParaRPr lang="en-US" sz="2800" b="1" dirty="0" smtClean="0">
              <a:solidFill>
                <a:srgbClr val="919295"/>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p:txBody>
          <a:bodyPr/>
          <a:lstStyle/>
          <a:p>
            <a:r>
              <a:rPr lang="ja-JP" altLang="en-US" sz="2800" b="1" dirty="0" smtClean="0"/>
              <a:t>職業奉仕の最新情報（ニュースレター）</a:t>
            </a:r>
            <a:endParaRPr lang="en-US" sz="2800" b="1" dirty="0"/>
          </a:p>
        </p:txBody>
      </p:sp>
    </p:spTree>
    <p:extLst>
      <p:ext uri="{BB962C8B-B14F-4D97-AF65-F5344CB8AC3E}">
        <p14:creationId xmlns:p14="http://schemas.microsoft.com/office/powerpoint/2010/main" val="8644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6096000" cy="4724400"/>
          </a:xfrm>
          <a:prstGeom prst="rect">
            <a:avLst/>
          </a:prstGeom>
        </p:spPr>
        <p:txBody>
          <a:bodyPr lIns="0" tIns="0" rIns="0" bIns="0"/>
          <a:lstStyle/>
          <a:p>
            <a:pPr marL="0" indent="0">
              <a:spcAft>
                <a:spcPts val="300"/>
              </a:spcAft>
              <a:buNone/>
            </a:pPr>
            <a:r>
              <a:rPr lang="ja-JP" altLang="en-US" sz="2800" dirty="0">
                <a:solidFill>
                  <a:srgbClr val="919295"/>
                </a:solidFill>
              </a:rPr>
              <a:t>職</a:t>
            </a:r>
            <a:r>
              <a:rPr lang="ja-JP" altLang="en-US" sz="2800" dirty="0" smtClean="0">
                <a:solidFill>
                  <a:srgbClr val="919295"/>
                </a:solidFill>
              </a:rPr>
              <a:t>業</a:t>
            </a:r>
            <a:r>
              <a:rPr lang="ja-JP" altLang="en-US" sz="2800" dirty="0">
                <a:solidFill>
                  <a:srgbClr val="919295"/>
                </a:solidFill>
              </a:rPr>
              <a:t>奉</a:t>
            </a:r>
            <a:r>
              <a:rPr lang="ja-JP" altLang="en-US" sz="2800" dirty="0" smtClean="0">
                <a:solidFill>
                  <a:srgbClr val="919295"/>
                </a:solidFill>
              </a:rPr>
              <a:t>仕に関連する情報、リソース、</a:t>
            </a:r>
            <a:r>
              <a:rPr lang="en-US" altLang="ja-JP" sz="2800" dirty="0" smtClean="0">
                <a:solidFill>
                  <a:srgbClr val="919295"/>
                </a:solidFill>
              </a:rPr>
              <a:t/>
            </a:r>
            <a:br>
              <a:rPr lang="en-US" altLang="ja-JP" sz="2800" dirty="0" smtClean="0">
                <a:solidFill>
                  <a:srgbClr val="919295"/>
                </a:solidFill>
              </a:rPr>
            </a:br>
            <a:r>
              <a:rPr lang="ja-JP" altLang="en-US" sz="2800" dirty="0" smtClean="0">
                <a:solidFill>
                  <a:srgbClr val="919295"/>
                </a:solidFill>
              </a:rPr>
              <a:t>プロジェクトのアイデアを紹介した手引書</a:t>
            </a:r>
            <a:r>
              <a:rPr lang="en-US" sz="2800" dirty="0">
                <a:solidFill>
                  <a:srgbClr val="919295"/>
                </a:solidFill>
              </a:rPr>
              <a:t/>
            </a:r>
            <a:br>
              <a:rPr lang="en-US" sz="2800" dirty="0">
                <a:solidFill>
                  <a:srgbClr val="919295"/>
                </a:solidFill>
              </a:rPr>
            </a:br>
            <a:r>
              <a:rPr lang="en-US" sz="2800" dirty="0" smtClean="0">
                <a:solidFill>
                  <a:srgbClr val="919295"/>
                </a:solidFill>
              </a:rPr>
              <a:t/>
            </a:r>
            <a:br>
              <a:rPr lang="en-US" sz="2800" dirty="0" smtClean="0">
                <a:solidFill>
                  <a:srgbClr val="919295"/>
                </a:solidFill>
              </a:rPr>
            </a:br>
            <a:r>
              <a:rPr lang="ja-JP" altLang="en-US" sz="2800" b="1" dirty="0" smtClean="0">
                <a:solidFill>
                  <a:schemeClr val="accent1"/>
                </a:solidFill>
                <a:hlinkClick r:id="rId3"/>
              </a:rPr>
              <a:t>電子版をダウンロード</a:t>
            </a:r>
            <a:r>
              <a:rPr lang="ja-JP" altLang="en-US" sz="2800" dirty="0" smtClean="0">
                <a:solidFill>
                  <a:srgbClr val="919295"/>
                </a:solidFill>
              </a:rPr>
              <a:t>または</a:t>
            </a:r>
            <a:r>
              <a:rPr lang="en-US" altLang="ja-JP" sz="2800" dirty="0" smtClean="0">
                <a:solidFill>
                  <a:srgbClr val="919295"/>
                </a:solidFill>
              </a:rPr>
              <a:t/>
            </a:r>
            <a:br>
              <a:rPr lang="en-US" altLang="ja-JP" sz="2800" dirty="0" smtClean="0">
                <a:solidFill>
                  <a:srgbClr val="919295"/>
                </a:solidFill>
              </a:rPr>
            </a:br>
            <a:r>
              <a:rPr lang="ja-JP" altLang="en-US" sz="2800" b="1" dirty="0" smtClean="0">
                <a:solidFill>
                  <a:schemeClr val="accent1"/>
                </a:solidFill>
                <a:hlinkClick r:id="rId4"/>
              </a:rPr>
              <a:t>印刷版をご注文</a:t>
            </a:r>
            <a:r>
              <a:rPr lang="ja-JP" altLang="en-US" sz="2800" dirty="0" smtClean="0">
                <a:solidFill>
                  <a:srgbClr val="919295"/>
                </a:solidFill>
              </a:rPr>
              <a:t>いただけます。</a:t>
            </a:r>
            <a:endParaRPr lang="en-US" sz="2800" b="1" dirty="0" smtClean="0">
              <a:solidFill>
                <a:srgbClr val="919295"/>
              </a:solidFill>
            </a:endParaRPr>
          </a:p>
        </p:txBody>
      </p:sp>
      <p:sp>
        <p:nvSpPr>
          <p:cNvPr id="11" name="Title 1"/>
          <p:cNvSpPr>
            <a:spLocks noGrp="1"/>
          </p:cNvSpPr>
          <p:nvPr>
            <p:ph type="title"/>
          </p:nvPr>
        </p:nvSpPr>
        <p:spPr/>
        <p:txBody>
          <a:bodyPr/>
          <a:lstStyle/>
          <a:p>
            <a:r>
              <a:rPr lang="ja-JP" altLang="en-US" sz="2800" b="1" dirty="0" smtClean="0"/>
              <a:t>「職業奉仕入門」</a:t>
            </a:r>
            <a:endParaRPr lang="en-US" sz="28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89918"/>
            <a:ext cx="2476162"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64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職業奉仕はロータリーの核心か？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en-US" altLang="ja-JP" dirty="0" smtClean="0">
                <a:solidFill>
                  <a:schemeClr val="tx1">
                    <a:lumMod val="50000"/>
                  </a:schemeClr>
                </a:solidFill>
                <a:latin typeface="メイリオ"/>
              </a:rPr>
              <a:t>VOCATIONAL SERVICE IN ACTION P2</a:t>
            </a:r>
          </a:p>
          <a:p>
            <a:pPr marL="0" indent="0">
              <a:buNone/>
            </a:pPr>
            <a:endParaRPr lang="en-US" altLang="ja-JP" dirty="0" smtClean="0">
              <a:solidFill>
                <a:schemeClr val="tx1">
                  <a:lumMod val="50000"/>
                </a:schemeClr>
              </a:solidFill>
              <a:latin typeface="メイリオ"/>
            </a:endParaRPr>
          </a:p>
          <a:p>
            <a:pPr marL="0" indent="0">
              <a:buNone/>
            </a:pPr>
            <a:r>
              <a:rPr lang="en-US" altLang="ja-JP" dirty="0" smtClean="0">
                <a:solidFill>
                  <a:schemeClr val="tx1">
                    <a:lumMod val="50000"/>
                  </a:schemeClr>
                </a:solidFill>
                <a:latin typeface="メイリオ"/>
              </a:rPr>
              <a:t>“Vocational service is the essence of Rotary and serves as the foundation from which we serve our communities around the world.” </a:t>
            </a:r>
          </a:p>
          <a:p>
            <a:pPr marL="0" indent="0">
              <a:buNone/>
            </a:pPr>
            <a:r>
              <a:rPr lang="en-US" altLang="ja-JP" dirty="0" smtClean="0">
                <a:solidFill>
                  <a:schemeClr val="tx1">
                    <a:lumMod val="50000"/>
                  </a:schemeClr>
                </a:solidFill>
                <a:latin typeface="メイリオ"/>
              </a:rPr>
              <a:t>essence:</a:t>
            </a:r>
            <a:r>
              <a:rPr lang="ja-JP" altLang="en-US" dirty="0" smtClean="0">
                <a:solidFill>
                  <a:schemeClr val="tx1">
                    <a:lumMod val="50000"/>
                  </a:schemeClr>
                </a:solidFill>
                <a:latin typeface="メイリオ"/>
              </a:rPr>
              <a:t>本質、真髄、根本的要素、実在、実体</a:t>
            </a:r>
            <a:endParaRPr lang="en-US" altLang="ja-JP" dirty="0" smtClean="0">
              <a:solidFill>
                <a:schemeClr val="tx1">
                  <a:lumMod val="50000"/>
                </a:schemeClr>
              </a:solidFill>
              <a:latin typeface="メイリオ"/>
            </a:endParaRPr>
          </a:p>
          <a:p>
            <a:pPr marL="0" indent="0">
              <a:buNone/>
            </a:pPr>
            <a:r>
              <a:rPr lang="en-US" altLang="ja-JP" dirty="0" smtClean="0">
                <a:solidFill>
                  <a:schemeClr val="tx1">
                    <a:lumMod val="50000"/>
                  </a:schemeClr>
                </a:solidFill>
                <a:latin typeface="メイリオ"/>
              </a:rPr>
              <a:t>foundation:</a:t>
            </a:r>
            <a:r>
              <a:rPr lang="ja-JP" altLang="en-US" dirty="0" smtClean="0">
                <a:solidFill>
                  <a:schemeClr val="tx1">
                    <a:lumMod val="50000"/>
                  </a:schemeClr>
                </a:solidFill>
                <a:latin typeface="メイリオ"/>
              </a:rPr>
              <a:t>基礎、土台、根拠</a:t>
            </a:r>
            <a:endParaRPr lang="en-US" altLang="ja-JP" dirty="0" smtClean="0">
              <a:solidFill>
                <a:schemeClr val="tx1">
                  <a:lumMod val="50000"/>
                </a:schemeClr>
              </a:solidFill>
              <a:latin typeface="メイリオ"/>
            </a:endParaRPr>
          </a:p>
          <a:p>
            <a:pPr marL="0" indent="0">
              <a:buNone/>
            </a:pP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320687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4724400"/>
          </a:xfrm>
          <a:prstGeom prst="rect">
            <a:avLst/>
          </a:prstGeom>
        </p:spPr>
        <p:txBody>
          <a:bodyPr lIns="0" tIns="0" rIns="0" bIns="0"/>
          <a:lstStyle/>
          <a:p>
            <a:pPr>
              <a:spcAft>
                <a:spcPts val="300"/>
              </a:spcAft>
            </a:pPr>
            <a:r>
              <a:rPr lang="ja-JP" altLang="en-US" sz="2600" dirty="0">
                <a:solidFill>
                  <a:srgbClr val="919295"/>
                </a:solidFill>
                <a:latin typeface="Georgia" pitchFamily="18" charset="0"/>
                <a:hlinkClick r:id="rId3"/>
              </a:rPr>
              <a:t>ロータリーのアイデア応援サイ</a:t>
            </a:r>
            <a:r>
              <a:rPr lang="ja-JP" altLang="en-US" sz="2600" dirty="0" smtClean="0">
                <a:solidFill>
                  <a:srgbClr val="919295"/>
                </a:solidFill>
                <a:latin typeface="Georgia" pitchFamily="18" charset="0"/>
                <a:hlinkClick r:id="rId3"/>
              </a:rPr>
              <a:t>ト</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latin typeface="Georgia" pitchFamily="18" charset="0"/>
              </a:rPr>
              <a:t>職業奉仕プロジェクトを検索</a:t>
            </a:r>
            <a:endParaRPr lang="en-US" sz="2600" dirty="0" smtClean="0">
              <a:solidFill>
                <a:srgbClr val="919295"/>
              </a:solidFill>
              <a:latin typeface="Georgia" pitchFamily="18" charset="0"/>
            </a:endParaRPr>
          </a:p>
          <a:p>
            <a:pPr>
              <a:spcAft>
                <a:spcPts val="300"/>
              </a:spcAft>
            </a:pPr>
            <a:r>
              <a:rPr lang="ja-JP" altLang="en-US" sz="2600" dirty="0" smtClean="0">
                <a:solidFill>
                  <a:srgbClr val="919295"/>
                </a:solidFill>
                <a:latin typeface="Georgia" pitchFamily="18" charset="0"/>
                <a:hlinkClick r:id="rId4"/>
              </a:rPr>
              <a:t>ロータリーショーケース</a:t>
            </a:r>
            <a:r>
              <a:rPr lang="en-US" altLang="ja-JP" sz="2600" dirty="0" smtClean="0">
                <a:solidFill>
                  <a:srgbClr val="919295"/>
                </a:solidFill>
                <a:latin typeface="Georgia" pitchFamily="18" charset="0"/>
              </a:rPr>
              <a:t/>
            </a:r>
            <a:br>
              <a:rPr lang="en-US" altLang="ja-JP" sz="2600" dirty="0" smtClean="0">
                <a:solidFill>
                  <a:srgbClr val="919295"/>
                </a:solidFill>
                <a:latin typeface="Georgia" pitchFamily="18" charset="0"/>
              </a:rPr>
            </a:br>
            <a:r>
              <a:rPr lang="ja-JP" altLang="en-US" sz="2600" dirty="0" smtClean="0">
                <a:solidFill>
                  <a:srgbClr val="919295"/>
                </a:solidFill>
              </a:rPr>
              <a:t>世界各地でよりよい地域社会づくりをめざした</a:t>
            </a:r>
            <a:r>
              <a:rPr lang="en-US" altLang="ja-JP" sz="2600" dirty="0" smtClean="0">
                <a:solidFill>
                  <a:srgbClr val="919295"/>
                </a:solidFill>
              </a:rPr>
              <a:t/>
            </a:r>
            <a:br>
              <a:rPr lang="en-US" altLang="ja-JP" sz="2600" dirty="0" smtClean="0">
                <a:solidFill>
                  <a:srgbClr val="919295"/>
                </a:solidFill>
              </a:rPr>
            </a:br>
            <a:r>
              <a:rPr lang="ja-JP" altLang="en-US" sz="2600" dirty="0" smtClean="0">
                <a:solidFill>
                  <a:srgbClr val="919295"/>
                </a:solidFill>
              </a:rPr>
              <a:t>職業奉仕プロジェクトを紹介</a:t>
            </a:r>
            <a:endParaRPr lang="en-US" sz="2600" dirty="0" smtClean="0">
              <a:solidFill>
                <a:srgbClr val="919295"/>
              </a:solidFill>
            </a:endParaRPr>
          </a:p>
          <a:p>
            <a:pPr>
              <a:spcAft>
                <a:spcPts val="300"/>
              </a:spcAft>
            </a:pPr>
            <a:r>
              <a:rPr lang="ja-JP" altLang="en-US" sz="2800" dirty="0"/>
              <a:t>「</a:t>
            </a:r>
            <a:r>
              <a:rPr lang="ja-JP" altLang="en-US" sz="2800" dirty="0">
                <a:hlinkClick r:id="rId5"/>
              </a:rPr>
              <a:t>グローバルアウトルック：職業奉仕入門</a:t>
            </a:r>
            <a:r>
              <a:rPr lang="ja-JP" altLang="en-US" sz="2800" dirty="0" smtClean="0"/>
              <a:t>」</a:t>
            </a:r>
            <a:r>
              <a:rPr lang="en-US" altLang="ja-JP" sz="2800" dirty="0" smtClean="0"/>
              <a:t/>
            </a:r>
            <a:br>
              <a:rPr lang="en-US" altLang="ja-JP" sz="2800" dirty="0" smtClean="0"/>
            </a:br>
            <a:r>
              <a:rPr lang="ja-JP" altLang="en-US" sz="2800" dirty="0" smtClean="0"/>
              <a:t>職業研修チーム（</a:t>
            </a:r>
            <a:r>
              <a:rPr lang="en-US" altLang="ja-JP" sz="2800" dirty="0" smtClean="0">
                <a:latin typeface="Arial" panose="020B0604020202020204" pitchFamily="34" charset="0"/>
                <a:cs typeface="Arial" panose="020B0604020202020204" pitchFamily="34" charset="0"/>
              </a:rPr>
              <a:t>VTT</a:t>
            </a:r>
            <a:r>
              <a:rPr lang="ja-JP" altLang="en-US" sz="2800" dirty="0" smtClean="0"/>
              <a:t>）の結成、能力開発のための</a:t>
            </a:r>
            <a:r>
              <a:rPr lang="en-US" altLang="ja-JP" sz="2800" dirty="0" smtClean="0"/>
              <a:t/>
            </a:r>
            <a:br>
              <a:rPr lang="en-US" altLang="ja-JP" sz="2800" dirty="0" smtClean="0"/>
            </a:br>
            <a:r>
              <a:rPr lang="ja-JP" altLang="en-US" sz="2800" dirty="0" smtClean="0"/>
              <a:t>海外パートナーとの協力などを紹介</a:t>
            </a:r>
            <a:r>
              <a:rPr lang="en-US" altLang="ja-JP" sz="2800" dirty="0" smtClean="0"/>
              <a:t/>
            </a:r>
            <a:br>
              <a:rPr lang="en-US" altLang="ja-JP" sz="2800" dirty="0" smtClean="0"/>
            </a:br>
            <a:endParaRPr lang="en-US" sz="2800" dirty="0" smtClean="0">
              <a:solidFill>
                <a:srgbClr val="919295"/>
              </a:solidFill>
            </a:endParaRPr>
          </a:p>
        </p:txBody>
      </p:sp>
      <p:sp>
        <p:nvSpPr>
          <p:cNvPr id="11" name="Title 1"/>
          <p:cNvSpPr>
            <a:spLocks noGrp="1"/>
          </p:cNvSpPr>
          <p:nvPr>
            <p:ph type="title"/>
          </p:nvPr>
        </p:nvSpPr>
        <p:spPr/>
        <p:txBody>
          <a:bodyPr/>
          <a:lstStyle/>
          <a:p>
            <a:r>
              <a:rPr lang="ja-JP" altLang="en-US" sz="2800" b="1" dirty="0" smtClean="0"/>
              <a:t>その他のリソース</a:t>
            </a:r>
            <a:endParaRPr lang="en-US" sz="2800" b="1" dirty="0"/>
          </a:p>
        </p:txBody>
      </p:sp>
    </p:spTree>
    <p:extLst>
      <p:ext uri="{BB962C8B-B14F-4D97-AF65-F5344CB8AC3E}">
        <p14:creationId xmlns:p14="http://schemas.microsoft.com/office/powerpoint/2010/main" val="29743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724400"/>
          </a:xfrm>
          <a:prstGeom prst="rect">
            <a:avLst/>
          </a:prstGeom>
        </p:spPr>
        <p:txBody>
          <a:bodyPr lIns="0" tIns="0" rIns="0" bIns="0"/>
          <a:lstStyle/>
          <a:p>
            <a:pPr marL="0" indent="0">
              <a:spcAft>
                <a:spcPts val="300"/>
              </a:spcAft>
              <a:buNone/>
            </a:pPr>
            <a:r>
              <a:rPr lang="ja-JP" altLang="en-US" sz="2800" b="1" dirty="0">
                <a:solidFill>
                  <a:srgbClr val="919295"/>
                </a:solidFill>
                <a:latin typeface="Arial" panose="020B0604020202020204" pitchFamily="34" charset="0"/>
                <a:cs typeface="Arial" panose="020B0604020202020204" pitchFamily="34" charset="0"/>
              </a:rPr>
              <a:t>地区職業奉仕委員長</a:t>
            </a:r>
            <a:r>
              <a:rPr lang="en-US" altLang="ja-JP" sz="2800" dirty="0" smtClean="0">
                <a:solidFill>
                  <a:srgbClr val="919295"/>
                </a:solidFill>
                <a:latin typeface="Arial" panose="020B0604020202020204" pitchFamily="34" charset="0"/>
                <a:cs typeface="Arial" panose="020B0604020202020204" pitchFamily="34" charset="0"/>
              </a:rPr>
              <a:t/>
            </a:r>
            <a:br>
              <a:rPr lang="en-US" altLang="ja-JP" sz="2800" dirty="0" smtClean="0">
                <a:solidFill>
                  <a:srgbClr val="919295"/>
                </a:solidFill>
                <a:latin typeface="Arial" panose="020B0604020202020204" pitchFamily="34" charset="0"/>
                <a:cs typeface="Arial" panose="020B0604020202020204" pitchFamily="34" charset="0"/>
              </a:rPr>
            </a:br>
            <a:r>
              <a:rPr lang="ja-JP" altLang="en-US" sz="2800" dirty="0" smtClean="0">
                <a:solidFill>
                  <a:srgbClr val="919295"/>
                </a:solidFill>
                <a:latin typeface="Arial" panose="020B0604020202020204" pitchFamily="34" charset="0"/>
                <a:cs typeface="Arial" panose="020B0604020202020204" pitchFamily="34" charset="0"/>
              </a:rPr>
              <a:t>地区ガバナーにより任命され</a:t>
            </a:r>
            <a:r>
              <a:rPr lang="ja-JP" altLang="en-US" sz="2800" dirty="0">
                <a:solidFill>
                  <a:srgbClr val="919295"/>
                </a:solidFill>
                <a:latin typeface="Arial" panose="020B0604020202020204" pitchFamily="34" charset="0"/>
                <a:cs typeface="Arial" panose="020B0604020202020204" pitchFamily="34" charset="0"/>
              </a:rPr>
              <a:t>、</a:t>
            </a:r>
            <a:r>
              <a:rPr lang="ja-JP" altLang="en-US" sz="2800" dirty="0" smtClean="0">
                <a:solidFill>
                  <a:srgbClr val="919295"/>
                </a:solidFill>
                <a:latin typeface="Arial" panose="020B0604020202020204" pitchFamily="34" charset="0"/>
                <a:cs typeface="Arial" panose="020B0604020202020204" pitchFamily="34" charset="0"/>
              </a:rPr>
              <a:t>地区内での職業奉仕活動の調整・推進を担当。</a:t>
            </a:r>
            <a:endParaRPr lang="en-US" altLang="ja-JP" sz="2800" dirty="0" smtClean="0">
              <a:solidFill>
                <a:srgbClr val="919295"/>
              </a:solidFill>
              <a:latin typeface="Arial" panose="020B0604020202020204" pitchFamily="34" charset="0"/>
              <a:cs typeface="Arial" panose="020B0604020202020204" pitchFamily="34" charset="0"/>
            </a:endParaRPr>
          </a:p>
          <a:p>
            <a:pPr marL="0" indent="0">
              <a:spcBef>
                <a:spcPts val="0"/>
              </a:spcBef>
              <a:buNone/>
            </a:pPr>
            <a:endParaRPr lang="en-US" sz="2800" dirty="0">
              <a:solidFill>
                <a:srgbClr val="919295"/>
              </a:solidFill>
              <a:latin typeface="Arial" panose="020B0604020202020204" pitchFamily="34" charset="0"/>
              <a:cs typeface="Arial" panose="020B0604020202020204" pitchFamily="34" charset="0"/>
            </a:endParaRPr>
          </a:p>
          <a:p>
            <a:pPr marL="0" indent="0">
              <a:spcAft>
                <a:spcPts val="300"/>
              </a:spcAft>
              <a:buNone/>
            </a:pPr>
            <a:r>
              <a:rPr lang="ja-JP" altLang="en-US" sz="2800" b="1" dirty="0">
                <a:solidFill>
                  <a:srgbClr val="919295"/>
                </a:solidFill>
                <a:latin typeface="Arial" panose="020B0604020202020204" pitchFamily="34" charset="0"/>
                <a:cs typeface="Arial" panose="020B0604020202020204" pitchFamily="34" charset="0"/>
              </a:rPr>
              <a:t>ロータリー奉仕コネクション担当職員</a:t>
            </a:r>
            <a:r>
              <a:rPr lang="en-US" altLang="ja-JP" sz="2800" dirty="0" smtClean="0">
                <a:solidFill>
                  <a:srgbClr val="919295"/>
                </a:solidFill>
                <a:latin typeface="Arial" panose="020B0604020202020204" pitchFamily="34" charset="0"/>
                <a:cs typeface="Arial" panose="020B0604020202020204" pitchFamily="34" charset="0"/>
              </a:rPr>
              <a:t/>
            </a:r>
            <a:br>
              <a:rPr lang="en-US" altLang="ja-JP" sz="2800" dirty="0" smtClean="0">
                <a:solidFill>
                  <a:srgbClr val="919295"/>
                </a:solidFill>
                <a:latin typeface="Arial" panose="020B0604020202020204" pitchFamily="34" charset="0"/>
                <a:cs typeface="Arial" panose="020B0604020202020204" pitchFamily="34" charset="0"/>
              </a:rPr>
            </a:br>
            <a:r>
              <a:rPr lang="ja-JP" altLang="en-US" sz="2800" dirty="0" smtClean="0">
                <a:solidFill>
                  <a:srgbClr val="919295"/>
                </a:solidFill>
                <a:latin typeface="Arial" panose="020B0604020202020204" pitchFamily="34" charset="0"/>
                <a:cs typeface="Arial" panose="020B0604020202020204" pitchFamily="34" charset="0"/>
              </a:rPr>
              <a:t>地区職業奉仕委員長の連絡先が不明な場合やその他のお問い合わせは、</a:t>
            </a:r>
            <a:r>
              <a:rPr lang="en-US" altLang="ja-JP" sz="2800" dirty="0" smtClean="0">
                <a:solidFill>
                  <a:srgbClr val="919295"/>
                </a:solidFill>
                <a:latin typeface="Arial" panose="020B0604020202020204" pitchFamily="34" charset="0"/>
                <a:cs typeface="Arial" panose="020B0604020202020204" pitchFamily="34" charset="0"/>
              </a:rPr>
              <a:t>E</a:t>
            </a:r>
            <a:r>
              <a:rPr lang="ja-JP" altLang="en-US" sz="2800" dirty="0" smtClean="0">
                <a:solidFill>
                  <a:srgbClr val="919295"/>
                </a:solidFill>
                <a:latin typeface="Arial" panose="020B0604020202020204" pitchFamily="34" charset="0"/>
                <a:cs typeface="Arial" panose="020B0604020202020204" pitchFamily="34" charset="0"/>
              </a:rPr>
              <a:t>メール（</a:t>
            </a:r>
            <a:r>
              <a:rPr lang="en-US" sz="2800" dirty="0" smtClean="0">
                <a:solidFill>
                  <a:schemeClr val="accent1"/>
                </a:solidFill>
                <a:latin typeface="Arial" panose="020B0604020202020204" pitchFamily="34" charset="0"/>
                <a:cs typeface="Arial" panose="020B0604020202020204" pitchFamily="34" charset="0"/>
                <a:hlinkClick r:id="rId3"/>
              </a:rPr>
              <a:t>rotary.service@rotary.org</a:t>
            </a:r>
            <a:r>
              <a:rPr lang="ja-JP" altLang="en-US" sz="2800" dirty="0" smtClean="0">
                <a:solidFill>
                  <a:srgbClr val="919295"/>
                </a:solidFill>
                <a:latin typeface="Arial" panose="020B0604020202020204" pitchFamily="34" charset="0"/>
                <a:cs typeface="Arial" panose="020B0604020202020204" pitchFamily="34" charset="0"/>
              </a:rPr>
              <a:t>）でご連絡ください。</a:t>
            </a:r>
            <a:endParaRPr lang="en-US" sz="2800" dirty="0">
              <a:solidFill>
                <a:srgbClr val="919295"/>
              </a:solidFill>
              <a:latin typeface="Arial" panose="020B0604020202020204" pitchFamily="34" charset="0"/>
              <a:cs typeface="Arial" panose="020B0604020202020204" pitchFamily="34" charset="0"/>
            </a:endParaRPr>
          </a:p>
          <a:p>
            <a:pPr marL="0" indent="0">
              <a:spcAft>
                <a:spcPts val="300"/>
              </a:spcAft>
              <a:buNone/>
            </a:pPr>
            <a:endParaRPr lang="en-US" sz="2800" b="1" dirty="0" smtClean="0">
              <a:solidFill>
                <a:srgbClr val="919295"/>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p:txBody>
          <a:bodyPr/>
          <a:lstStyle/>
          <a:p>
            <a:r>
              <a:rPr lang="ja-JP" altLang="en-US" sz="2800" b="1" dirty="0" smtClean="0"/>
              <a:t>サポート</a:t>
            </a:r>
            <a:endParaRPr lang="en-US" sz="2800" b="1" dirty="0"/>
          </a:p>
        </p:txBody>
      </p:sp>
    </p:spTree>
    <p:extLst>
      <p:ext uri="{BB962C8B-B14F-4D97-AF65-F5344CB8AC3E}">
        <p14:creationId xmlns:p14="http://schemas.microsoft.com/office/powerpoint/2010/main" val="312292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ロータリーのビジョン声明</a:t>
            </a:r>
            <a:endParaRPr kumimoji="1" lang="ja-JP" altLang="en-US" sz="2800" dirty="0"/>
          </a:p>
        </p:txBody>
      </p:sp>
      <p:sp>
        <p:nvSpPr>
          <p:cNvPr id="3" name="コンテンツ プレースホルダー 2"/>
          <p:cNvSpPr>
            <a:spLocks noGrp="1"/>
          </p:cNvSpPr>
          <p:nvPr>
            <p:ph idx="1"/>
          </p:nvPr>
        </p:nvSpPr>
        <p:spPr>
          <a:xfrm>
            <a:off x="457200" y="1219200"/>
            <a:ext cx="8229600" cy="4807201"/>
          </a:xfrm>
        </p:spPr>
        <p:txBody>
          <a:bodyPr/>
          <a:lstStyle/>
          <a:p>
            <a:pPr marL="0" indent="0">
              <a:buNone/>
            </a:pPr>
            <a:r>
              <a:rPr lang="ja-JP" altLang="en-US" sz="3200" b="1" dirty="0" smtClean="0">
                <a:solidFill>
                  <a:srgbClr val="0075BF"/>
                </a:solidFill>
                <a:latin typeface="A-OTF Futo Go B101 Pr6N Bold"/>
              </a:rPr>
              <a:t>私たち</a:t>
            </a:r>
            <a:r>
              <a:rPr lang="ja-JP" altLang="en-US" sz="3200" b="1" dirty="0">
                <a:solidFill>
                  <a:srgbClr val="0075BF"/>
                </a:solidFill>
                <a:latin typeface="A-OTF Futo Go B101 Pr6N Bold"/>
              </a:rPr>
              <a:t>ロータリアンは、世界で、地域社会で、 そして自分自身の中で、持続可能な良い変化を 生むために、人びとが手を取り合って行動する 世界を目指しています</a:t>
            </a:r>
            <a:r>
              <a:rPr lang="ja-JP" altLang="en-US" sz="3200" b="1" dirty="0" smtClean="0">
                <a:solidFill>
                  <a:srgbClr val="0075BF"/>
                </a:solidFill>
                <a:latin typeface="A-OTF Futo Go B101 Pr6N Bold"/>
              </a:rPr>
              <a:t>。</a:t>
            </a:r>
            <a:endParaRPr lang="en-US" altLang="ja-JP" sz="3200" b="1" dirty="0" smtClean="0">
              <a:solidFill>
                <a:srgbClr val="0075BF"/>
              </a:solidFill>
              <a:latin typeface="A-OTF Futo Go B101 Pr6N Bold"/>
            </a:endParaRPr>
          </a:p>
          <a:p>
            <a:pPr marL="0" indent="0">
              <a:buNone/>
            </a:pPr>
            <a:endParaRPr lang="en-US" altLang="ja-JP" sz="3200" b="1" dirty="0" smtClean="0">
              <a:solidFill>
                <a:srgbClr val="0075BF"/>
              </a:solidFill>
              <a:latin typeface="A-OTF Futo Go B101 Pr6N Bold"/>
            </a:endParaRPr>
          </a:p>
          <a:p>
            <a:pPr marL="0" indent="0">
              <a:buNone/>
            </a:pPr>
            <a:r>
              <a:rPr lang="en-US" altLang="ja-JP" sz="3200" b="1" dirty="0" smtClean="0">
                <a:solidFill>
                  <a:srgbClr val="0075BF"/>
                </a:solidFill>
                <a:latin typeface="A-OTF Futo Go B101 Pr6N Bold"/>
              </a:rPr>
              <a:t>Together</a:t>
            </a:r>
            <a:r>
              <a:rPr lang="en-US" altLang="ja-JP" sz="3200" b="1" dirty="0">
                <a:solidFill>
                  <a:srgbClr val="0075BF"/>
                </a:solidFill>
                <a:latin typeface="A-OTF Futo Go B101 Pr6N Bold"/>
              </a:rPr>
              <a:t>, we see a world where people unite </a:t>
            </a:r>
            <a:r>
              <a:rPr lang="en-US" altLang="ja-JP" sz="3200" b="1" dirty="0" smtClean="0">
                <a:solidFill>
                  <a:srgbClr val="0075BF"/>
                </a:solidFill>
                <a:latin typeface="A-OTF Futo Go B101 Pr6N Bold"/>
              </a:rPr>
              <a:t>and take </a:t>
            </a:r>
            <a:r>
              <a:rPr lang="en-US" altLang="ja-JP" sz="3200" b="1" dirty="0">
                <a:solidFill>
                  <a:srgbClr val="0075BF"/>
                </a:solidFill>
                <a:latin typeface="A-OTF Futo Go B101 Pr6N Bold"/>
              </a:rPr>
              <a:t>action to create lasting change — across </a:t>
            </a:r>
            <a:r>
              <a:rPr lang="en-US" altLang="ja-JP" sz="3200" b="1" dirty="0" smtClean="0">
                <a:solidFill>
                  <a:srgbClr val="0075BF"/>
                </a:solidFill>
                <a:latin typeface="A-OTF Futo Go B101 Pr6N Bold"/>
              </a:rPr>
              <a:t>the globe</a:t>
            </a:r>
            <a:r>
              <a:rPr lang="en-US" altLang="ja-JP" sz="3200" b="1" dirty="0">
                <a:solidFill>
                  <a:srgbClr val="0075BF"/>
                </a:solidFill>
                <a:latin typeface="A-OTF Futo Go B101 Pr6N Bold"/>
              </a:rPr>
              <a:t>, in our communities, and in ourselves.</a:t>
            </a:r>
          </a:p>
          <a:p>
            <a:pPr marL="0" indent="0">
              <a:buNone/>
            </a:pPr>
            <a:endParaRPr lang="en-US" altLang="ja-JP" sz="3200" dirty="0" smtClean="0">
              <a:solidFill>
                <a:srgbClr val="0075BF"/>
              </a:solidFill>
              <a:latin typeface="A-OTF Futo Go B101 Pr6N Bold"/>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4044368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ロータリーの中核的価値観</a:t>
            </a:r>
            <a:endParaRPr kumimoji="1" lang="ja-JP" altLang="en-US" sz="2800" dirty="0"/>
          </a:p>
        </p:txBody>
      </p:sp>
      <p:sp>
        <p:nvSpPr>
          <p:cNvPr id="3" name="コンテンツ プレースホルダー 2"/>
          <p:cNvSpPr>
            <a:spLocks noGrp="1"/>
          </p:cNvSpPr>
          <p:nvPr>
            <p:ph idx="1"/>
          </p:nvPr>
        </p:nvSpPr>
        <p:spPr>
          <a:xfrm>
            <a:off x="533400" y="1302001"/>
            <a:ext cx="8229600" cy="4724400"/>
          </a:xfrm>
        </p:spPr>
        <p:txBody>
          <a:bodyPr/>
          <a:lstStyle/>
          <a:p>
            <a:endParaRPr lang="ja-JP" altLang="en-US" dirty="0"/>
          </a:p>
          <a:p>
            <a:pPr>
              <a:buFont typeface="Wingdings" panose="05000000000000000000" pitchFamily="2" charset="2"/>
              <a:buChar char="n"/>
            </a:pPr>
            <a:r>
              <a:rPr lang="ja-JP" altLang="en-US" sz="2800" b="1" dirty="0" smtClean="0">
                <a:solidFill>
                  <a:srgbClr val="005DAA"/>
                </a:solidFill>
                <a:latin typeface="A-OTF Futo Go B101 Pr6N Bold"/>
              </a:rPr>
              <a:t>私</a:t>
            </a:r>
            <a:r>
              <a:rPr lang="ja-JP" altLang="en-US" b="1" dirty="0" smtClean="0">
                <a:solidFill>
                  <a:srgbClr val="005DAA"/>
                </a:solidFill>
              </a:rPr>
              <a:t>親睦 </a:t>
            </a:r>
            <a:r>
              <a:rPr lang="en-US" altLang="ja-JP" b="1" dirty="0" smtClean="0">
                <a:solidFill>
                  <a:srgbClr val="005DAA"/>
                </a:solidFill>
              </a:rPr>
              <a:t>(Fellowship)</a:t>
            </a:r>
            <a:endParaRPr lang="ja-JP" altLang="en-US" dirty="0">
              <a:solidFill>
                <a:srgbClr val="005DAA"/>
              </a:solidFill>
            </a:endParaRPr>
          </a:p>
          <a:p>
            <a:pPr>
              <a:buFont typeface="Wingdings" panose="05000000000000000000" pitchFamily="2" charset="2"/>
              <a:buChar char="n"/>
            </a:pPr>
            <a:r>
              <a:rPr lang="ja-JP" altLang="en-US" b="1" dirty="0">
                <a:solidFill>
                  <a:srgbClr val="005DAA"/>
                </a:solidFill>
              </a:rPr>
              <a:t>高潔性 </a:t>
            </a:r>
            <a:r>
              <a:rPr lang="en-US" altLang="ja-JP" b="1" dirty="0" smtClean="0">
                <a:solidFill>
                  <a:srgbClr val="005DAA"/>
                </a:solidFill>
              </a:rPr>
              <a:t>(Integrity)</a:t>
            </a:r>
            <a:endParaRPr lang="ja-JP" altLang="en-US" dirty="0">
              <a:solidFill>
                <a:srgbClr val="005DAA"/>
              </a:solidFill>
            </a:endParaRPr>
          </a:p>
          <a:p>
            <a:pPr>
              <a:buFont typeface="Wingdings" panose="05000000000000000000" pitchFamily="2" charset="2"/>
              <a:buChar char="n"/>
            </a:pPr>
            <a:r>
              <a:rPr lang="ja-JP" altLang="en-US" b="1" dirty="0" smtClean="0">
                <a:solidFill>
                  <a:srgbClr val="005DAA"/>
                </a:solidFill>
              </a:rPr>
              <a:t>多様性</a:t>
            </a:r>
            <a:r>
              <a:rPr lang="en-US" altLang="ja-JP" b="1" dirty="0" smtClean="0">
                <a:solidFill>
                  <a:srgbClr val="005DAA"/>
                </a:solidFill>
              </a:rPr>
              <a:t>(Diversity)</a:t>
            </a:r>
            <a:endParaRPr lang="ja-JP" altLang="en-US" dirty="0">
              <a:solidFill>
                <a:srgbClr val="005DAA"/>
              </a:solidFill>
            </a:endParaRPr>
          </a:p>
          <a:p>
            <a:pPr>
              <a:buFont typeface="Wingdings" panose="05000000000000000000" pitchFamily="2" charset="2"/>
              <a:buChar char="n"/>
            </a:pPr>
            <a:r>
              <a:rPr lang="ja-JP" altLang="en-US" b="1" dirty="0">
                <a:solidFill>
                  <a:srgbClr val="005DAA"/>
                </a:solidFill>
              </a:rPr>
              <a:t>奉仕 </a:t>
            </a:r>
            <a:r>
              <a:rPr lang="en-US" altLang="ja-JP" b="1" dirty="0" smtClean="0">
                <a:solidFill>
                  <a:srgbClr val="005DAA"/>
                </a:solidFill>
              </a:rPr>
              <a:t>(Service)</a:t>
            </a:r>
          </a:p>
          <a:p>
            <a:pPr>
              <a:buFont typeface="Wingdings" panose="05000000000000000000" pitchFamily="2" charset="2"/>
              <a:buChar char="n"/>
            </a:pPr>
            <a:r>
              <a:rPr lang="ja-JP" altLang="en-US" b="1" dirty="0" smtClean="0">
                <a:solidFill>
                  <a:srgbClr val="005DAA"/>
                </a:solidFill>
              </a:rPr>
              <a:t>リーダーシップ</a:t>
            </a:r>
            <a:r>
              <a:rPr lang="en-US" altLang="ja-JP" b="1" dirty="0" smtClean="0">
                <a:solidFill>
                  <a:srgbClr val="005DAA"/>
                </a:solidFill>
              </a:rPr>
              <a:t>(Leadership)</a:t>
            </a:r>
            <a:endParaRPr kumimoji="1" lang="ja-JP" altLang="en-US" dirty="0">
              <a:solidFill>
                <a:srgbClr val="005DAA"/>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71937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五大奉仕</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50135674"/>
              </p:ext>
            </p:extLst>
          </p:nvPr>
        </p:nvGraphicFramePr>
        <p:xfrm>
          <a:off x="0" y="990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78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職業奉仕はロータリーの核心か？</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4802420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1050250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ロータリーはどこへ行く？</a:t>
            </a:r>
            <a:r>
              <a:rPr kumimoji="1" lang="en-US" altLang="ja-JP" sz="2800" dirty="0" smtClean="0"/>
              <a:t> </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smtClean="0">
                <a:solidFill>
                  <a:schemeClr val="tx1">
                    <a:lumMod val="50000"/>
                  </a:schemeClr>
                </a:solidFill>
                <a:latin typeface="メイリオ"/>
              </a:rPr>
              <a:t>機能のないものは廃れる。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差別化が出来なければ衰退する。</a:t>
            </a:r>
            <a:endParaRPr lang="en-US" altLang="ja-JP" dirty="0" smtClean="0">
              <a:solidFill>
                <a:schemeClr val="tx1">
                  <a:lumMod val="50000"/>
                </a:schemeClr>
              </a:solidFill>
              <a:latin typeface="メイリオ"/>
            </a:endParaRPr>
          </a:p>
          <a:p>
            <a:pPr marL="0" indent="0">
              <a:buNone/>
            </a:pP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設立当初のロータリーは事業への効果が大きかった。この原点を思い出すべきではなかろうか？</a:t>
            </a:r>
            <a:endParaRPr lang="en-US" altLang="ja-JP" dirty="0" smtClean="0">
              <a:solidFill>
                <a:schemeClr val="tx1">
                  <a:lumMod val="50000"/>
                </a:schemeClr>
              </a:solidFill>
              <a:latin typeface="メイリオ"/>
            </a:endParaRPr>
          </a:p>
          <a:p>
            <a:pPr marL="0" indent="0">
              <a:buNone/>
            </a:pP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即ち、異業種交流、事業拡大発展の一つの手段としてのロータリーの意義を正面から捉え直してはどうだろうか？</a:t>
            </a: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3442426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職業奉仕はロータリーの核心か？</a:t>
            </a:r>
            <a:endParaRPr kumimoji="1" lang="ja-JP" altLang="en-US" sz="2800" dirty="0"/>
          </a:p>
        </p:txBody>
      </p:sp>
      <p:sp>
        <p:nvSpPr>
          <p:cNvPr id="3" name="コンテンツ プレースホルダー 2"/>
          <p:cNvSpPr>
            <a:spLocks noGrp="1"/>
          </p:cNvSpPr>
          <p:nvPr>
            <p:ph idx="1"/>
          </p:nvPr>
        </p:nvSpPr>
        <p:spPr>
          <a:xfrm>
            <a:off x="457200" y="3276601"/>
            <a:ext cx="8229600" cy="1600200"/>
          </a:xfrm>
        </p:spPr>
        <p:txBody>
          <a:bodyPr/>
          <a:lstStyle/>
          <a:p>
            <a:pPr marL="0" indent="0" algn="ctr">
              <a:buNone/>
            </a:pPr>
            <a:r>
              <a:rPr lang="ja-JP" altLang="en-US" sz="4000" dirty="0" smtClean="0">
                <a:solidFill>
                  <a:schemeClr val="tx1">
                    <a:lumMod val="50000"/>
                  </a:schemeClr>
                </a:solidFill>
                <a:latin typeface="メイリオ"/>
              </a:rPr>
              <a:t>ご清聴ありがとうございました。</a:t>
            </a:r>
            <a:endParaRPr lang="en-US" altLang="ja-JP" sz="4000" dirty="0">
              <a:solidFill>
                <a:schemeClr val="tx1">
                  <a:lumMod val="50000"/>
                </a:schemeClr>
              </a:solidFill>
              <a:latin typeface="メイリオ"/>
            </a:endParaRPr>
          </a:p>
          <a:p>
            <a:pPr marL="0" indent="0">
              <a:buNone/>
            </a:pP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50276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職業奉仕</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smtClean="0">
                <a:solidFill>
                  <a:schemeClr val="tx1">
                    <a:lumMod val="50000"/>
                  </a:schemeClr>
                </a:solidFill>
                <a:latin typeface="メイリオ"/>
              </a:rPr>
              <a:t>「職業奉仕」はロータリーの五大奉仕部門の一つです。</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職業奉仕を通じて</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１</a:t>
            </a:r>
            <a:r>
              <a:rPr lang="en-US" altLang="ja-JP" dirty="0" smtClean="0">
                <a:solidFill>
                  <a:schemeClr val="tx1">
                    <a:lumMod val="50000"/>
                  </a:schemeClr>
                </a:solidFill>
                <a:latin typeface="メイリオ"/>
              </a:rPr>
              <a:t>. </a:t>
            </a:r>
            <a:r>
              <a:rPr lang="ja-JP" altLang="en-US" dirty="0" smtClean="0">
                <a:solidFill>
                  <a:schemeClr val="tx1">
                    <a:lumMod val="50000"/>
                  </a:schemeClr>
                </a:solidFill>
                <a:latin typeface="メイリオ"/>
              </a:rPr>
              <a:t>自分のスキルを地域社会のために役立てる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２</a:t>
            </a:r>
            <a:r>
              <a:rPr lang="en-US" altLang="ja-JP" dirty="0" smtClean="0">
                <a:solidFill>
                  <a:schemeClr val="tx1">
                    <a:lumMod val="50000"/>
                  </a:schemeClr>
                </a:solidFill>
                <a:latin typeface="メイリオ"/>
              </a:rPr>
              <a:t>. </a:t>
            </a:r>
            <a:r>
              <a:rPr lang="ja-JP" altLang="en-US" dirty="0" smtClean="0">
                <a:solidFill>
                  <a:schemeClr val="tx1">
                    <a:lumMod val="50000"/>
                  </a:schemeClr>
                </a:solidFill>
                <a:latin typeface="メイリオ"/>
              </a:rPr>
              <a:t>研修やスキル開発を通じて人々の能力向上を  　　助ける</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３</a:t>
            </a:r>
            <a:r>
              <a:rPr lang="en-US" altLang="ja-JP" dirty="0" smtClean="0">
                <a:solidFill>
                  <a:schemeClr val="tx1">
                    <a:lumMod val="50000"/>
                  </a:schemeClr>
                </a:solidFill>
                <a:latin typeface="メイリオ"/>
              </a:rPr>
              <a:t>. </a:t>
            </a:r>
            <a:r>
              <a:rPr lang="ja-JP" altLang="en-US" dirty="0" smtClean="0">
                <a:solidFill>
                  <a:schemeClr val="tx1">
                    <a:lumMod val="50000"/>
                  </a:schemeClr>
                </a:solidFill>
                <a:latin typeface="メイリオ"/>
              </a:rPr>
              <a:t>ロータリーの基本理念に則って高潔な行動を促　</a:t>
            </a:r>
            <a:r>
              <a:rPr lang="ja-JP" altLang="en-US" dirty="0" err="1" smtClean="0">
                <a:solidFill>
                  <a:schemeClr val="tx1">
                    <a:lumMod val="50000"/>
                  </a:schemeClr>
                </a:solidFill>
                <a:latin typeface="メイリオ"/>
              </a:rPr>
              <a:t>す</a:t>
            </a: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66748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基本理念</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ja-JP" altLang="en-US" dirty="0">
                <a:solidFill>
                  <a:schemeClr val="tx1">
                    <a:lumMod val="50000"/>
                  </a:schemeClr>
                </a:solidFill>
                <a:latin typeface="メイリオ"/>
              </a:rPr>
              <a:t>ロータリーの基本理念は、ロータリアン共通の目的や指針として、長い年月をかけて形づくられたものです。互いの関係や行動の土台として、世界中のロータリアンがこれらの理念を大切にしています。</a:t>
            </a: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72954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基本理念</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lang="en-US" altLang="ja-JP" dirty="0">
                <a:solidFill>
                  <a:schemeClr val="tx1">
                    <a:lumMod val="50000"/>
                  </a:schemeClr>
                </a:solidFill>
                <a:latin typeface="メイリオ"/>
              </a:rPr>
              <a:t>1911</a:t>
            </a:r>
            <a:r>
              <a:rPr lang="ja-JP" altLang="en-US" dirty="0">
                <a:solidFill>
                  <a:schemeClr val="tx1">
                    <a:lumMod val="50000"/>
                  </a:schemeClr>
                </a:solidFill>
                <a:latin typeface="メイリオ"/>
              </a:rPr>
              <a:t>年 第</a:t>
            </a:r>
            <a:r>
              <a:rPr lang="en-US" altLang="ja-JP" dirty="0">
                <a:solidFill>
                  <a:schemeClr val="tx1">
                    <a:lumMod val="50000"/>
                  </a:schemeClr>
                </a:solidFill>
                <a:latin typeface="メイリオ"/>
              </a:rPr>
              <a:t>2</a:t>
            </a:r>
            <a:r>
              <a:rPr lang="ja-JP" altLang="en-US" dirty="0">
                <a:solidFill>
                  <a:schemeClr val="tx1">
                    <a:lumMod val="50000"/>
                  </a:schemeClr>
                </a:solidFill>
                <a:latin typeface="メイリオ"/>
              </a:rPr>
              <a:t>回全米ロータリークラブ連合会</a:t>
            </a:r>
            <a:r>
              <a:rPr lang="en-US" altLang="ja-JP" dirty="0">
                <a:solidFill>
                  <a:schemeClr val="tx1">
                    <a:lumMod val="50000"/>
                  </a:schemeClr>
                </a:solidFill>
                <a:latin typeface="メイリオ"/>
              </a:rPr>
              <a:t> </a:t>
            </a:r>
          </a:p>
          <a:p>
            <a:pPr>
              <a:buFont typeface="Wingdings" panose="05000000000000000000" pitchFamily="2" charset="2"/>
              <a:buChar char="n"/>
            </a:pPr>
            <a:r>
              <a:rPr lang="ja-JP" altLang="en-US" dirty="0" smtClean="0">
                <a:solidFill>
                  <a:schemeClr val="tx1">
                    <a:lumMod val="50000"/>
                  </a:schemeClr>
                </a:solidFill>
                <a:latin typeface="メイリオ"/>
              </a:rPr>
              <a:t>　超我の奉仕　</a:t>
            </a:r>
            <a:r>
              <a:rPr lang="en-US" altLang="ja-JP" dirty="0" smtClean="0">
                <a:solidFill>
                  <a:schemeClr val="tx1">
                    <a:lumMod val="50000"/>
                  </a:schemeClr>
                </a:solidFill>
                <a:latin typeface="メイリオ"/>
              </a:rPr>
              <a:t>Service</a:t>
            </a:r>
            <a:r>
              <a:rPr lang="ja-JP" altLang="en-US" dirty="0" smtClean="0">
                <a:solidFill>
                  <a:schemeClr val="tx1">
                    <a:lumMod val="50000"/>
                  </a:schemeClr>
                </a:solidFill>
                <a:latin typeface="メイリオ"/>
              </a:rPr>
              <a:t> </a:t>
            </a:r>
            <a:r>
              <a:rPr lang="en-US" altLang="ja-JP" dirty="0" smtClean="0">
                <a:solidFill>
                  <a:schemeClr val="tx1">
                    <a:lumMod val="50000"/>
                  </a:schemeClr>
                </a:solidFill>
                <a:latin typeface="メイリオ"/>
              </a:rPr>
              <a:t>above</a:t>
            </a:r>
            <a:r>
              <a:rPr lang="ja-JP" altLang="en-US" dirty="0" smtClean="0">
                <a:solidFill>
                  <a:schemeClr val="tx1">
                    <a:lumMod val="50000"/>
                  </a:schemeClr>
                </a:solidFill>
                <a:latin typeface="メイリオ"/>
              </a:rPr>
              <a:t> </a:t>
            </a:r>
            <a:r>
              <a:rPr lang="en-US" altLang="ja-JP" dirty="0" smtClean="0">
                <a:solidFill>
                  <a:schemeClr val="tx1">
                    <a:lumMod val="50000"/>
                  </a:schemeClr>
                </a:solidFill>
                <a:latin typeface="メイリオ"/>
              </a:rPr>
              <a:t>Self</a:t>
            </a:r>
          </a:p>
          <a:p>
            <a:pPr>
              <a:buFont typeface="Wingdings" panose="05000000000000000000" pitchFamily="2" charset="2"/>
              <a:buChar char="n"/>
            </a:pPr>
            <a:r>
              <a:rPr lang="ja-JP" altLang="en-US" dirty="0" smtClean="0">
                <a:solidFill>
                  <a:schemeClr val="tx1">
                    <a:lumMod val="50000"/>
                  </a:schemeClr>
                </a:solidFill>
                <a:latin typeface="メイリオ"/>
              </a:rPr>
              <a:t>　最も良く奉仕する者、最も多く報いられる　</a:t>
            </a:r>
            <a:endParaRPr lang="en-US" altLang="ja-JP" dirty="0" smtClean="0">
              <a:solidFill>
                <a:schemeClr val="tx1">
                  <a:lumMod val="50000"/>
                </a:schemeClr>
              </a:solidFill>
              <a:latin typeface="メイリオ"/>
            </a:endParaRPr>
          </a:p>
          <a:p>
            <a:pPr marL="0" indent="0">
              <a:buNone/>
            </a:pPr>
            <a:r>
              <a:rPr lang="ja-JP" altLang="en-US" dirty="0" smtClean="0">
                <a:solidFill>
                  <a:schemeClr val="tx1">
                    <a:lumMod val="50000"/>
                  </a:schemeClr>
                </a:solidFill>
                <a:latin typeface="メイリオ"/>
              </a:rPr>
              <a:t>　　</a:t>
            </a:r>
            <a:r>
              <a:rPr lang="en-US" altLang="ja-JP" dirty="0" smtClean="0">
                <a:solidFill>
                  <a:schemeClr val="tx1">
                    <a:lumMod val="50000"/>
                  </a:schemeClr>
                </a:solidFill>
                <a:latin typeface="メイリオ"/>
              </a:rPr>
              <a:t>One profits most who serves best</a:t>
            </a:r>
          </a:p>
          <a:p>
            <a:pPr marL="0" indent="0">
              <a:buNone/>
            </a:pPr>
            <a:r>
              <a:rPr lang="en-US" altLang="ja-JP" dirty="0" smtClean="0">
                <a:solidFill>
                  <a:schemeClr val="tx1">
                    <a:lumMod val="50000"/>
                  </a:schemeClr>
                </a:solidFill>
                <a:latin typeface="メイリオ"/>
              </a:rPr>
              <a:t>1950</a:t>
            </a:r>
            <a:r>
              <a:rPr lang="ja-JP" altLang="en-US" dirty="0" smtClean="0">
                <a:solidFill>
                  <a:schemeClr val="tx1">
                    <a:lumMod val="50000"/>
                  </a:schemeClr>
                </a:solidFill>
                <a:latin typeface="メイリオ"/>
              </a:rPr>
              <a:t>年 デトロイト国際大会</a:t>
            </a:r>
            <a:endParaRPr lang="en-US" altLang="ja-JP" dirty="0" smtClean="0">
              <a:solidFill>
                <a:schemeClr val="tx1">
                  <a:lumMod val="50000"/>
                </a:schemeClr>
              </a:solidFill>
              <a:latin typeface="メイリオ"/>
            </a:endParaRPr>
          </a:p>
          <a:p>
            <a:pPr marL="0" indent="0">
              <a:buNone/>
            </a:pPr>
            <a:r>
              <a:rPr lang="en-US" altLang="ja-JP" dirty="0" smtClean="0">
                <a:solidFill>
                  <a:schemeClr val="tx1">
                    <a:lumMod val="50000"/>
                  </a:schemeClr>
                </a:solidFill>
                <a:latin typeface="メイリオ"/>
              </a:rPr>
              <a:t>1989</a:t>
            </a:r>
            <a:r>
              <a:rPr lang="ja-JP" altLang="en-US" dirty="0" smtClean="0">
                <a:solidFill>
                  <a:schemeClr val="tx1">
                    <a:lumMod val="50000"/>
                  </a:schemeClr>
                </a:solidFill>
                <a:latin typeface="メイリオ"/>
              </a:rPr>
              <a:t>年　規定審議会での変更</a:t>
            </a:r>
            <a:endParaRPr lang="en-US" altLang="ja-JP" dirty="0" smtClean="0">
              <a:solidFill>
                <a:schemeClr val="tx1">
                  <a:lumMod val="50000"/>
                </a:schemeClr>
              </a:solidFill>
              <a:latin typeface="メイリオ"/>
            </a:endParaRPr>
          </a:p>
          <a:p>
            <a:pPr marL="0" indent="0">
              <a:buNone/>
            </a:pPr>
            <a:r>
              <a:rPr lang="en-US" altLang="ja-JP" dirty="0" smtClean="0">
                <a:solidFill>
                  <a:schemeClr val="tx1">
                    <a:lumMod val="50000"/>
                  </a:schemeClr>
                </a:solidFill>
                <a:latin typeface="メイリオ"/>
              </a:rPr>
              <a:t>2004</a:t>
            </a:r>
            <a:r>
              <a:rPr lang="ja-JP" altLang="en-US" dirty="0" smtClean="0">
                <a:solidFill>
                  <a:schemeClr val="tx1">
                    <a:lumMod val="50000"/>
                  </a:schemeClr>
                </a:solidFill>
                <a:latin typeface="メイリオ"/>
              </a:rPr>
              <a:t>年　規定審議会での変更</a:t>
            </a:r>
            <a:r>
              <a:rPr lang="en-US" altLang="ja-JP" dirty="0" smtClean="0">
                <a:solidFill>
                  <a:schemeClr val="tx1">
                    <a:lumMod val="50000"/>
                  </a:schemeClr>
                </a:solidFill>
                <a:latin typeface="メイリオ"/>
              </a:rPr>
              <a:t> </a:t>
            </a:r>
          </a:p>
          <a:p>
            <a:pPr marL="0" indent="0">
              <a:buNone/>
            </a:pPr>
            <a:r>
              <a:rPr lang="en-US" altLang="ja-JP" dirty="0" smtClean="0">
                <a:solidFill>
                  <a:schemeClr val="tx1">
                    <a:lumMod val="50000"/>
                  </a:schemeClr>
                </a:solidFill>
                <a:latin typeface="メイリオ"/>
              </a:rPr>
              <a:t>2010</a:t>
            </a:r>
            <a:r>
              <a:rPr lang="ja-JP" altLang="en-US" dirty="0" smtClean="0">
                <a:solidFill>
                  <a:schemeClr val="tx1">
                    <a:lumMod val="50000"/>
                  </a:schemeClr>
                </a:solidFill>
                <a:latin typeface="メイリオ"/>
              </a:rPr>
              <a:t>年　規定審議会での変更</a:t>
            </a:r>
            <a:endParaRPr lang="en-US" altLang="ja-JP" dirty="0" smtClean="0">
              <a:solidFill>
                <a:schemeClr val="tx1">
                  <a:lumMod val="50000"/>
                </a:schemeClr>
              </a:solidFill>
              <a:latin typeface="メイリオ"/>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257765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奉仕概念の歴史</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solidFill>
                  <a:schemeClr val="tx1">
                    <a:lumMod val="50000"/>
                  </a:schemeClr>
                </a:solidFill>
              </a:rPr>
              <a:t>1906</a:t>
            </a:r>
            <a:r>
              <a:rPr kumimoji="1" lang="ja-JP" altLang="en-US" dirty="0" smtClean="0">
                <a:solidFill>
                  <a:schemeClr val="tx1">
                    <a:lumMod val="50000"/>
                  </a:schemeClr>
                </a:solidFill>
              </a:rPr>
              <a:t>年</a:t>
            </a:r>
            <a:r>
              <a:rPr kumimoji="1" lang="en-US" altLang="ja-JP" dirty="0" smtClean="0">
                <a:solidFill>
                  <a:schemeClr val="tx1">
                    <a:lumMod val="50000"/>
                  </a:schemeClr>
                </a:solidFill>
              </a:rPr>
              <a:t>1</a:t>
            </a:r>
            <a:r>
              <a:rPr kumimoji="1" lang="ja-JP" altLang="en-US" dirty="0" smtClean="0">
                <a:solidFill>
                  <a:schemeClr val="tx1">
                    <a:lumMod val="50000"/>
                  </a:schemeClr>
                </a:solidFill>
              </a:rPr>
              <a:t>月　シカゴ</a:t>
            </a:r>
            <a:r>
              <a:rPr kumimoji="1" lang="en-US" altLang="ja-JP" dirty="0" smtClean="0">
                <a:solidFill>
                  <a:schemeClr val="tx1">
                    <a:lumMod val="50000"/>
                  </a:schemeClr>
                </a:solidFill>
              </a:rPr>
              <a:t>RC</a:t>
            </a:r>
            <a:r>
              <a:rPr kumimoji="1" lang="ja-JP" altLang="en-US" dirty="0" smtClean="0">
                <a:solidFill>
                  <a:schemeClr val="tx1">
                    <a:lumMod val="50000"/>
                  </a:schemeClr>
                </a:solidFill>
              </a:rPr>
              <a:t>定款制定</a:t>
            </a:r>
            <a:endParaRPr kumimoji="1" lang="en-US" altLang="ja-JP" dirty="0" smtClean="0">
              <a:solidFill>
                <a:schemeClr val="tx1">
                  <a:lumMod val="50000"/>
                </a:schemeClr>
              </a:solidFill>
            </a:endParaRPr>
          </a:p>
          <a:p>
            <a:pPr marL="0" indent="0">
              <a:buNone/>
            </a:pPr>
            <a:r>
              <a:rPr kumimoji="1" lang="ja-JP" altLang="en-US" dirty="0" smtClean="0">
                <a:solidFill>
                  <a:schemeClr val="tx1">
                    <a:lumMod val="50000"/>
                  </a:schemeClr>
                </a:solidFill>
              </a:rPr>
              <a:t>１．本クラブ会員の事業上の利益の増大</a:t>
            </a:r>
            <a:endParaRPr kumimoji="1" lang="en-US" altLang="ja-JP" dirty="0" smtClean="0">
              <a:solidFill>
                <a:schemeClr val="tx1">
                  <a:lumMod val="50000"/>
                </a:schemeClr>
              </a:solidFill>
            </a:endParaRPr>
          </a:p>
          <a:p>
            <a:pPr marL="0" indent="0">
              <a:buNone/>
            </a:pPr>
            <a:r>
              <a:rPr kumimoji="1" lang="ja-JP" altLang="en-US" dirty="0" smtClean="0">
                <a:solidFill>
                  <a:schemeClr val="tx1">
                    <a:lumMod val="50000"/>
                  </a:schemeClr>
                </a:solidFill>
              </a:rPr>
              <a:t>２．通常社交クラブに付随する親睦およびその他の特に必要と思われる事項の推進</a:t>
            </a:r>
            <a:endParaRPr kumimoji="1" lang="en-US" altLang="ja-JP" dirty="0" smtClean="0">
              <a:solidFill>
                <a:schemeClr val="tx1">
                  <a:lumMod val="50000"/>
                </a:schemeClr>
              </a:solidFill>
            </a:endParaRPr>
          </a:p>
          <a:p>
            <a:pPr marL="0" indent="0">
              <a:buNone/>
            </a:pPr>
            <a:r>
              <a:rPr kumimoji="1" lang="en-US" altLang="ja-JP" dirty="0" smtClean="0">
                <a:solidFill>
                  <a:schemeClr val="tx1">
                    <a:lumMod val="50000"/>
                  </a:schemeClr>
                </a:solidFill>
              </a:rPr>
              <a:t>1907</a:t>
            </a:r>
            <a:r>
              <a:rPr kumimoji="1" lang="ja-JP" altLang="en-US" dirty="0" smtClean="0">
                <a:solidFill>
                  <a:schemeClr val="tx1">
                    <a:lumMod val="50000"/>
                  </a:schemeClr>
                </a:solidFill>
              </a:rPr>
              <a:t>年定款変更</a:t>
            </a:r>
            <a:endParaRPr kumimoji="1" lang="en-US" altLang="ja-JP" dirty="0" smtClean="0">
              <a:solidFill>
                <a:schemeClr val="tx1">
                  <a:lumMod val="50000"/>
                </a:schemeClr>
              </a:solidFill>
            </a:endParaRPr>
          </a:p>
          <a:p>
            <a:pPr marL="0" indent="0">
              <a:buNone/>
            </a:pPr>
            <a:r>
              <a:rPr kumimoji="1" lang="ja-JP" altLang="en-US" dirty="0" smtClean="0">
                <a:solidFill>
                  <a:schemeClr val="tx1">
                    <a:lumMod val="50000"/>
                  </a:schemeClr>
                </a:solidFill>
              </a:rPr>
              <a:t>３．シカゴ市の最大の利益を推進し、シカゴ市民としての誇りと忠誠心を市民の間に広める</a:t>
            </a:r>
            <a:endParaRPr kumimoji="1" lang="en-US" altLang="ja-JP" dirty="0" smtClean="0">
              <a:solidFill>
                <a:schemeClr val="tx1">
                  <a:lumMod val="50000"/>
                </a:schemeClr>
              </a:solidFill>
            </a:endParaRPr>
          </a:p>
          <a:p>
            <a:pPr marL="0" indent="0">
              <a:buNone/>
            </a:pP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168967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決議２３－３４（</a:t>
            </a:r>
            <a:r>
              <a:rPr kumimoji="1" lang="en-US" altLang="ja-JP" sz="2800" dirty="0" smtClean="0"/>
              <a:t>1923 </a:t>
            </a:r>
            <a:r>
              <a:rPr kumimoji="1" lang="en-US" altLang="ja-JP" sz="2800" dirty="0" err="1" smtClean="0"/>
              <a:t>Stetement</a:t>
            </a:r>
            <a:r>
              <a:rPr kumimoji="1" lang="en-US" altLang="ja-JP" sz="2800" dirty="0" smtClean="0"/>
              <a:t> on community service</a:t>
            </a:r>
            <a:r>
              <a:rPr kumimoji="1" lang="ja-JP" altLang="en-US" sz="2800" dirty="0" smtClean="0"/>
              <a:t>）　</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solidFill>
                  <a:schemeClr val="tx1">
                    <a:lumMod val="50000"/>
                  </a:schemeClr>
                </a:solidFill>
              </a:rPr>
              <a:t>ロータリーにおいて社会奉仕とは、ロータリアンのすべてがその個人生活、事業生活、および社会生活に奉仕の理念を適用することを奨励、育成することである。</a:t>
            </a:r>
            <a:endParaRPr kumimoji="1" lang="en-US" altLang="ja-JP" dirty="0" smtClean="0">
              <a:solidFill>
                <a:schemeClr val="tx1">
                  <a:lumMod val="50000"/>
                </a:schemeClr>
              </a:solidFill>
            </a:endParaRPr>
          </a:p>
          <a:p>
            <a:pPr marL="0" indent="0">
              <a:buNone/>
            </a:pPr>
            <a:r>
              <a:rPr kumimoji="1" lang="ja-JP" altLang="en-US" dirty="0">
                <a:solidFill>
                  <a:schemeClr val="tx1">
                    <a:lumMod val="50000"/>
                  </a:schemeClr>
                </a:solidFill>
              </a:rPr>
              <a:t>　</a:t>
            </a:r>
            <a:r>
              <a:rPr kumimoji="1" lang="ja-JP" altLang="en-US" dirty="0" smtClean="0">
                <a:solidFill>
                  <a:schemeClr val="tx1">
                    <a:lumMod val="50000"/>
                  </a:schemeClr>
                </a:solidFill>
              </a:rPr>
              <a:t>この奉仕の理念の適用を実行することについては、多くのクラブが会員による奉仕にその機会を与えるものとして、さまざまな社会奉仕活動を進めてきている。・・・・・・・・・・・・・・・・・</a:t>
            </a:r>
            <a:endParaRPr kumimoji="1" lang="ja-JP" altLang="en-US" dirty="0">
              <a:solidFill>
                <a:schemeClr val="tx1">
                  <a:lumMod val="50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70924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４大奉仕部門の成立</a:t>
            </a:r>
            <a:endParaRPr kumimoji="1" lang="ja-JP" altLang="en-US" sz="28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solidFill>
                  <a:schemeClr val="tx1">
                    <a:lumMod val="50000"/>
                  </a:schemeClr>
                </a:solidFill>
              </a:rPr>
              <a:t>１９２７年ベルギーオステンド大会</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クラブ奉仕</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職業奉仕</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社会奉仕</a:t>
            </a:r>
            <a:endParaRPr kumimoji="1" lang="en-US" altLang="ja-JP" dirty="0" smtClean="0">
              <a:solidFill>
                <a:schemeClr val="tx1">
                  <a:lumMod val="50000"/>
                </a:schemeClr>
              </a:solidFill>
            </a:endParaRPr>
          </a:p>
          <a:p>
            <a:pPr>
              <a:buFont typeface="Wingdings" panose="05000000000000000000" pitchFamily="2" charset="2"/>
              <a:buChar char="n"/>
            </a:pPr>
            <a:r>
              <a:rPr kumimoji="1" lang="ja-JP" altLang="en-US" dirty="0" smtClean="0">
                <a:solidFill>
                  <a:schemeClr val="tx1">
                    <a:lumMod val="50000"/>
                  </a:schemeClr>
                </a:solidFill>
              </a:rPr>
              <a:t>国際</a:t>
            </a:r>
            <a:r>
              <a:rPr kumimoji="1" lang="ja-JP" altLang="en-US" dirty="0">
                <a:solidFill>
                  <a:schemeClr val="tx1">
                    <a:lumMod val="50000"/>
                  </a:schemeClr>
                </a:solidFill>
              </a:rPr>
              <a:t>奉仕</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9" y="6026401"/>
            <a:ext cx="2714531" cy="801239"/>
          </a:xfrm>
          <a:prstGeom prst="rect">
            <a:avLst/>
          </a:prstGeom>
        </p:spPr>
      </p:pic>
    </p:spTree>
    <p:extLst>
      <p:ext uri="{BB962C8B-B14F-4D97-AF65-F5344CB8AC3E}">
        <p14:creationId xmlns:p14="http://schemas.microsoft.com/office/powerpoint/2010/main" val="104736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ICommunications_white (2)">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E5466-8318-45EE-9ECA-D8159A1EF6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094B31-A1CC-472C-9A56-EBFE20274F86}">
  <ds:schemaRefs>
    <ds:schemaRef ds:uri="http://schemas.microsoft.com/office/infopath/2007/PartnerControls"/>
    <ds:schemaRef ds:uri="http://purl.org/dc/elements/1.1/"/>
    <ds:schemaRef ds:uri="http://schemas.microsoft.com/office/2006/metadata/properties"/>
    <ds:schemaRef ds:uri="069370df-1b75-469d-a9d4-424b0b9f5a67"/>
    <ds:schemaRef ds:uri="41d4868e-e7c5-4a0f-bea8-40f63a832f7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AF4AD99-CD69-4EC3-9BE3-7ED136636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RICommunications_white (2)</Template>
  <TotalTime>880</TotalTime>
  <Words>1081</Words>
  <Application>Microsoft Office PowerPoint</Application>
  <PresentationFormat>画面に合わせる (4:3)</PresentationFormat>
  <Paragraphs>166</Paragraphs>
  <Slides>37</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37</vt:i4>
      </vt:variant>
    </vt:vector>
  </HeadingPairs>
  <TitlesOfParts>
    <vt:vector size="50" baseType="lpstr">
      <vt:lpstr>A-OTF Futo Go B101 Pr6N Bold</vt:lpstr>
      <vt:lpstr>ＭＳ Ｐゴシック</vt:lpstr>
      <vt:lpstr>ヒラギノ角ゴ Pro W3</vt:lpstr>
      <vt:lpstr>メイリオ</vt:lpstr>
      <vt:lpstr>Arial</vt:lpstr>
      <vt:lpstr>Arial Narrow</vt:lpstr>
      <vt:lpstr>Arial Narrow Bold</vt:lpstr>
      <vt:lpstr>Calibri</vt:lpstr>
      <vt:lpstr>Georgia</vt:lpstr>
      <vt:lpstr>Wingdings</vt:lpstr>
      <vt:lpstr>RICommunications_white (2)</vt:lpstr>
      <vt:lpstr>Custom Design</vt:lpstr>
      <vt:lpstr>2_Custom Design</vt:lpstr>
      <vt:lpstr>PowerPoint プレゼンテーション</vt:lpstr>
      <vt:lpstr>職業奉仕はロータリーの核心か？</vt:lpstr>
      <vt:lpstr>職業奉仕はロータリーの核心か？</vt:lpstr>
      <vt:lpstr>職業奉仕</vt:lpstr>
      <vt:lpstr>基本理念</vt:lpstr>
      <vt:lpstr>基本理念</vt:lpstr>
      <vt:lpstr>奉仕概念の歴史</vt:lpstr>
      <vt:lpstr>決議２３－３４（1923 Stetement on community service）　</vt:lpstr>
      <vt:lpstr>４大奉仕部門の成立</vt:lpstr>
      <vt:lpstr>ロータリーとは何か？</vt:lpstr>
      <vt:lpstr>ロータリーとは何か？</vt:lpstr>
      <vt:lpstr>ロータリーとは何か？</vt:lpstr>
      <vt:lpstr>ロータリーの目的　（The Object of Rotary）</vt:lpstr>
      <vt:lpstr>ロータリーの目的　（The Object of Rotary）</vt:lpstr>
      <vt:lpstr>奉仕の理想（理念　Ideal of Service）とは何か？</vt:lpstr>
      <vt:lpstr>四つのテスト</vt:lpstr>
      <vt:lpstr>四つのテスト </vt:lpstr>
      <vt:lpstr>五大奉仕　（The five Avenues of Services）</vt:lpstr>
      <vt:lpstr>五大奉仕</vt:lpstr>
      <vt:lpstr>五大奉仕</vt:lpstr>
      <vt:lpstr>五大奉仕</vt:lpstr>
      <vt:lpstr>職業奉仕とは</vt:lpstr>
      <vt:lpstr>一人ひとりの責務</vt:lpstr>
      <vt:lpstr>高潔性と倫理</vt:lpstr>
      <vt:lpstr>職業奉仕プロジェクトのアイデア</vt:lpstr>
      <vt:lpstr>ロータリー親睦活動に参加する</vt:lpstr>
      <vt:lpstr>ロータリアン行動グループに参加する</vt:lpstr>
      <vt:lpstr>職業奉仕の最新情報（ニュースレター）</vt:lpstr>
      <vt:lpstr>「職業奉仕入門」</vt:lpstr>
      <vt:lpstr>その他のリソース</vt:lpstr>
      <vt:lpstr>サポート</vt:lpstr>
      <vt:lpstr>ロータリーのビジョン声明</vt:lpstr>
      <vt:lpstr>ロータリーの中核的価値観</vt:lpstr>
      <vt:lpstr>五大奉仕</vt:lpstr>
      <vt:lpstr>職業奉仕はロータリーの核心か？</vt:lpstr>
      <vt:lpstr>ロータリーはどこへ行く？ </vt:lpstr>
      <vt:lpstr>職業奉仕はロータリーの核心か？</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Ellina Kushnir</dc:creator>
  <cp:lastModifiedBy>Wakabayashi Keisuke</cp:lastModifiedBy>
  <cp:revision>86</cp:revision>
  <cp:lastPrinted>2013-04-11T19:55:04Z</cp:lastPrinted>
  <dcterms:created xsi:type="dcterms:W3CDTF">2013-10-31T14:46:22Z</dcterms:created>
  <dcterms:modified xsi:type="dcterms:W3CDTF">2019-08-01T00:33:26Z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