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21"/>
  </p:notesMasterIdLst>
  <p:sldIdLst>
    <p:sldId id="280" r:id="rId2"/>
    <p:sldId id="267" r:id="rId3"/>
    <p:sldId id="262" r:id="rId4"/>
    <p:sldId id="258" r:id="rId5"/>
    <p:sldId id="257" r:id="rId6"/>
    <p:sldId id="256" r:id="rId7"/>
    <p:sldId id="264" r:id="rId8"/>
    <p:sldId id="282" r:id="rId9"/>
    <p:sldId id="276" r:id="rId10"/>
    <p:sldId id="269" r:id="rId11"/>
    <p:sldId id="275" r:id="rId12"/>
    <p:sldId id="268" r:id="rId13"/>
    <p:sldId id="265" r:id="rId14"/>
    <p:sldId id="270" r:id="rId15"/>
    <p:sldId id="271" r:id="rId16"/>
    <p:sldId id="277" r:id="rId17"/>
    <p:sldId id="278" r:id="rId18"/>
    <p:sldId id="273"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3074"/>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3444" autoAdjust="0"/>
  </p:normalViewPr>
  <p:slideViewPr>
    <p:cSldViewPr snapToGrid="0">
      <p:cViewPr varScale="1">
        <p:scale>
          <a:sx n="71" d="100"/>
          <a:sy n="71" d="100"/>
        </p:scale>
        <p:origin x="1181"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D69F7-9B24-4CDC-8AB9-9A772B9E6361}" type="datetimeFigureOut">
              <a:rPr kumimoji="1" lang="ja-JP" altLang="en-US" smtClean="0"/>
              <a:t>2023/7/10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02856-E966-4612-A646-52C292C0A43D}" type="slidenum">
              <a:rPr kumimoji="1" lang="ja-JP" altLang="en-US" smtClean="0"/>
              <a:t>‹#›</a:t>
            </a:fld>
            <a:endParaRPr kumimoji="1" lang="ja-JP" altLang="en-US"/>
          </a:p>
        </p:txBody>
      </p:sp>
    </p:spTree>
    <p:extLst>
      <p:ext uri="{BB962C8B-B14F-4D97-AF65-F5344CB8AC3E}">
        <p14:creationId xmlns:p14="http://schemas.microsoft.com/office/powerpoint/2010/main" val="670755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昨年度に引き続き、地区の公共イメージ委員会委員長を拝命いたしました。</a:t>
            </a:r>
            <a:br>
              <a:rPr kumimoji="1" lang="en-US" altLang="ja-JP" dirty="0"/>
            </a:br>
            <a:r>
              <a:rPr kumimoji="1" lang="ja-JP" altLang="en-US" dirty="0"/>
              <a:t>よろしくお願いいたします！</a:t>
            </a:r>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2</a:t>
            </a:fld>
            <a:endParaRPr kumimoji="1" lang="ja-JP" altLang="en-US"/>
          </a:p>
        </p:txBody>
      </p:sp>
    </p:spTree>
    <p:extLst>
      <p:ext uri="{BB962C8B-B14F-4D97-AF65-F5344CB8AC3E}">
        <p14:creationId xmlns:p14="http://schemas.microsoft.com/office/powerpoint/2010/main" val="234523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14</a:t>
            </a:fld>
            <a:endParaRPr kumimoji="1" lang="ja-JP" altLang="en-US"/>
          </a:p>
        </p:txBody>
      </p:sp>
    </p:spTree>
    <p:extLst>
      <p:ext uri="{BB962C8B-B14F-4D97-AF65-F5344CB8AC3E}">
        <p14:creationId xmlns:p14="http://schemas.microsoft.com/office/powerpoint/2010/main" val="9392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15</a:t>
            </a:fld>
            <a:endParaRPr kumimoji="1" lang="ja-JP" altLang="en-US"/>
          </a:p>
        </p:txBody>
      </p:sp>
    </p:spTree>
    <p:extLst>
      <p:ext uri="{BB962C8B-B14F-4D97-AF65-F5344CB8AC3E}">
        <p14:creationId xmlns:p14="http://schemas.microsoft.com/office/powerpoint/2010/main" val="378148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i="0" dirty="0">
              <a:solidFill>
                <a:srgbClr val="FFFFFF"/>
              </a:solidFill>
              <a:effectLst/>
              <a:latin typeface="Yu Gothic Medium" panose="020B0500000000000000" pitchFamily="50" charset="-128"/>
              <a:ea typeface="Yu Gothic Medium" panose="020B05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16</a:t>
            </a:fld>
            <a:endParaRPr kumimoji="1" lang="ja-JP" altLang="en-US"/>
          </a:p>
        </p:txBody>
      </p:sp>
    </p:spTree>
    <p:extLst>
      <p:ext uri="{BB962C8B-B14F-4D97-AF65-F5344CB8AC3E}">
        <p14:creationId xmlns:p14="http://schemas.microsoft.com/office/powerpoint/2010/main" val="2516939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800"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18</a:t>
            </a:fld>
            <a:endParaRPr kumimoji="1" lang="ja-JP" altLang="en-US"/>
          </a:p>
        </p:txBody>
      </p:sp>
    </p:spTree>
    <p:extLst>
      <p:ext uri="{BB962C8B-B14F-4D97-AF65-F5344CB8AC3E}">
        <p14:creationId xmlns:p14="http://schemas.microsoft.com/office/powerpoint/2010/main" val="17568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月</a:t>
            </a:r>
            <a:r>
              <a:rPr kumimoji="1" lang="en-US" altLang="ja-JP" dirty="0"/>
              <a:t>23</a:t>
            </a:r>
            <a:r>
              <a:rPr kumimoji="1" lang="ja-JP" altLang="en-US" dirty="0"/>
              <a:t>日白山市松任文化会館ピーノで行われた、地区研修・地区協議会で配布されました資料に原ガバナーの活動方針が記載されておりまして内容といたしましては、</a:t>
            </a:r>
            <a:r>
              <a:rPr lang="ja-JP" altLang="en-US" sz="1200" dirty="0">
                <a:solidFill>
                  <a:srgbClr val="5F3074"/>
                </a:solidFill>
              </a:rPr>
              <a:t>公共イメージ委員会</a:t>
            </a:r>
            <a:br>
              <a:rPr lang="en-US" altLang="ja-JP" sz="1200" dirty="0">
                <a:solidFill>
                  <a:srgbClr val="5F3074"/>
                </a:solidFill>
              </a:rPr>
            </a:br>
            <a:r>
              <a:rPr lang="ja-JP" altLang="en-US" sz="1200" dirty="0">
                <a:solidFill>
                  <a:srgbClr val="5F3074"/>
                </a:solidFill>
              </a:rPr>
              <a:t>　ロータリーの地域に根差した奉仕活動を、メディア等を通じて広報し、多くの一般の人々に知ってもらう。と書かれています。当委員会は、原ガバナーの想いをくんだ活動を行っていましょう！</a:t>
            </a:r>
            <a:br>
              <a:rPr lang="en-US" altLang="ja-JP" sz="1200" dirty="0">
                <a:solidFill>
                  <a:srgbClr val="5F3074"/>
                </a:solidFill>
              </a:rPr>
            </a:br>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3</a:t>
            </a:fld>
            <a:endParaRPr kumimoji="1" lang="ja-JP" altLang="en-US"/>
          </a:p>
        </p:txBody>
      </p:sp>
    </p:spTree>
    <p:extLst>
      <p:ext uri="{BB962C8B-B14F-4D97-AF65-F5344CB8AC3E}">
        <p14:creationId xmlns:p14="http://schemas.microsoft.com/office/powerpoint/2010/main" val="283304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活動方針を受け、掲げた目的と事業内容です。一読します。</a:t>
            </a:r>
            <a:br>
              <a:rPr kumimoji="1" lang="en-US" altLang="ja-JP" dirty="0"/>
            </a:br>
            <a:br>
              <a:rPr kumimoji="1" lang="en-US" altLang="ja-JP" dirty="0"/>
            </a:br>
            <a:r>
              <a:rPr kumimoji="1" lang="ja-JP" altLang="en-US" dirty="0"/>
              <a:t>コチラの内容も地区研修・地区協議会で配布されました資料より抜粋した内容です。</a:t>
            </a:r>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4</a:t>
            </a:fld>
            <a:endParaRPr kumimoji="1" lang="ja-JP" altLang="en-US"/>
          </a:p>
        </p:txBody>
      </p:sp>
    </p:spTree>
    <p:extLst>
      <p:ext uri="{BB962C8B-B14F-4D97-AF65-F5344CB8AC3E}">
        <p14:creationId xmlns:p14="http://schemas.microsoft.com/office/powerpoint/2010/main" val="61166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次に目標です。一読いたします。</a:t>
            </a:r>
            <a:br>
              <a:rPr kumimoji="1" lang="en-US" altLang="ja-JP" dirty="0"/>
            </a:br>
            <a:br>
              <a:rPr kumimoji="1" lang="en-US" altLang="ja-JP" dirty="0"/>
            </a:br>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5</a:t>
            </a:fld>
            <a:endParaRPr kumimoji="1" lang="ja-JP" altLang="en-US"/>
          </a:p>
        </p:txBody>
      </p:sp>
    </p:spTree>
    <p:extLst>
      <p:ext uri="{BB962C8B-B14F-4D97-AF65-F5344CB8AC3E}">
        <p14:creationId xmlns:p14="http://schemas.microsoft.com/office/powerpoint/2010/main" val="286257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6</a:t>
            </a:fld>
            <a:endParaRPr kumimoji="1" lang="ja-JP" altLang="en-US"/>
          </a:p>
        </p:txBody>
      </p:sp>
    </p:spTree>
    <p:extLst>
      <p:ext uri="{BB962C8B-B14F-4D97-AF65-F5344CB8AC3E}">
        <p14:creationId xmlns:p14="http://schemas.microsoft.com/office/powerpoint/2010/main" val="60373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800" dirty="0"/>
              <a:t>まずはおさらいです！</a:t>
            </a:r>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7</a:t>
            </a:fld>
            <a:endParaRPr kumimoji="1" lang="ja-JP" altLang="en-US"/>
          </a:p>
        </p:txBody>
      </p:sp>
    </p:spTree>
    <p:extLst>
      <p:ext uri="{BB962C8B-B14F-4D97-AF65-F5344CB8AC3E}">
        <p14:creationId xmlns:p14="http://schemas.microsoft.com/office/powerpoint/2010/main" val="426835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8</a:t>
            </a:fld>
            <a:endParaRPr kumimoji="1" lang="ja-JP" altLang="en-US"/>
          </a:p>
        </p:txBody>
      </p:sp>
    </p:spTree>
    <p:extLst>
      <p:ext uri="{BB962C8B-B14F-4D97-AF65-F5344CB8AC3E}">
        <p14:creationId xmlns:p14="http://schemas.microsoft.com/office/powerpoint/2010/main" val="427076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10</a:t>
            </a:fld>
            <a:endParaRPr kumimoji="1" lang="ja-JP" altLang="en-US"/>
          </a:p>
        </p:txBody>
      </p:sp>
    </p:spTree>
    <p:extLst>
      <p:ext uri="{BB962C8B-B14F-4D97-AF65-F5344CB8AC3E}">
        <p14:creationId xmlns:p14="http://schemas.microsoft.com/office/powerpoint/2010/main" val="114149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たまに、怪しい書き込みやメッセージが届く。</a:t>
            </a:r>
          </a:p>
        </p:txBody>
      </p:sp>
      <p:sp>
        <p:nvSpPr>
          <p:cNvPr id="4" name="スライド番号プレースホルダー 3"/>
          <p:cNvSpPr>
            <a:spLocks noGrp="1"/>
          </p:cNvSpPr>
          <p:nvPr>
            <p:ph type="sldNum" sz="quarter" idx="5"/>
          </p:nvPr>
        </p:nvSpPr>
        <p:spPr/>
        <p:txBody>
          <a:bodyPr/>
          <a:lstStyle/>
          <a:p>
            <a:fld id="{EEA02856-E966-4612-A646-52C292C0A43D}" type="slidenum">
              <a:rPr kumimoji="1" lang="ja-JP" altLang="en-US" smtClean="0"/>
              <a:t>13</a:t>
            </a:fld>
            <a:endParaRPr kumimoji="1" lang="ja-JP" altLang="en-US"/>
          </a:p>
        </p:txBody>
      </p:sp>
    </p:spTree>
    <p:extLst>
      <p:ext uri="{BB962C8B-B14F-4D97-AF65-F5344CB8AC3E}">
        <p14:creationId xmlns:p14="http://schemas.microsoft.com/office/powerpoint/2010/main" val="155659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413398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68717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1725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270583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255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428923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1570389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52375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73801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374410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265402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305830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219314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308569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294760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B49552-EFC7-4ED5-ABB9-AD2B4C7FDF5B}" type="datetimeFigureOut">
              <a:rPr kumimoji="1" lang="ja-JP" altLang="en-US" smtClean="0"/>
              <a:t>2023/7/10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177756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B49552-EFC7-4ED5-ABB9-AD2B4C7FDF5B}" type="datetimeFigureOut">
              <a:rPr kumimoji="1" lang="ja-JP" altLang="en-US" smtClean="0"/>
              <a:t>2023/7/10</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A9385F-6E32-44C0-A6FE-F496E50B770D}" type="slidenum">
              <a:rPr kumimoji="1" lang="ja-JP" altLang="en-US" smtClean="0"/>
              <a:t>‹#›</a:t>
            </a:fld>
            <a:endParaRPr kumimoji="1" lang="ja-JP" altLang="en-US"/>
          </a:p>
        </p:txBody>
      </p:sp>
    </p:spTree>
    <p:extLst>
      <p:ext uri="{BB962C8B-B14F-4D97-AF65-F5344CB8AC3E}">
        <p14:creationId xmlns:p14="http://schemas.microsoft.com/office/powerpoint/2010/main" val="210046739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instagram.com/nomirc2022.202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mbedsocial.jp/use/hashtag_campaig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Kakutani.kenshi/posts/5343917625705388" TargetMode="External"/><Relationship Id="rId2" Type="http://schemas.openxmlformats.org/officeDocument/2006/relationships/hyperlink" Target="https://www.facebook.com/Kakutani.kenshi/posts/534181253258256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weblio.jp/content/%E5%AA%92%E4%BB%8B%E8%80%85" TargetMode="External"/><Relationship Id="rId3" Type="http://schemas.openxmlformats.org/officeDocument/2006/relationships/hyperlink" Target="https://www.weblio.jp/content/media" TargetMode="External"/><Relationship Id="rId7" Type="http://schemas.openxmlformats.org/officeDocument/2006/relationships/hyperlink" Target="https://www.weblio.jp/content/%E6%89%8B%E6%AE%B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eblio.jp/content/%E5%AA%92%E4%BB%8B" TargetMode="External"/><Relationship Id="rId5" Type="http://schemas.openxmlformats.org/officeDocument/2006/relationships/hyperlink" Target="https://www.weblio.jp/content/%E4%BC%9D%E9%81%94" TargetMode="External"/><Relationship Id="rId10" Type="http://schemas.openxmlformats.org/officeDocument/2006/relationships/hyperlink" Target="https://www.weblio.jp/content/%E3%81%84%E3%82%89%E3%82%8C%E3%82%8B" TargetMode="External"/><Relationship Id="rId4" Type="http://schemas.openxmlformats.org/officeDocument/2006/relationships/hyperlink" Target="https://www.weblio.jp/content/%E6%83%85%E5%A0%B1" TargetMode="External"/><Relationship Id="rId9" Type="http://schemas.openxmlformats.org/officeDocument/2006/relationships/hyperlink" Target="https://www.weblio.jp/content/%E6%84%8F%E5%91%B3%E5%90%88%E3%81%8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profile.php?id=100064424967062"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FCED0B-3394-4A4B-9620-14989F8E1396}"/>
              </a:ext>
            </a:extLst>
          </p:cNvPr>
          <p:cNvSpPr>
            <a:spLocks noGrp="1"/>
          </p:cNvSpPr>
          <p:nvPr>
            <p:ph type="ctrTitle"/>
          </p:nvPr>
        </p:nvSpPr>
        <p:spPr>
          <a:xfrm>
            <a:off x="1420011" y="3069869"/>
            <a:ext cx="8756724" cy="1785769"/>
          </a:xfrm>
        </p:spPr>
        <p:txBody>
          <a:bodyPr/>
          <a:lstStyle/>
          <a:p>
            <a:pPr algn="l"/>
            <a:r>
              <a:rPr kumimoji="1" lang="ja-JP" altLang="en-US" sz="4000" b="1" dirty="0">
                <a:solidFill>
                  <a:srgbClr val="5F3074"/>
                </a:solidFill>
              </a:rPr>
              <a:t>公共イメージ委員長会議</a:t>
            </a:r>
            <a:br>
              <a:rPr kumimoji="1" lang="en-US" altLang="ja-JP" sz="6600" b="1" dirty="0">
                <a:solidFill>
                  <a:srgbClr val="5F3074"/>
                </a:solidFill>
              </a:rPr>
            </a:br>
            <a:r>
              <a:rPr kumimoji="1" lang="ja-JP" altLang="en-US" sz="6000" b="1" dirty="0">
                <a:solidFill>
                  <a:srgbClr val="5F3074"/>
                </a:solidFill>
              </a:rPr>
              <a:t>本年度の</a:t>
            </a:r>
            <a:br>
              <a:rPr kumimoji="1" lang="en-US" altLang="ja-JP" sz="6000" b="1" dirty="0">
                <a:solidFill>
                  <a:srgbClr val="5F3074"/>
                </a:solidFill>
              </a:rPr>
            </a:br>
            <a:r>
              <a:rPr kumimoji="1" lang="ja-JP" altLang="en-US" sz="6000" b="1" dirty="0">
                <a:solidFill>
                  <a:srgbClr val="5F3074"/>
                </a:solidFill>
              </a:rPr>
              <a:t>公共イメージ委員会</a:t>
            </a:r>
            <a:endParaRPr kumimoji="1" lang="ja-JP" altLang="en-US" b="1" dirty="0">
              <a:solidFill>
                <a:srgbClr val="5F3074"/>
              </a:solidFill>
            </a:endParaRPr>
          </a:p>
        </p:txBody>
      </p:sp>
      <p:sp>
        <p:nvSpPr>
          <p:cNvPr id="3" name="字幕 2">
            <a:extLst>
              <a:ext uri="{FF2B5EF4-FFF2-40B4-BE49-F238E27FC236}">
                <a16:creationId xmlns:a16="http://schemas.microsoft.com/office/drawing/2014/main" id="{AFCB3B78-4B1B-492B-A31E-317733612B32}"/>
              </a:ext>
            </a:extLst>
          </p:cNvPr>
          <p:cNvSpPr>
            <a:spLocks noGrp="1"/>
          </p:cNvSpPr>
          <p:nvPr>
            <p:ph type="subTitle" idx="1"/>
          </p:nvPr>
        </p:nvSpPr>
        <p:spPr>
          <a:xfrm>
            <a:off x="1676010" y="5128798"/>
            <a:ext cx="7766936" cy="813280"/>
          </a:xfrm>
        </p:spPr>
        <p:txBody>
          <a:bodyPr/>
          <a:lstStyle/>
          <a:p>
            <a:r>
              <a:rPr kumimoji="1" lang="ja-JP" altLang="en-US" dirty="0">
                <a:solidFill>
                  <a:srgbClr val="5F3074"/>
                </a:solidFill>
              </a:rPr>
              <a:t>委員長名　角谷健司　（能美</a:t>
            </a:r>
            <a:r>
              <a:rPr kumimoji="1" lang="en-US" altLang="ja-JP" dirty="0">
                <a:solidFill>
                  <a:srgbClr val="5F3074"/>
                </a:solidFill>
              </a:rPr>
              <a:t>RC</a:t>
            </a:r>
            <a:r>
              <a:rPr kumimoji="1" lang="ja-JP" altLang="en-US" dirty="0">
                <a:solidFill>
                  <a:srgbClr val="5F3074"/>
                </a:solidFill>
              </a:rPr>
              <a:t>）</a:t>
            </a:r>
            <a:endParaRPr kumimoji="1" lang="en-US" altLang="ja-JP" dirty="0">
              <a:solidFill>
                <a:srgbClr val="5F3074"/>
              </a:solidFill>
            </a:endParaRPr>
          </a:p>
          <a:p>
            <a:r>
              <a:rPr kumimoji="1" lang="ja-JP" altLang="en-US" dirty="0">
                <a:solidFill>
                  <a:srgbClr val="5F3074"/>
                </a:solidFill>
              </a:rPr>
              <a:t>宝飾・めがね・時計・補聴器の販売業</a:t>
            </a:r>
          </a:p>
        </p:txBody>
      </p:sp>
      <p:pic>
        <p:nvPicPr>
          <p:cNvPr id="6" name="図 5">
            <a:extLst>
              <a:ext uri="{FF2B5EF4-FFF2-40B4-BE49-F238E27FC236}">
                <a16:creationId xmlns:a16="http://schemas.microsoft.com/office/drawing/2014/main" id="{08CA3A01-DA2E-43FA-832D-CE48BC9FAC00}"/>
              </a:ext>
            </a:extLst>
          </p:cNvPr>
          <p:cNvPicPr>
            <a:picLocks noChangeAspect="1"/>
          </p:cNvPicPr>
          <p:nvPr/>
        </p:nvPicPr>
        <p:blipFill>
          <a:blip r:embed="rId2"/>
          <a:stretch>
            <a:fillRect/>
          </a:stretch>
        </p:blipFill>
        <p:spPr>
          <a:xfrm>
            <a:off x="1226644" y="273429"/>
            <a:ext cx="9613194" cy="1436839"/>
          </a:xfrm>
          <a:prstGeom prst="rect">
            <a:avLst/>
          </a:prstGeom>
        </p:spPr>
      </p:pic>
      <p:sp>
        <p:nvSpPr>
          <p:cNvPr id="4" name="テキスト ボックス 3">
            <a:extLst>
              <a:ext uri="{FF2B5EF4-FFF2-40B4-BE49-F238E27FC236}">
                <a16:creationId xmlns:a16="http://schemas.microsoft.com/office/drawing/2014/main" id="{FD443FD7-228E-99EA-0582-86DB23B103A6}"/>
              </a:ext>
            </a:extLst>
          </p:cNvPr>
          <p:cNvSpPr txBox="1"/>
          <p:nvPr/>
        </p:nvSpPr>
        <p:spPr>
          <a:xfrm>
            <a:off x="620155" y="6215239"/>
            <a:ext cx="4939323" cy="369332"/>
          </a:xfrm>
          <a:prstGeom prst="rect">
            <a:avLst/>
          </a:prstGeom>
          <a:noFill/>
        </p:spPr>
        <p:txBody>
          <a:bodyPr wrap="square" rtlCol="0">
            <a:spAutoFit/>
          </a:bodyPr>
          <a:lstStyle/>
          <a:p>
            <a:r>
              <a:rPr kumimoji="1" lang="en-US" altLang="ja-JP" dirty="0">
                <a:solidFill>
                  <a:srgbClr val="5F3074"/>
                </a:solidFill>
              </a:rPr>
              <a:t>2023</a:t>
            </a:r>
            <a:r>
              <a:rPr kumimoji="1" lang="ja-JP" altLang="en-US" dirty="0">
                <a:solidFill>
                  <a:srgbClr val="5F3074"/>
                </a:solidFill>
              </a:rPr>
              <a:t>年</a:t>
            </a:r>
            <a:r>
              <a:rPr kumimoji="1" lang="en-US" altLang="ja-JP" dirty="0">
                <a:solidFill>
                  <a:srgbClr val="5F3074"/>
                </a:solidFill>
              </a:rPr>
              <a:t>7</a:t>
            </a:r>
            <a:r>
              <a:rPr kumimoji="1" lang="ja-JP" altLang="en-US" dirty="0">
                <a:solidFill>
                  <a:srgbClr val="5F3074"/>
                </a:solidFill>
              </a:rPr>
              <a:t>月</a:t>
            </a:r>
            <a:r>
              <a:rPr kumimoji="1" lang="en-US" altLang="ja-JP" dirty="0">
                <a:solidFill>
                  <a:srgbClr val="5F3074"/>
                </a:solidFill>
              </a:rPr>
              <a:t>8</a:t>
            </a:r>
            <a:r>
              <a:rPr kumimoji="1" lang="ja-JP" altLang="en-US" dirty="0">
                <a:solidFill>
                  <a:srgbClr val="5F3074"/>
                </a:solidFill>
              </a:rPr>
              <a:t>日　石川県地場産業センター</a:t>
            </a:r>
          </a:p>
        </p:txBody>
      </p:sp>
    </p:spTree>
    <p:extLst>
      <p:ext uri="{BB962C8B-B14F-4D97-AF65-F5344CB8AC3E}">
        <p14:creationId xmlns:p14="http://schemas.microsoft.com/office/powerpoint/2010/main" val="206600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F710FC-2419-B806-7C7B-C053E40E3F7A}"/>
              </a:ext>
            </a:extLst>
          </p:cNvPr>
          <p:cNvSpPr>
            <a:spLocks noGrp="1"/>
          </p:cNvSpPr>
          <p:nvPr>
            <p:ph type="title"/>
          </p:nvPr>
        </p:nvSpPr>
        <p:spPr/>
        <p:txBody>
          <a:bodyPr>
            <a:normAutofit/>
          </a:bodyPr>
          <a:lstStyle/>
          <a:p>
            <a:r>
              <a:rPr kumimoji="1" lang="ja-JP" altLang="en-US" sz="7200" b="1" dirty="0">
                <a:solidFill>
                  <a:srgbClr val="5F3074"/>
                </a:solidFill>
              </a:rPr>
              <a:t>具体的に何するの？</a:t>
            </a:r>
          </a:p>
        </p:txBody>
      </p:sp>
      <p:sp>
        <p:nvSpPr>
          <p:cNvPr id="3" name="コンテンツ プレースホルダー 2">
            <a:extLst>
              <a:ext uri="{FF2B5EF4-FFF2-40B4-BE49-F238E27FC236}">
                <a16:creationId xmlns:a16="http://schemas.microsoft.com/office/drawing/2014/main" id="{92692710-87E0-9E2A-40F8-485CFAA35CB1}"/>
              </a:ext>
            </a:extLst>
          </p:cNvPr>
          <p:cNvSpPr>
            <a:spLocks noGrp="1"/>
          </p:cNvSpPr>
          <p:nvPr>
            <p:ph idx="1"/>
          </p:nvPr>
        </p:nvSpPr>
        <p:spPr>
          <a:xfrm>
            <a:off x="694792" y="2130457"/>
            <a:ext cx="10278008" cy="4449451"/>
          </a:xfrm>
        </p:spPr>
        <p:txBody>
          <a:bodyPr>
            <a:normAutofit fontScale="92500" lnSpcReduction="10000"/>
          </a:bodyPr>
          <a:lstStyle/>
          <a:p>
            <a:pPr marL="0" indent="0">
              <a:buNone/>
            </a:pPr>
            <a:r>
              <a:rPr kumimoji="1" lang="ja-JP" altLang="en-US" sz="4100" dirty="0">
                <a:solidFill>
                  <a:srgbClr val="5F3074"/>
                </a:solidFill>
              </a:rPr>
              <a:t>➀　</a:t>
            </a:r>
            <a:r>
              <a:rPr kumimoji="1" lang="en-US" altLang="ja-JP" sz="4100" dirty="0">
                <a:solidFill>
                  <a:srgbClr val="5F3074"/>
                </a:solidFill>
              </a:rPr>
              <a:t>Instagram</a:t>
            </a:r>
            <a:r>
              <a:rPr kumimoji="1" lang="ja-JP" altLang="en-US" sz="4100" dirty="0">
                <a:solidFill>
                  <a:srgbClr val="5F3074"/>
                </a:solidFill>
              </a:rPr>
              <a:t>・</a:t>
            </a:r>
            <a:r>
              <a:rPr kumimoji="1" lang="en-US" altLang="ja-JP" sz="4100" dirty="0">
                <a:solidFill>
                  <a:srgbClr val="5F3074"/>
                </a:solidFill>
              </a:rPr>
              <a:t>Facebook</a:t>
            </a:r>
            <a:r>
              <a:rPr lang="ja-JP" altLang="en-US" sz="4100" dirty="0">
                <a:solidFill>
                  <a:srgbClr val="5F3074"/>
                </a:solidFill>
              </a:rPr>
              <a:t>等の</a:t>
            </a:r>
            <a:r>
              <a:rPr lang="en-US" altLang="ja-JP" sz="4100" dirty="0">
                <a:solidFill>
                  <a:srgbClr val="5F3074"/>
                </a:solidFill>
              </a:rPr>
              <a:t>SNS</a:t>
            </a:r>
            <a:r>
              <a:rPr lang="ja-JP" altLang="en-US" sz="4100" dirty="0">
                <a:solidFill>
                  <a:srgbClr val="5F3074"/>
                </a:solidFill>
              </a:rPr>
              <a:t>で、ご自身    が所属するクラブを紹介して下さい。</a:t>
            </a:r>
            <a:endParaRPr lang="en-US" altLang="ja-JP" sz="4100" dirty="0">
              <a:solidFill>
                <a:srgbClr val="5F3074"/>
              </a:solidFill>
            </a:endParaRPr>
          </a:p>
          <a:p>
            <a:pPr marL="0" indent="0">
              <a:buNone/>
            </a:pPr>
            <a:r>
              <a:rPr lang="ja-JP" altLang="en-US" sz="4100" dirty="0">
                <a:solidFill>
                  <a:srgbClr val="5F3074"/>
                </a:solidFill>
              </a:rPr>
              <a:t>②　期間　今年度１年間。</a:t>
            </a:r>
            <a:endParaRPr lang="en-US" altLang="ja-JP" sz="4100" dirty="0">
              <a:solidFill>
                <a:srgbClr val="5F3074"/>
              </a:solidFill>
            </a:endParaRPr>
          </a:p>
          <a:p>
            <a:pPr marL="0" indent="0">
              <a:buNone/>
            </a:pPr>
            <a:r>
              <a:rPr lang="ja-JP" altLang="en-US" sz="4100" dirty="0">
                <a:solidFill>
                  <a:srgbClr val="5F3074"/>
                </a:solidFill>
              </a:rPr>
              <a:t>③　頻度　毎例会</a:t>
            </a:r>
            <a:endParaRPr lang="en-US" altLang="ja-JP" sz="4100" dirty="0">
              <a:solidFill>
                <a:srgbClr val="5F3074"/>
              </a:solidFill>
            </a:endParaRPr>
          </a:p>
          <a:p>
            <a:pPr marL="0" indent="0">
              <a:buNone/>
            </a:pPr>
            <a:r>
              <a:rPr lang="ja-JP" altLang="en-US" sz="4100" dirty="0">
                <a:solidFill>
                  <a:srgbClr val="5F3074"/>
                </a:solidFill>
              </a:rPr>
              <a:t>④　記載内容　日時　場所　例会内容</a:t>
            </a:r>
            <a:r>
              <a:rPr lang="en-US" altLang="ja-JP" sz="4100" dirty="0">
                <a:solidFill>
                  <a:srgbClr val="5F3074"/>
                </a:solidFill>
              </a:rPr>
              <a:t>&amp;</a:t>
            </a:r>
            <a:r>
              <a:rPr lang="ja-JP" altLang="en-US" sz="4100" dirty="0">
                <a:solidFill>
                  <a:srgbClr val="5F3074"/>
                </a:solidFill>
              </a:rPr>
              <a:t>感想</a:t>
            </a:r>
            <a:endParaRPr lang="en-US" altLang="ja-JP" sz="4100" dirty="0">
              <a:solidFill>
                <a:srgbClr val="5F3074"/>
              </a:solidFill>
            </a:endParaRPr>
          </a:p>
          <a:p>
            <a:pPr marL="0" indent="0">
              <a:buNone/>
            </a:pPr>
            <a:r>
              <a:rPr lang="ja-JP" altLang="en-US" sz="4100" dirty="0">
                <a:solidFill>
                  <a:srgbClr val="5F3074"/>
                </a:solidFill>
              </a:rPr>
              <a:t>⑤　画像も忘れずに！</a:t>
            </a:r>
            <a:endParaRPr lang="en-US" altLang="ja-JP" sz="4100" dirty="0">
              <a:solidFill>
                <a:srgbClr val="5F3074"/>
              </a:solidFill>
            </a:endParaRPr>
          </a:p>
          <a:p>
            <a:pPr marL="0" indent="0">
              <a:buNone/>
            </a:pPr>
            <a:r>
              <a:rPr lang="ja-JP" altLang="en-US" sz="4100" dirty="0">
                <a:solidFill>
                  <a:srgbClr val="5F3074"/>
                </a:solidFill>
              </a:rPr>
              <a:t>⑥ （</a:t>
            </a:r>
            <a:r>
              <a:rPr lang="en-US" altLang="ja-JP" sz="4100" dirty="0">
                <a:solidFill>
                  <a:srgbClr val="5F3074"/>
                </a:solidFill>
              </a:rPr>
              <a:t>#</a:t>
            </a:r>
            <a:r>
              <a:rPr lang="ja-JP" altLang="en-US" sz="4100" dirty="0">
                <a:solidFill>
                  <a:srgbClr val="5F3074"/>
                </a:solidFill>
              </a:rPr>
              <a:t>）ハッシュタグも忘れずに！</a:t>
            </a:r>
            <a:endParaRPr lang="en-US" altLang="ja-JP" sz="4100" dirty="0">
              <a:solidFill>
                <a:srgbClr val="5F3074"/>
              </a:solidFill>
            </a:endParaRPr>
          </a:p>
          <a:p>
            <a:pPr marL="0" indent="0">
              <a:buNone/>
            </a:pPr>
            <a:endParaRPr lang="en-US" altLang="ja-JP" sz="3000" dirty="0"/>
          </a:p>
          <a:p>
            <a:pPr marL="0" indent="0">
              <a:buNone/>
            </a:pPr>
            <a:endParaRPr lang="en-US" altLang="ja-JP" sz="2400" dirty="0"/>
          </a:p>
          <a:p>
            <a:pPr marL="0" indent="0">
              <a:buNone/>
            </a:pPr>
            <a:endParaRPr kumimoji="1" lang="ja-JP" altLang="en-US" sz="2400" dirty="0"/>
          </a:p>
        </p:txBody>
      </p:sp>
    </p:spTree>
    <p:extLst>
      <p:ext uri="{BB962C8B-B14F-4D97-AF65-F5344CB8AC3E}">
        <p14:creationId xmlns:p14="http://schemas.microsoft.com/office/powerpoint/2010/main" val="23504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DB4A5-B08C-C3DB-DCEF-7B0F290EC6E6}"/>
              </a:ext>
            </a:extLst>
          </p:cNvPr>
          <p:cNvSpPr>
            <a:spLocks noGrp="1"/>
          </p:cNvSpPr>
          <p:nvPr>
            <p:ph type="title"/>
          </p:nvPr>
        </p:nvSpPr>
        <p:spPr>
          <a:xfrm>
            <a:off x="556182" y="596107"/>
            <a:ext cx="10265790" cy="1336511"/>
          </a:xfrm>
        </p:spPr>
        <p:txBody>
          <a:bodyPr>
            <a:normAutofit/>
          </a:bodyPr>
          <a:lstStyle/>
          <a:p>
            <a:r>
              <a:rPr kumimoji="1" lang="en-US" altLang="ja-JP" sz="3600" b="1" dirty="0">
                <a:solidFill>
                  <a:srgbClr val="5F3074"/>
                </a:solidFill>
              </a:rPr>
              <a:t>22-23</a:t>
            </a:r>
            <a:r>
              <a:rPr kumimoji="1" lang="ja-JP" altLang="en-US" sz="3600" b="1" dirty="0">
                <a:solidFill>
                  <a:srgbClr val="5F3074"/>
                </a:solidFill>
              </a:rPr>
              <a:t>年度、投稿を続けた能美</a:t>
            </a:r>
            <a:r>
              <a:rPr kumimoji="1" lang="en-US" altLang="ja-JP" sz="3600" b="1" dirty="0">
                <a:solidFill>
                  <a:srgbClr val="5F3074"/>
                </a:solidFill>
              </a:rPr>
              <a:t>RC</a:t>
            </a:r>
            <a:r>
              <a:rPr kumimoji="1" lang="ja-JP" altLang="en-US" sz="3600" b="1" dirty="0">
                <a:solidFill>
                  <a:srgbClr val="5F3074"/>
                </a:solidFill>
              </a:rPr>
              <a:t>の</a:t>
            </a:r>
            <a:r>
              <a:rPr kumimoji="1" lang="en-US" altLang="ja-JP" sz="3600" b="1" dirty="0">
                <a:solidFill>
                  <a:srgbClr val="5F3074"/>
                </a:solidFill>
              </a:rPr>
              <a:t>Instagram</a:t>
            </a:r>
            <a:r>
              <a:rPr kumimoji="1" lang="ja-JP" altLang="en-US" sz="3600" b="1" dirty="0">
                <a:solidFill>
                  <a:srgbClr val="5F3074"/>
                </a:solidFill>
              </a:rPr>
              <a:t>ページと</a:t>
            </a:r>
            <a:r>
              <a:rPr kumimoji="1" lang="en-US" altLang="ja-JP" sz="3600" b="1" dirty="0">
                <a:solidFill>
                  <a:srgbClr val="5F3074"/>
                </a:solidFill>
              </a:rPr>
              <a:t>URL</a:t>
            </a:r>
            <a:r>
              <a:rPr kumimoji="1" lang="ja-JP" altLang="en-US" sz="3600" b="1" dirty="0">
                <a:solidFill>
                  <a:srgbClr val="5F3074"/>
                </a:solidFill>
              </a:rPr>
              <a:t>と</a:t>
            </a:r>
            <a:r>
              <a:rPr kumimoji="1" lang="en-US" altLang="ja-JP" sz="3600" b="1" dirty="0">
                <a:solidFill>
                  <a:srgbClr val="5F3074"/>
                </a:solidFill>
              </a:rPr>
              <a:t>QR</a:t>
            </a:r>
            <a:r>
              <a:rPr kumimoji="1" lang="ja-JP" altLang="en-US" sz="3600" b="1" dirty="0">
                <a:solidFill>
                  <a:srgbClr val="5F3074"/>
                </a:solidFill>
              </a:rPr>
              <a:t>コード</a:t>
            </a:r>
            <a:endParaRPr kumimoji="1" lang="ja-JP" altLang="en-US" b="1" dirty="0">
              <a:solidFill>
                <a:srgbClr val="5F3074"/>
              </a:solidFill>
            </a:endParaRPr>
          </a:p>
        </p:txBody>
      </p:sp>
      <p:pic>
        <p:nvPicPr>
          <p:cNvPr id="10" name="コンテンツ プレースホルダー 9">
            <a:extLst>
              <a:ext uri="{FF2B5EF4-FFF2-40B4-BE49-F238E27FC236}">
                <a16:creationId xmlns:a16="http://schemas.microsoft.com/office/drawing/2014/main" id="{2460C1A9-1E37-4EB2-9D08-E90031E872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182" y="2794452"/>
            <a:ext cx="5877363" cy="3107852"/>
          </a:xfrm>
        </p:spPr>
      </p:pic>
      <p:pic>
        <p:nvPicPr>
          <p:cNvPr id="12" name="図 11">
            <a:extLst>
              <a:ext uri="{FF2B5EF4-FFF2-40B4-BE49-F238E27FC236}">
                <a16:creationId xmlns:a16="http://schemas.microsoft.com/office/drawing/2014/main" id="{30416C89-BBDD-DB4B-2F29-C9DB3D741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353" y="2794452"/>
            <a:ext cx="2729981" cy="2729981"/>
          </a:xfrm>
          <a:prstGeom prst="rect">
            <a:avLst/>
          </a:prstGeom>
        </p:spPr>
      </p:pic>
      <p:sp>
        <p:nvSpPr>
          <p:cNvPr id="13" name="テキスト ボックス 12">
            <a:extLst>
              <a:ext uri="{FF2B5EF4-FFF2-40B4-BE49-F238E27FC236}">
                <a16:creationId xmlns:a16="http://schemas.microsoft.com/office/drawing/2014/main" id="{30622C0D-061A-FC7E-6D67-8EC7E54E4988}"/>
              </a:ext>
            </a:extLst>
          </p:cNvPr>
          <p:cNvSpPr txBox="1"/>
          <p:nvPr/>
        </p:nvSpPr>
        <p:spPr>
          <a:xfrm>
            <a:off x="7211118" y="5683355"/>
            <a:ext cx="2204450" cy="400110"/>
          </a:xfrm>
          <a:prstGeom prst="rect">
            <a:avLst/>
          </a:prstGeom>
          <a:noFill/>
        </p:spPr>
        <p:txBody>
          <a:bodyPr wrap="none" rtlCol="0">
            <a:spAutoFit/>
          </a:bodyPr>
          <a:lstStyle/>
          <a:p>
            <a:r>
              <a:rPr kumimoji="1" lang="ja-JP" altLang="en-US" sz="2000" dirty="0"/>
              <a:t>能美</a:t>
            </a:r>
            <a:r>
              <a:rPr kumimoji="1" lang="en-US" altLang="ja-JP" sz="2000" dirty="0"/>
              <a:t>RC</a:t>
            </a:r>
            <a:r>
              <a:rPr kumimoji="1" lang="ja-JP" altLang="en-US" sz="2000" dirty="0"/>
              <a:t> </a:t>
            </a:r>
            <a:r>
              <a:rPr kumimoji="1" lang="en-US" altLang="ja-JP" sz="2000" dirty="0"/>
              <a:t>Instagram</a:t>
            </a:r>
            <a:endParaRPr kumimoji="1" lang="ja-JP" altLang="en-US" sz="2000" dirty="0"/>
          </a:p>
        </p:txBody>
      </p:sp>
      <p:sp>
        <p:nvSpPr>
          <p:cNvPr id="14" name="テキスト ボックス 13">
            <a:extLst>
              <a:ext uri="{FF2B5EF4-FFF2-40B4-BE49-F238E27FC236}">
                <a16:creationId xmlns:a16="http://schemas.microsoft.com/office/drawing/2014/main" id="{C93BAE4E-4AB2-1023-70E9-9930A0E0343D}"/>
              </a:ext>
            </a:extLst>
          </p:cNvPr>
          <p:cNvSpPr txBox="1"/>
          <p:nvPr/>
        </p:nvSpPr>
        <p:spPr>
          <a:xfrm>
            <a:off x="556182" y="2266198"/>
            <a:ext cx="6763005" cy="369332"/>
          </a:xfrm>
          <a:prstGeom prst="rect">
            <a:avLst/>
          </a:prstGeom>
          <a:noFill/>
        </p:spPr>
        <p:txBody>
          <a:bodyPr wrap="none" rtlCol="0">
            <a:spAutoFit/>
          </a:bodyPr>
          <a:lstStyle/>
          <a:p>
            <a:r>
              <a:rPr kumimoji="1" lang="ja-JP" altLang="en-US" b="1" u="sng" dirty="0">
                <a:solidFill>
                  <a:srgbClr val="5F3074"/>
                </a:solidFill>
              </a:rPr>
              <a:t>能美</a:t>
            </a:r>
            <a:r>
              <a:rPr kumimoji="1" lang="en-US" altLang="ja-JP" b="1" u="sng" dirty="0">
                <a:solidFill>
                  <a:srgbClr val="5F3074"/>
                </a:solidFill>
              </a:rPr>
              <a:t>RC</a:t>
            </a:r>
            <a:r>
              <a:rPr kumimoji="1" lang="ja-JP" altLang="en-US" b="1" u="sng" dirty="0">
                <a:solidFill>
                  <a:srgbClr val="5F3074"/>
                </a:solidFill>
              </a:rPr>
              <a:t>　</a:t>
            </a:r>
            <a:r>
              <a:rPr kumimoji="1" lang="en-US" altLang="ja-JP" b="1" u="sng" dirty="0">
                <a:solidFill>
                  <a:srgbClr val="5F3074"/>
                </a:solidFill>
              </a:rPr>
              <a:t>URL</a:t>
            </a:r>
            <a:r>
              <a:rPr kumimoji="1" lang="ja-JP" altLang="en-US" b="1" u="sng" dirty="0">
                <a:solidFill>
                  <a:srgbClr val="5F3074"/>
                </a:solidFill>
              </a:rPr>
              <a:t>　</a:t>
            </a:r>
            <a:r>
              <a:rPr kumimoji="1" lang="en-US" altLang="ja-JP" u="sng" dirty="0">
                <a:solidFill>
                  <a:schemeClr val="accent2"/>
                </a:solidFill>
                <a:hlinkClick r:id="rId4">
                  <a:extLst>
                    <a:ext uri="{A12FA001-AC4F-418D-AE19-62706E023703}">
                      <ahyp:hlinkClr xmlns:ahyp="http://schemas.microsoft.com/office/drawing/2018/hyperlinkcolor" val="tx"/>
                    </a:ext>
                  </a:extLst>
                </a:hlinkClick>
              </a:rPr>
              <a:t>https://www.instagram.com/nomirc2022.2024/</a:t>
            </a:r>
            <a:endParaRPr kumimoji="1" lang="ja-JP" altLang="en-US" u="sng" dirty="0">
              <a:solidFill>
                <a:schemeClr val="accent2"/>
              </a:solidFill>
            </a:endParaRPr>
          </a:p>
        </p:txBody>
      </p:sp>
    </p:spTree>
    <p:extLst>
      <p:ext uri="{BB962C8B-B14F-4D97-AF65-F5344CB8AC3E}">
        <p14:creationId xmlns:p14="http://schemas.microsoft.com/office/powerpoint/2010/main" val="344626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98B46-EC78-224E-BF1D-7BE1B28BFB2F}"/>
              </a:ext>
            </a:extLst>
          </p:cNvPr>
          <p:cNvSpPr>
            <a:spLocks noGrp="1"/>
          </p:cNvSpPr>
          <p:nvPr>
            <p:ph type="title"/>
          </p:nvPr>
        </p:nvSpPr>
        <p:spPr/>
        <p:txBody>
          <a:bodyPr>
            <a:normAutofit/>
          </a:bodyPr>
          <a:lstStyle/>
          <a:p>
            <a:pPr algn="ctr"/>
            <a:r>
              <a:rPr kumimoji="1" lang="ja-JP" altLang="en-US" sz="7200" b="1" dirty="0">
                <a:solidFill>
                  <a:srgbClr val="5F3074"/>
                </a:solidFill>
              </a:rPr>
              <a:t>メリット</a:t>
            </a:r>
          </a:p>
        </p:txBody>
      </p:sp>
      <p:sp>
        <p:nvSpPr>
          <p:cNvPr id="3" name="コンテンツ プレースホルダー 2">
            <a:extLst>
              <a:ext uri="{FF2B5EF4-FFF2-40B4-BE49-F238E27FC236}">
                <a16:creationId xmlns:a16="http://schemas.microsoft.com/office/drawing/2014/main" id="{640558F4-A8A5-7BE0-EB69-01C20F850F72}"/>
              </a:ext>
            </a:extLst>
          </p:cNvPr>
          <p:cNvSpPr>
            <a:spLocks noGrp="1"/>
          </p:cNvSpPr>
          <p:nvPr>
            <p:ph idx="1"/>
          </p:nvPr>
        </p:nvSpPr>
        <p:spPr>
          <a:xfrm>
            <a:off x="677333" y="2160589"/>
            <a:ext cx="9165914" cy="3880773"/>
          </a:xfrm>
        </p:spPr>
        <p:txBody>
          <a:bodyPr/>
          <a:lstStyle/>
          <a:p>
            <a:r>
              <a:rPr lang="ja-JP" altLang="en-US" sz="2000" dirty="0"/>
              <a:t>ロータリークラブの活動や取り組みが多くに知れわたる。</a:t>
            </a:r>
            <a:endParaRPr lang="en-US" altLang="ja-JP" sz="2000" dirty="0"/>
          </a:p>
          <a:p>
            <a:r>
              <a:rPr lang="ja-JP" altLang="en-US" sz="2000" dirty="0"/>
              <a:t>会員の顔ぶれが知られ、クラブに親しみを持ってもらえる。</a:t>
            </a:r>
            <a:endParaRPr lang="en-US" altLang="ja-JP" sz="2000" dirty="0"/>
          </a:p>
          <a:p>
            <a:r>
              <a:rPr lang="en-US" altLang="ja-JP" sz="2000" dirty="0"/>
              <a:t>Facebook</a:t>
            </a:r>
            <a:r>
              <a:rPr lang="ja-JP" altLang="en-US" sz="2000" dirty="0"/>
              <a:t>の場合、投稿を読む方のほとんどが知り合いであるため、勧誘に伺った際に、説明に必要な取り組みやロータリー活動を内容を事前に知っている事が多い。</a:t>
            </a:r>
            <a:endParaRPr lang="en-US" altLang="ja-JP" sz="2000" dirty="0"/>
          </a:p>
          <a:p>
            <a:r>
              <a:rPr lang="ja-JP" altLang="en-US" sz="2000" dirty="0"/>
              <a:t>投稿を読んだ方より、褒められたり声をかけられる事がる。</a:t>
            </a:r>
            <a:endParaRPr lang="en-US" altLang="ja-JP" sz="2000" dirty="0"/>
          </a:p>
          <a:p>
            <a:r>
              <a:rPr lang="ja-JP" altLang="en-US" sz="2000" dirty="0"/>
              <a:t>「私は、入らないが息子を誘ってもらえないか？」とお願いされた事がる。</a:t>
            </a:r>
            <a:endParaRPr lang="en-US" altLang="ja-JP" sz="2000" dirty="0"/>
          </a:p>
          <a:p>
            <a:pPr marL="0" indent="0">
              <a:buNone/>
            </a:pPr>
            <a:br>
              <a:rPr lang="en-US" altLang="ja-JP" dirty="0"/>
            </a:br>
            <a:endParaRPr kumimoji="1" lang="ja-JP" altLang="en-US" dirty="0"/>
          </a:p>
        </p:txBody>
      </p:sp>
    </p:spTree>
    <p:extLst>
      <p:ext uri="{BB962C8B-B14F-4D97-AF65-F5344CB8AC3E}">
        <p14:creationId xmlns:p14="http://schemas.microsoft.com/office/powerpoint/2010/main" val="46398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CA5DE-C2C4-B5ED-9857-110902937F36}"/>
              </a:ext>
            </a:extLst>
          </p:cNvPr>
          <p:cNvSpPr>
            <a:spLocks noGrp="1"/>
          </p:cNvSpPr>
          <p:nvPr>
            <p:ph type="title"/>
          </p:nvPr>
        </p:nvSpPr>
        <p:spPr/>
        <p:txBody>
          <a:bodyPr>
            <a:normAutofit/>
          </a:bodyPr>
          <a:lstStyle/>
          <a:p>
            <a:pPr algn="ctr"/>
            <a:r>
              <a:rPr kumimoji="1" lang="ja-JP" altLang="en-US" sz="7200" b="1" dirty="0">
                <a:solidFill>
                  <a:srgbClr val="5F3074"/>
                </a:solidFill>
              </a:rPr>
              <a:t>デメリット</a:t>
            </a:r>
          </a:p>
        </p:txBody>
      </p:sp>
      <p:pic>
        <p:nvPicPr>
          <p:cNvPr id="5" name="コンテンツ プレースホルダー 4">
            <a:extLst>
              <a:ext uri="{FF2B5EF4-FFF2-40B4-BE49-F238E27FC236}">
                <a16:creationId xmlns:a16="http://schemas.microsoft.com/office/drawing/2014/main" id="{EBCCFEC4-030C-2679-CA94-33F5E9FD67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509" y="2443393"/>
            <a:ext cx="4260159" cy="3090141"/>
          </a:xfrm>
        </p:spPr>
      </p:pic>
      <p:pic>
        <p:nvPicPr>
          <p:cNvPr id="7" name="図 6">
            <a:extLst>
              <a:ext uri="{FF2B5EF4-FFF2-40B4-BE49-F238E27FC236}">
                <a16:creationId xmlns:a16="http://schemas.microsoft.com/office/drawing/2014/main" id="{2E637656-792D-2A41-B5BD-C1B34D5C6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309" y="2024668"/>
            <a:ext cx="4372049" cy="4431211"/>
          </a:xfrm>
          <a:prstGeom prst="rect">
            <a:avLst/>
          </a:prstGeom>
        </p:spPr>
      </p:pic>
    </p:spTree>
    <p:extLst>
      <p:ext uri="{BB962C8B-B14F-4D97-AF65-F5344CB8AC3E}">
        <p14:creationId xmlns:p14="http://schemas.microsoft.com/office/powerpoint/2010/main" val="128147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D0F706-EABD-8456-6482-97C143EEF947}"/>
              </a:ext>
            </a:extLst>
          </p:cNvPr>
          <p:cNvSpPr>
            <a:spLocks noGrp="1"/>
          </p:cNvSpPr>
          <p:nvPr>
            <p:ph type="title"/>
          </p:nvPr>
        </p:nvSpPr>
        <p:spPr>
          <a:xfrm>
            <a:off x="677334" y="609600"/>
            <a:ext cx="8596668" cy="804421"/>
          </a:xfrm>
        </p:spPr>
        <p:txBody>
          <a:bodyPr>
            <a:noAutofit/>
          </a:bodyPr>
          <a:lstStyle/>
          <a:p>
            <a:r>
              <a:rPr kumimoji="1" lang="ja-JP" altLang="en-US" sz="4800" b="1" dirty="0">
                <a:solidFill>
                  <a:srgbClr val="5F3074"/>
                </a:solidFill>
              </a:rPr>
              <a:t>例</a:t>
            </a:r>
            <a:r>
              <a:rPr kumimoji="1" lang="en-US" altLang="ja-JP" sz="4800" b="1" dirty="0">
                <a:solidFill>
                  <a:srgbClr val="5F3074"/>
                </a:solidFill>
              </a:rPr>
              <a:t>Ⅰ</a:t>
            </a:r>
            <a:r>
              <a:rPr kumimoji="1" lang="ja-JP" altLang="en-US" sz="4800" b="1" dirty="0">
                <a:solidFill>
                  <a:srgbClr val="5F3074"/>
                </a:solidFill>
              </a:rPr>
              <a:t>　能美</a:t>
            </a:r>
            <a:r>
              <a:rPr kumimoji="1" lang="en-US" altLang="ja-JP" sz="4800" b="1" dirty="0">
                <a:solidFill>
                  <a:srgbClr val="5F3074"/>
                </a:solidFill>
              </a:rPr>
              <a:t>RC</a:t>
            </a:r>
            <a:r>
              <a:rPr kumimoji="1" lang="ja-JP" altLang="en-US" sz="4800" b="1" dirty="0">
                <a:solidFill>
                  <a:srgbClr val="5F3074"/>
                </a:solidFill>
              </a:rPr>
              <a:t>での取り組み</a:t>
            </a:r>
          </a:p>
        </p:txBody>
      </p:sp>
      <p:sp>
        <p:nvSpPr>
          <p:cNvPr id="3" name="コンテンツ プレースホルダー 2">
            <a:extLst>
              <a:ext uri="{FF2B5EF4-FFF2-40B4-BE49-F238E27FC236}">
                <a16:creationId xmlns:a16="http://schemas.microsoft.com/office/drawing/2014/main" id="{58B800E0-AE1B-1B1A-E89C-1706CD225027}"/>
              </a:ext>
            </a:extLst>
          </p:cNvPr>
          <p:cNvSpPr>
            <a:spLocks noGrp="1"/>
          </p:cNvSpPr>
          <p:nvPr>
            <p:ph idx="1"/>
          </p:nvPr>
        </p:nvSpPr>
        <p:spPr>
          <a:xfrm>
            <a:off x="677333" y="1583703"/>
            <a:ext cx="8928579" cy="4664697"/>
          </a:xfrm>
        </p:spPr>
        <p:txBody>
          <a:bodyPr>
            <a:normAutofit/>
          </a:bodyPr>
          <a:lstStyle/>
          <a:p>
            <a:r>
              <a:rPr kumimoji="1" lang="ja-JP" altLang="en-US" dirty="0"/>
              <a:t>　能美</a:t>
            </a:r>
            <a:r>
              <a:rPr kumimoji="1" lang="en-US" altLang="ja-JP" dirty="0"/>
              <a:t>RC</a:t>
            </a:r>
            <a:r>
              <a:rPr kumimoji="1" lang="ja-JP" altLang="en-US" dirty="0"/>
              <a:t>では、公共イメージ委員会メンバーが６名います。</a:t>
            </a:r>
            <a:br>
              <a:rPr kumimoji="1" lang="en-US" altLang="ja-JP" dirty="0"/>
            </a:br>
            <a:r>
              <a:rPr kumimoji="1" lang="ja-JP" altLang="en-US" dirty="0"/>
              <a:t>年間に２回担当月をもうけ</a:t>
            </a:r>
            <a:r>
              <a:rPr lang="ja-JP" altLang="en-US" dirty="0"/>
              <a:t>１２</a:t>
            </a:r>
            <a:r>
              <a:rPr kumimoji="1" lang="ja-JP" altLang="en-US" dirty="0"/>
              <a:t>ヶ月を回しました。担当月には、デジカメ係と例会内容と感想を書く役割の</a:t>
            </a:r>
            <a:r>
              <a:rPr lang="ja-JP" altLang="en-US" dirty="0"/>
              <a:t>２</a:t>
            </a:r>
            <a:r>
              <a:rPr kumimoji="1" lang="ja-JP" altLang="en-US" dirty="0"/>
              <a:t>つをお願いいたしました。</a:t>
            </a:r>
            <a:endParaRPr lang="en-US" altLang="ja-JP" dirty="0"/>
          </a:p>
          <a:p>
            <a:r>
              <a:rPr kumimoji="1" lang="ja-JP" altLang="en-US" dirty="0"/>
              <a:t>　初めに、個人で発信するか？・公共イメージ委員会として発信するか？ドチラが良いか議論したところ、</a:t>
            </a:r>
            <a:r>
              <a:rPr kumimoji="1" lang="en-US" altLang="ja-JP" dirty="0"/>
              <a:t>SNS</a:t>
            </a:r>
            <a:r>
              <a:rPr kumimoji="1" lang="ja-JP" altLang="en-US" dirty="0"/>
              <a:t>未使用・出席に自信がない・恥ずかしいので個人投稿はやりたくないなどの理由で、</a:t>
            </a:r>
            <a:r>
              <a:rPr kumimoji="1" lang="en-US" altLang="ja-JP" dirty="0"/>
              <a:t>Instagram</a:t>
            </a:r>
            <a:r>
              <a:rPr kumimoji="1" lang="ja-JP" altLang="en-US" dirty="0"/>
              <a:t>は、委員会としての書き込みをし、</a:t>
            </a:r>
            <a:r>
              <a:rPr kumimoji="1" lang="en-US" altLang="ja-JP" dirty="0"/>
              <a:t>Facebook</a:t>
            </a:r>
            <a:r>
              <a:rPr kumimoji="1" lang="ja-JP" altLang="en-US" dirty="0"/>
              <a:t>は</a:t>
            </a:r>
            <a:r>
              <a:rPr kumimoji="1" lang="en-US" altLang="ja-JP" dirty="0"/>
              <a:t>Instagram</a:t>
            </a:r>
            <a:r>
              <a:rPr kumimoji="1" lang="ja-JP" altLang="en-US" dirty="0"/>
              <a:t>の書き込みがそのまま自分の</a:t>
            </a:r>
            <a:r>
              <a:rPr kumimoji="1" lang="en-US" altLang="ja-JP" dirty="0"/>
              <a:t>Facebook</a:t>
            </a:r>
            <a:r>
              <a:rPr lang="ja-JP" altLang="en-US" dirty="0"/>
              <a:t>ページに反映させるようにいたしました。</a:t>
            </a:r>
            <a:br>
              <a:rPr lang="en-US" altLang="ja-JP" dirty="0"/>
            </a:br>
            <a:br>
              <a:rPr lang="en-US" altLang="ja-JP" dirty="0"/>
            </a:br>
            <a:r>
              <a:rPr lang="ja-JP" altLang="en-US" dirty="0"/>
              <a:t>基本的な書き込みは自分が行う事として、月担当者には、遅くとも翌日には記事の提出をする事をお願いいたしました。</a:t>
            </a:r>
            <a:endParaRPr lang="en-US" altLang="ja-JP" dirty="0"/>
          </a:p>
          <a:p>
            <a:r>
              <a:rPr lang="ja-JP" altLang="en-US" dirty="0"/>
              <a:t>まず初めに事務局に</a:t>
            </a:r>
            <a:r>
              <a:rPr lang="en-US" altLang="ja-JP" dirty="0"/>
              <a:t>SNS</a:t>
            </a:r>
            <a:r>
              <a:rPr lang="ja-JP" altLang="en-US" dirty="0"/>
              <a:t>への記事投稿をお願いしたところ、</a:t>
            </a:r>
            <a:r>
              <a:rPr lang="en-US" altLang="ja-JP" dirty="0"/>
              <a:t>SNS</a:t>
            </a:r>
            <a:r>
              <a:rPr lang="ja-JP" altLang="en-US" dirty="0"/>
              <a:t>やらない主義と言われましたので私がやる事としました。</a:t>
            </a:r>
            <a:br>
              <a:rPr lang="en-US" altLang="ja-JP" dirty="0"/>
            </a:br>
            <a:br>
              <a:rPr lang="en-US" altLang="ja-JP" dirty="0"/>
            </a:br>
            <a:r>
              <a:rPr lang="ja-JP" altLang="en-US" sz="1200" dirty="0"/>
              <a:t>裏話でも無いですが、学生以来久しぶりにメモをとりながら人の話を聞いたと言う会員さんもいらっしゃいました。</a:t>
            </a:r>
            <a:endParaRPr kumimoji="1" lang="ja-JP" altLang="en-US" dirty="0"/>
          </a:p>
        </p:txBody>
      </p:sp>
    </p:spTree>
    <p:extLst>
      <p:ext uri="{BB962C8B-B14F-4D97-AF65-F5344CB8AC3E}">
        <p14:creationId xmlns:p14="http://schemas.microsoft.com/office/powerpoint/2010/main" val="2598630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B9FA7-200D-017D-6E11-45AE40CAE7BD}"/>
              </a:ext>
            </a:extLst>
          </p:cNvPr>
          <p:cNvSpPr>
            <a:spLocks noGrp="1"/>
          </p:cNvSpPr>
          <p:nvPr>
            <p:ph type="title"/>
          </p:nvPr>
        </p:nvSpPr>
        <p:spPr>
          <a:xfrm>
            <a:off x="1435493" y="403285"/>
            <a:ext cx="8596668" cy="1320800"/>
          </a:xfrm>
        </p:spPr>
        <p:txBody>
          <a:bodyPr>
            <a:normAutofit/>
          </a:bodyPr>
          <a:lstStyle/>
          <a:p>
            <a:pPr algn="ctr"/>
            <a:r>
              <a:rPr kumimoji="1" lang="ja-JP" altLang="en-US" sz="7200" b="1" dirty="0">
                <a:solidFill>
                  <a:srgbClr val="5F3074"/>
                </a:solidFill>
              </a:rPr>
              <a:t>フォーマット</a:t>
            </a:r>
          </a:p>
        </p:txBody>
      </p:sp>
      <p:sp>
        <p:nvSpPr>
          <p:cNvPr id="3" name="コンテンツ プレースホルダー 2">
            <a:extLst>
              <a:ext uri="{FF2B5EF4-FFF2-40B4-BE49-F238E27FC236}">
                <a16:creationId xmlns:a16="http://schemas.microsoft.com/office/drawing/2014/main" id="{70D798DB-C4A5-197B-A5E0-F83EA3720F5C}"/>
              </a:ext>
            </a:extLst>
          </p:cNvPr>
          <p:cNvSpPr>
            <a:spLocks noGrp="1"/>
          </p:cNvSpPr>
          <p:nvPr>
            <p:ph idx="1"/>
          </p:nvPr>
        </p:nvSpPr>
        <p:spPr>
          <a:xfrm>
            <a:off x="673732" y="1782908"/>
            <a:ext cx="5060095" cy="4994410"/>
          </a:xfrm>
        </p:spPr>
        <p:txBody>
          <a:bodyPr>
            <a:noAutofit/>
          </a:bodyPr>
          <a:lstStyle/>
          <a:p>
            <a:pPr marL="0" indent="0">
              <a:buNone/>
            </a:pPr>
            <a:r>
              <a:rPr lang="ja-JP" altLang="en-US" b="1" i="0" dirty="0">
                <a:solidFill>
                  <a:srgbClr val="FF0000"/>
                </a:solidFill>
                <a:effectLst/>
                <a:latin typeface="Roboto" panose="02000000000000000000" pitchFamily="2" charset="0"/>
              </a:rPr>
              <a:t>➀</a:t>
            </a:r>
            <a:r>
              <a:rPr lang="ja-JP" altLang="en-US" b="0" i="0" dirty="0">
                <a:solidFill>
                  <a:srgbClr val="202124"/>
                </a:solidFill>
                <a:effectLst/>
                <a:latin typeface="Roboto" panose="02000000000000000000" pitchFamily="2" charset="0"/>
              </a:rPr>
              <a:t>筆者　〇〇〇〇</a:t>
            </a:r>
            <a:br>
              <a:rPr lang="en-US" altLang="ja-JP" b="0" i="0" dirty="0">
                <a:solidFill>
                  <a:srgbClr val="202124"/>
                </a:solidFill>
                <a:effectLst/>
                <a:latin typeface="Roboto" panose="02000000000000000000" pitchFamily="2" charset="0"/>
              </a:rPr>
            </a:br>
            <a:r>
              <a:rPr lang="ja-JP" altLang="en-US" b="1" i="0" dirty="0">
                <a:solidFill>
                  <a:srgbClr val="FF0000"/>
                </a:solidFill>
                <a:effectLst/>
                <a:latin typeface="Roboto" panose="02000000000000000000" pitchFamily="2" charset="0"/>
              </a:rPr>
              <a:t>②</a:t>
            </a:r>
            <a:r>
              <a:rPr lang="en-US" altLang="ja-JP" b="0" i="0" dirty="0">
                <a:solidFill>
                  <a:srgbClr val="202124"/>
                </a:solidFill>
                <a:effectLst/>
                <a:latin typeface="Roboto" panose="02000000000000000000" pitchFamily="2" charset="0"/>
              </a:rPr>
              <a:t>2023.</a:t>
            </a:r>
            <a:r>
              <a:rPr lang="ja-JP" altLang="en-US" b="0" i="0" dirty="0">
                <a:solidFill>
                  <a:srgbClr val="202124"/>
                </a:solidFill>
                <a:effectLst/>
                <a:latin typeface="Roboto" panose="02000000000000000000" pitchFamily="2" charset="0"/>
              </a:rPr>
              <a:t>〇</a:t>
            </a:r>
            <a:r>
              <a:rPr lang="en-US" altLang="ja-JP" b="0" i="0" dirty="0">
                <a:solidFill>
                  <a:srgbClr val="202124"/>
                </a:solidFill>
                <a:effectLst/>
                <a:latin typeface="Roboto" panose="02000000000000000000" pitchFamily="2" charset="0"/>
              </a:rPr>
              <a:t>.</a:t>
            </a:r>
            <a:r>
              <a:rPr lang="ja-JP" altLang="en-US" b="0" i="0" dirty="0">
                <a:solidFill>
                  <a:srgbClr val="202124"/>
                </a:solidFill>
                <a:effectLst/>
                <a:latin typeface="Roboto" panose="02000000000000000000" pitchFamily="2" charset="0"/>
              </a:rPr>
              <a:t>〇　〇〇ロータリークラブ</a:t>
            </a:r>
            <a:br>
              <a:rPr lang="ja-JP" altLang="en-US" dirty="0"/>
            </a:br>
            <a:r>
              <a:rPr lang="ja-JP" altLang="en-US" b="0" i="0" dirty="0">
                <a:solidFill>
                  <a:srgbClr val="202124"/>
                </a:solidFill>
                <a:effectLst/>
                <a:latin typeface="Roboto" panose="02000000000000000000" pitchFamily="2" charset="0"/>
              </a:rPr>
              <a:t>第〇〇〇〇回　例会　</a:t>
            </a:r>
            <a:br>
              <a:rPr lang="ja-JP" altLang="en-US" dirty="0"/>
            </a:br>
            <a:br>
              <a:rPr lang="en-US" altLang="ja-JP" dirty="0"/>
            </a:br>
            <a:r>
              <a:rPr lang="ja-JP" altLang="en-US" dirty="0"/>
              <a:t>場所　〇〇〇〇</a:t>
            </a:r>
            <a:br>
              <a:rPr lang="ja-JP" altLang="en-US" dirty="0"/>
            </a:br>
            <a:br>
              <a:rPr lang="en-US" altLang="ja-JP" dirty="0"/>
            </a:br>
            <a:r>
              <a:rPr lang="ja-JP" altLang="en-US" b="0" i="0" dirty="0">
                <a:solidFill>
                  <a:srgbClr val="202124"/>
                </a:solidFill>
                <a:effectLst/>
                <a:latin typeface="Roboto" panose="02000000000000000000" pitchFamily="2" charset="0"/>
              </a:rPr>
              <a:t>例会内容　</a:t>
            </a:r>
            <a:br>
              <a:rPr lang="ja-JP" altLang="en-US" dirty="0"/>
            </a:br>
            <a:r>
              <a:rPr lang="ja-JP" altLang="en-US" dirty="0"/>
              <a:t>本日の～</a:t>
            </a:r>
            <a:endParaRPr lang="en-US" altLang="ja-JP" dirty="0"/>
          </a:p>
          <a:p>
            <a:pPr marL="0" indent="0">
              <a:buNone/>
            </a:pPr>
            <a:r>
              <a:rPr lang="ja-JP" altLang="en-US" b="0" i="0" dirty="0">
                <a:solidFill>
                  <a:srgbClr val="202124"/>
                </a:solidFill>
                <a:effectLst/>
                <a:latin typeface="Roboto" panose="02000000000000000000" pitchFamily="2" charset="0"/>
              </a:rPr>
              <a:t>　　</a:t>
            </a:r>
            <a:br>
              <a:rPr lang="ja-JP" altLang="en-US" dirty="0"/>
            </a:br>
            <a:r>
              <a:rPr lang="en-US" altLang="ja-JP" b="0" i="0" dirty="0">
                <a:solidFill>
                  <a:srgbClr val="202124"/>
                </a:solidFill>
                <a:effectLst/>
                <a:latin typeface="Roboto" panose="02000000000000000000" pitchFamily="2" charset="0"/>
              </a:rPr>
              <a:t>#ROTARY</a:t>
            </a:r>
            <a:br>
              <a:rPr lang="ja-JP" altLang="en-US" dirty="0"/>
            </a:br>
            <a:r>
              <a:rPr lang="en-US" altLang="ja-JP" b="0" i="0" dirty="0">
                <a:solidFill>
                  <a:srgbClr val="202124"/>
                </a:solidFill>
                <a:effectLst/>
                <a:latin typeface="Roboto" panose="02000000000000000000" pitchFamily="2" charset="0"/>
              </a:rPr>
              <a:t>#ROTARY_INTERNATIONAL</a:t>
            </a:r>
            <a:br>
              <a:rPr lang="ja-JP" altLang="en-US" dirty="0"/>
            </a:br>
            <a:r>
              <a:rPr lang="ja-JP" altLang="en-US" b="1" dirty="0">
                <a:solidFill>
                  <a:srgbClr val="FF0000"/>
                </a:solidFill>
              </a:rPr>
              <a:t>③</a:t>
            </a:r>
            <a:r>
              <a:rPr lang="en-US" altLang="ja-JP" i="0" dirty="0">
                <a:solidFill>
                  <a:schemeClr val="tx1"/>
                </a:solidFill>
                <a:effectLst/>
                <a:latin typeface="Roboto" panose="02000000000000000000" pitchFamily="2" charset="0"/>
              </a:rPr>
              <a:t>#ROTARY_INTERNATIONAL_DISTRICT_2610</a:t>
            </a:r>
            <a:br>
              <a:rPr lang="ja-JP" altLang="en-US" dirty="0"/>
            </a:br>
            <a:r>
              <a:rPr lang="en-US" altLang="ja-JP" b="0" i="0" dirty="0">
                <a:solidFill>
                  <a:srgbClr val="202124"/>
                </a:solidFill>
                <a:effectLst/>
                <a:latin typeface="Roboto" panose="02000000000000000000" pitchFamily="2" charset="0"/>
              </a:rPr>
              <a:t>#ROTARY_CLUB_OF_NOMI</a:t>
            </a:r>
            <a:br>
              <a:rPr lang="ja-JP" altLang="en-US" dirty="0"/>
            </a:br>
            <a:r>
              <a:rPr lang="en-US" altLang="ja-JP" b="0" i="0" dirty="0">
                <a:solidFill>
                  <a:srgbClr val="202124"/>
                </a:solidFill>
                <a:effectLst/>
                <a:latin typeface="Roboto" panose="02000000000000000000" pitchFamily="2" charset="0"/>
              </a:rPr>
              <a:t>#</a:t>
            </a:r>
            <a:r>
              <a:rPr lang="ja-JP" altLang="en-US" b="0" i="0" dirty="0">
                <a:solidFill>
                  <a:srgbClr val="202124"/>
                </a:solidFill>
                <a:effectLst/>
                <a:latin typeface="Roboto" panose="02000000000000000000" pitchFamily="2" charset="0"/>
              </a:rPr>
              <a:t>ロータリー</a:t>
            </a:r>
            <a:br>
              <a:rPr lang="ja-JP" altLang="en-US" dirty="0"/>
            </a:br>
            <a:r>
              <a:rPr lang="en-US" altLang="ja-JP" b="0" i="0" dirty="0">
                <a:solidFill>
                  <a:srgbClr val="202124"/>
                </a:solidFill>
                <a:effectLst/>
                <a:latin typeface="Roboto" panose="02000000000000000000" pitchFamily="2" charset="0"/>
              </a:rPr>
              <a:t>#</a:t>
            </a:r>
            <a:r>
              <a:rPr lang="ja-JP" altLang="en-US" b="0" i="0" dirty="0">
                <a:solidFill>
                  <a:srgbClr val="202124"/>
                </a:solidFill>
                <a:effectLst/>
                <a:latin typeface="Roboto" panose="02000000000000000000" pitchFamily="2" charset="0"/>
              </a:rPr>
              <a:t>国際ロータリー</a:t>
            </a:r>
            <a:br>
              <a:rPr lang="ja-JP" altLang="en-US" dirty="0"/>
            </a:br>
            <a:r>
              <a:rPr lang="ja-JP" altLang="en-US" b="1" dirty="0">
                <a:solidFill>
                  <a:srgbClr val="FF0000"/>
                </a:solidFill>
              </a:rPr>
              <a:t>④</a:t>
            </a:r>
            <a:r>
              <a:rPr lang="en-US" altLang="ja-JP" b="0" i="0" dirty="0">
                <a:solidFill>
                  <a:schemeClr val="tx1"/>
                </a:solidFill>
                <a:effectLst/>
                <a:latin typeface="Roboto" panose="02000000000000000000" pitchFamily="2" charset="0"/>
              </a:rPr>
              <a:t>#</a:t>
            </a:r>
            <a:r>
              <a:rPr lang="ja-JP" altLang="en-US" b="0" i="0" dirty="0">
                <a:solidFill>
                  <a:schemeClr val="tx1"/>
                </a:solidFill>
                <a:effectLst/>
                <a:latin typeface="Roboto" panose="02000000000000000000" pitchFamily="2" charset="0"/>
              </a:rPr>
              <a:t>国際ロータリー第</a:t>
            </a:r>
            <a:r>
              <a:rPr lang="en-US" altLang="ja-JP" b="0" i="0" dirty="0">
                <a:solidFill>
                  <a:schemeClr val="tx1"/>
                </a:solidFill>
                <a:effectLst/>
                <a:latin typeface="Roboto" panose="02000000000000000000" pitchFamily="2" charset="0"/>
              </a:rPr>
              <a:t>2610</a:t>
            </a:r>
            <a:r>
              <a:rPr lang="ja-JP" altLang="en-US" b="0" i="0" dirty="0">
                <a:solidFill>
                  <a:schemeClr val="tx1"/>
                </a:solidFill>
                <a:effectLst/>
                <a:latin typeface="Roboto" panose="02000000000000000000" pitchFamily="2" charset="0"/>
              </a:rPr>
              <a:t>地区</a:t>
            </a:r>
            <a:br>
              <a:rPr lang="ja-JP" altLang="en-US" dirty="0"/>
            </a:br>
            <a:r>
              <a:rPr lang="en-US" altLang="ja-JP" b="0" i="0" dirty="0">
                <a:solidFill>
                  <a:srgbClr val="202124"/>
                </a:solidFill>
                <a:effectLst/>
                <a:latin typeface="Roboto" panose="02000000000000000000" pitchFamily="2" charset="0"/>
              </a:rPr>
              <a:t>#</a:t>
            </a:r>
            <a:r>
              <a:rPr lang="ja-JP" altLang="en-US" b="0" i="0" dirty="0">
                <a:solidFill>
                  <a:srgbClr val="202124"/>
                </a:solidFill>
                <a:effectLst/>
                <a:latin typeface="Roboto" panose="02000000000000000000" pitchFamily="2" charset="0"/>
              </a:rPr>
              <a:t>能美ロータリークラブ</a:t>
            </a:r>
            <a:endParaRPr kumimoji="1" lang="ja-JP" altLang="en-US" dirty="0"/>
          </a:p>
        </p:txBody>
      </p:sp>
      <p:sp>
        <p:nvSpPr>
          <p:cNvPr id="5" name="テキスト ボックス 4">
            <a:extLst>
              <a:ext uri="{FF2B5EF4-FFF2-40B4-BE49-F238E27FC236}">
                <a16:creationId xmlns:a16="http://schemas.microsoft.com/office/drawing/2014/main" id="{8D3F9424-6AEE-3720-47C2-19BDFBD9E96D}"/>
              </a:ext>
            </a:extLst>
          </p:cNvPr>
          <p:cNvSpPr txBox="1"/>
          <p:nvPr/>
        </p:nvSpPr>
        <p:spPr>
          <a:xfrm>
            <a:off x="6096000" y="1930400"/>
            <a:ext cx="4812252" cy="4524315"/>
          </a:xfrm>
          <a:prstGeom prst="rect">
            <a:avLst/>
          </a:prstGeom>
          <a:noFill/>
        </p:spPr>
        <p:txBody>
          <a:bodyPr wrap="square" rtlCol="0">
            <a:spAutoFit/>
          </a:bodyPr>
          <a:lstStyle/>
          <a:p>
            <a:r>
              <a:rPr kumimoji="1" lang="ja-JP" altLang="en-US" b="1" dirty="0">
                <a:solidFill>
                  <a:srgbClr val="FF0000"/>
                </a:solidFill>
              </a:rPr>
              <a:t>➀　</a:t>
            </a:r>
            <a:r>
              <a:rPr kumimoji="1" lang="ja-JP" altLang="en-US" dirty="0"/>
              <a:t>筆者名を一番上に持ってくる事により投稿された誰が書いた記事か一目でわかり、興味を引ける。</a:t>
            </a:r>
            <a:endParaRPr kumimoji="1" lang="en-US" altLang="ja-JP" dirty="0"/>
          </a:p>
          <a:p>
            <a:endParaRPr kumimoji="1" lang="en-US" altLang="ja-JP" b="1" dirty="0">
              <a:solidFill>
                <a:srgbClr val="FF0000"/>
              </a:solidFill>
            </a:endParaRPr>
          </a:p>
          <a:p>
            <a:r>
              <a:rPr kumimoji="1" lang="ja-JP" altLang="en-US" b="1" dirty="0">
                <a:solidFill>
                  <a:srgbClr val="FF0000"/>
                </a:solidFill>
              </a:rPr>
              <a:t>②　</a:t>
            </a:r>
            <a:r>
              <a:rPr kumimoji="1" lang="ja-JP" altLang="en-US" dirty="0"/>
              <a:t>例会の開催に日付を入れ事により、投稿の鮮度が一目でわかる。</a:t>
            </a:r>
            <a:endParaRPr kumimoji="1" lang="en-US" altLang="ja-JP" dirty="0"/>
          </a:p>
          <a:p>
            <a:endParaRPr kumimoji="1" lang="en-US" altLang="ja-JP" b="1" dirty="0">
              <a:solidFill>
                <a:srgbClr val="FF0000"/>
              </a:solidFill>
            </a:endParaRPr>
          </a:p>
          <a:p>
            <a:r>
              <a:rPr kumimoji="1" lang="ja-JP" altLang="en-US" b="1" dirty="0">
                <a:solidFill>
                  <a:srgbClr val="FF0000"/>
                </a:solidFill>
              </a:rPr>
              <a:t>③ハッシュタグ</a:t>
            </a:r>
            <a:r>
              <a:rPr kumimoji="1" lang="en-US" altLang="ja-JP" b="1" dirty="0">
                <a:solidFill>
                  <a:srgbClr val="FF0000"/>
                </a:solidFill>
              </a:rPr>
              <a:t>Ⅰ</a:t>
            </a:r>
            <a:r>
              <a:rPr lang="en-US" altLang="ja-JP" sz="1800" b="1" i="0" dirty="0">
                <a:solidFill>
                  <a:srgbClr val="FF0000"/>
                </a:solidFill>
                <a:effectLst/>
                <a:latin typeface="Roboto" panose="02000000000000000000" pitchFamily="2" charset="0"/>
              </a:rPr>
              <a:t> </a:t>
            </a:r>
            <a:br>
              <a:rPr lang="en-US" altLang="ja-JP" sz="1800" i="0" dirty="0">
                <a:solidFill>
                  <a:schemeClr val="tx1"/>
                </a:solidFill>
                <a:effectLst/>
                <a:latin typeface="Roboto" panose="02000000000000000000" pitchFamily="2" charset="0"/>
              </a:rPr>
            </a:br>
            <a:r>
              <a:rPr lang="en-US" altLang="ja-JP" sz="1800" b="1" i="0" dirty="0">
                <a:effectLst/>
                <a:latin typeface="Roboto" panose="02000000000000000000" pitchFamily="2" charset="0"/>
              </a:rPr>
              <a:t>#ROTARY_INTERNATIONAL_DISTRICT_2610</a:t>
            </a:r>
            <a:br>
              <a:rPr kumimoji="1" lang="en-US" altLang="ja-JP" b="1" dirty="0">
                <a:solidFill>
                  <a:srgbClr val="FF0000"/>
                </a:solidFill>
              </a:rPr>
            </a:br>
            <a:endParaRPr kumimoji="1" lang="en-US" altLang="ja-JP" b="1" dirty="0">
              <a:solidFill>
                <a:srgbClr val="FF0000"/>
              </a:solidFill>
            </a:endParaRPr>
          </a:p>
          <a:p>
            <a:r>
              <a:rPr kumimoji="1" lang="ja-JP" altLang="en-US" b="1" dirty="0">
                <a:solidFill>
                  <a:srgbClr val="FF0000"/>
                </a:solidFill>
              </a:rPr>
              <a:t>④ハッシュタグ</a:t>
            </a:r>
            <a:r>
              <a:rPr kumimoji="1" lang="en-US" altLang="ja-JP" b="1" dirty="0">
                <a:solidFill>
                  <a:srgbClr val="FF0000"/>
                </a:solidFill>
              </a:rPr>
              <a:t>Ⅱ</a:t>
            </a:r>
            <a:br>
              <a:rPr kumimoji="1" lang="en-US" altLang="ja-JP" b="1" dirty="0">
                <a:solidFill>
                  <a:srgbClr val="FF0000"/>
                </a:solidFill>
              </a:rPr>
            </a:br>
            <a:r>
              <a:rPr lang="en-US" altLang="ja-JP" sz="1800" b="1" i="0" dirty="0">
                <a:effectLst/>
                <a:latin typeface="Roboto" panose="02000000000000000000" pitchFamily="2" charset="0"/>
              </a:rPr>
              <a:t>#</a:t>
            </a:r>
            <a:r>
              <a:rPr lang="ja-JP" altLang="en-US" sz="1800" b="1" i="0" dirty="0">
                <a:effectLst/>
                <a:latin typeface="Roboto" panose="02000000000000000000" pitchFamily="2" charset="0"/>
              </a:rPr>
              <a:t>国際ロータリー第</a:t>
            </a:r>
            <a:r>
              <a:rPr lang="en-US" altLang="ja-JP" sz="1800" b="1" i="0" dirty="0">
                <a:effectLst/>
                <a:latin typeface="Roboto" panose="02000000000000000000" pitchFamily="2" charset="0"/>
              </a:rPr>
              <a:t>2610</a:t>
            </a:r>
            <a:r>
              <a:rPr lang="ja-JP" altLang="en-US" sz="1800" b="1" i="0" dirty="0">
                <a:effectLst/>
                <a:latin typeface="Roboto" panose="02000000000000000000" pitchFamily="2" charset="0"/>
              </a:rPr>
              <a:t>地区</a:t>
            </a:r>
            <a:br>
              <a:rPr lang="en-US" altLang="ja-JP" sz="1800" b="0" i="0" dirty="0">
                <a:solidFill>
                  <a:schemeClr val="tx1"/>
                </a:solidFill>
                <a:effectLst/>
                <a:latin typeface="Roboto" panose="02000000000000000000" pitchFamily="2" charset="0"/>
              </a:rPr>
            </a:br>
            <a:br>
              <a:rPr lang="en-US" altLang="ja-JP" sz="1800" b="0" i="0" dirty="0">
                <a:solidFill>
                  <a:schemeClr val="tx1"/>
                </a:solidFill>
                <a:effectLst/>
                <a:latin typeface="Roboto" panose="02000000000000000000" pitchFamily="2" charset="0"/>
              </a:rPr>
            </a:br>
            <a:br>
              <a:rPr lang="en-US" altLang="ja-JP" sz="1800" b="0" i="0" dirty="0">
                <a:solidFill>
                  <a:schemeClr val="tx1"/>
                </a:solidFill>
                <a:effectLst/>
                <a:latin typeface="Roboto" panose="02000000000000000000" pitchFamily="2" charset="0"/>
              </a:rPr>
            </a:br>
            <a:br>
              <a:rPr lang="en-US" altLang="ja-JP" sz="1800" b="0" i="0" dirty="0">
                <a:solidFill>
                  <a:schemeClr val="tx1"/>
                </a:solidFill>
                <a:effectLst/>
                <a:latin typeface="Roboto" panose="02000000000000000000" pitchFamily="2" charset="0"/>
              </a:rPr>
            </a:br>
            <a:endParaRPr kumimoji="1" lang="ja-JP" altLang="en-US" b="1" dirty="0">
              <a:solidFill>
                <a:srgbClr val="FF0000"/>
              </a:solidFill>
            </a:endParaRPr>
          </a:p>
        </p:txBody>
      </p:sp>
    </p:spTree>
    <p:extLst>
      <p:ext uri="{BB962C8B-B14F-4D97-AF65-F5344CB8AC3E}">
        <p14:creationId xmlns:p14="http://schemas.microsoft.com/office/powerpoint/2010/main" val="387795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18B1BC-1EA5-F176-2FE0-04BEA0FE3E39}"/>
              </a:ext>
            </a:extLst>
          </p:cNvPr>
          <p:cNvSpPr>
            <a:spLocks noGrp="1"/>
          </p:cNvSpPr>
          <p:nvPr>
            <p:ph type="title"/>
          </p:nvPr>
        </p:nvSpPr>
        <p:spPr>
          <a:xfrm>
            <a:off x="677334" y="609600"/>
            <a:ext cx="9510158" cy="1320800"/>
          </a:xfrm>
        </p:spPr>
        <p:txBody>
          <a:bodyPr/>
          <a:lstStyle/>
          <a:p>
            <a:r>
              <a:rPr lang="en-US" altLang="ja-JP" sz="3600" i="0" dirty="0">
                <a:solidFill>
                  <a:schemeClr val="tx1"/>
                </a:solidFill>
                <a:effectLst/>
                <a:latin typeface="Roboto" panose="02000000000000000000" pitchFamily="2" charset="0"/>
              </a:rPr>
              <a:t>#ROTARY_INTERNATIONAL_DISTRICT_2610</a:t>
            </a:r>
            <a:r>
              <a:rPr lang="en-US" altLang="ja-JP" sz="3600" b="0" i="0" dirty="0">
                <a:solidFill>
                  <a:schemeClr val="tx1"/>
                </a:solidFill>
                <a:effectLst/>
                <a:latin typeface="Roboto" panose="02000000000000000000" pitchFamily="2" charset="0"/>
              </a:rPr>
              <a:t> #</a:t>
            </a:r>
            <a:r>
              <a:rPr lang="ja-JP" altLang="en-US" sz="3600" b="0" i="0" dirty="0">
                <a:solidFill>
                  <a:schemeClr val="tx1"/>
                </a:solidFill>
                <a:effectLst/>
                <a:latin typeface="Roboto" panose="02000000000000000000" pitchFamily="2" charset="0"/>
              </a:rPr>
              <a:t>国際ロータリー第</a:t>
            </a:r>
            <a:r>
              <a:rPr lang="en-US" altLang="ja-JP" sz="3600" b="0" i="0" dirty="0">
                <a:solidFill>
                  <a:schemeClr val="tx1"/>
                </a:solidFill>
                <a:effectLst/>
                <a:latin typeface="Roboto" panose="02000000000000000000" pitchFamily="2" charset="0"/>
              </a:rPr>
              <a:t>2610</a:t>
            </a:r>
            <a:r>
              <a:rPr lang="ja-JP" altLang="en-US" sz="3600" b="0" i="0" dirty="0">
                <a:solidFill>
                  <a:schemeClr val="tx1"/>
                </a:solidFill>
                <a:effectLst/>
                <a:latin typeface="Roboto" panose="02000000000000000000" pitchFamily="2" charset="0"/>
              </a:rPr>
              <a:t>地区</a:t>
            </a:r>
            <a:endParaRPr kumimoji="1" lang="ja-JP" altLang="en-US" dirty="0"/>
          </a:p>
        </p:txBody>
      </p:sp>
      <p:sp>
        <p:nvSpPr>
          <p:cNvPr id="3" name="コンテンツ プレースホルダー 2">
            <a:extLst>
              <a:ext uri="{FF2B5EF4-FFF2-40B4-BE49-F238E27FC236}">
                <a16:creationId xmlns:a16="http://schemas.microsoft.com/office/drawing/2014/main" id="{57415171-C84D-8F7F-404F-E95F0CAE7C26}"/>
              </a:ext>
            </a:extLst>
          </p:cNvPr>
          <p:cNvSpPr>
            <a:spLocks noGrp="1"/>
          </p:cNvSpPr>
          <p:nvPr>
            <p:ph idx="1"/>
          </p:nvPr>
        </p:nvSpPr>
        <p:spPr>
          <a:xfrm>
            <a:off x="677333" y="2160590"/>
            <a:ext cx="9284248" cy="3928238"/>
          </a:xfrm>
        </p:spPr>
        <p:txBody>
          <a:bodyPr>
            <a:normAutofit/>
          </a:bodyPr>
          <a:lstStyle/>
          <a:p>
            <a:pPr marL="0" indent="0">
              <a:buNone/>
            </a:pPr>
            <a:r>
              <a:rPr kumimoji="1" lang="en-US" altLang="ja-JP" sz="2400" b="1" dirty="0">
                <a:solidFill>
                  <a:srgbClr val="FF0000"/>
                </a:solidFill>
              </a:rPr>
              <a:t>2610</a:t>
            </a:r>
            <a:r>
              <a:rPr kumimoji="1" lang="ja-JP" altLang="en-US" sz="2400" b="1" dirty="0">
                <a:solidFill>
                  <a:srgbClr val="FF0000"/>
                </a:solidFill>
              </a:rPr>
              <a:t>地区の</a:t>
            </a:r>
            <a:r>
              <a:rPr kumimoji="1" lang="en-US" altLang="ja-JP" sz="2400" b="1" dirty="0">
                <a:solidFill>
                  <a:srgbClr val="FF0000"/>
                </a:solidFill>
              </a:rPr>
              <a:t>H</a:t>
            </a:r>
            <a:r>
              <a:rPr kumimoji="1" lang="ja-JP" altLang="en-US" sz="2400" b="1" dirty="0">
                <a:solidFill>
                  <a:srgbClr val="FF0000"/>
                </a:solidFill>
              </a:rPr>
              <a:t>・</a:t>
            </a:r>
            <a:r>
              <a:rPr kumimoji="1" lang="en-US" altLang="ja-JP" sz="2400" b="1" dirty="0">
                <a:solidFill>
                  <a:srgbClr val="FF0000"/>
                </a:solidFill>
              </a:rPr>
              <a:t>P</a:t>
            </a:r>
            <a:r>
              <a:rPr kumimoji="1" lang="ja-JP" altLang="en-US" sz="2400" b="1" dirty="0">
                <a:solidFill>
                  <a:srgbClr val="FF0000"/>
                </a:solidFill>
              </a:rPr>
              <a:t>に、</a:t>
            </a:r>
            <a:r>
              <a:rPr kumimoji="1" lang="en-US" altLang="ja-JP" sz="2400" b="1" dirty="0">
                <a:solidFill>
                  <a:srgbClr val="FF0000"/>
                </a:solidFill>
              </a:rPr>
              <a:t>Instagram</a:t>
            </a:r>
            <a:r>
              <a:rPr kumimoji="1" lang="ja-JP" altLang="en-US" sz="2400" b="1" dirty="0">
                <a:solidFill>
                  <a:srgbClr val="FF0000"/>
                </a:solidFill>
              </a:rPr>
              <a:t>のハッシュタグに反応して記事を反映させる機能を付けるか検討中。</a:t>
            </a:r>
            <a:r>
              <a:rPr kumimoji="1" lang="ja-JP" altLang="en-US" sz="2400" b="1" dirty="0">
                <a:solidFill>
                  <a:srgbClr val="FF0000"/>
                </a:solidFill>
                <a:latin typeface="Roboto" panose="02000000000000000000" pitchFamily="2" charset="0"/>
              </a:rPr>
              <a:t>採用されますと地区</a:t>
            </a:r>
            <a:r>
              <a:rPr kumimoji="1" lang="en-US" altLang="ja-JP" sz="2400" b="1" dirty="0">
                <a:solidFill>
                  <a:srgbClr val="FF0000"/>
                </a:solidFill>
                <a:latin typeface="Roboto" panose="02000000000000000000" pitchFamily="2" charset="0"/>
              </a:rPr>
              <a:t>H</a:t>
            </a:r>
            <a:r>
              <a:rPr kumimoji="1" lang="ja-JP" altLang="en-US" sz="2400" b="1" dirty="0">
                <a:solidFill>
                  <a:srgbClr val="FF0000"/>
                </a:solidFill>
                <a:latin typeface="Roboto" panose="02000000000000000000" pitchFamily="2" charset="0"/>
              </a:rPr>
              <a:t>・</a:t>
            </a:r>
            <a:r>
              <a:rPr kumimoji="1" lang="en-US" altLang="ja-JP" sz="2400" b="1" dirty="0">
                <a:solidFill>
                  <a:srgbClr val="FF0000"/>
                </a:solidFill>
                <a:latin typeface="Roboto" panose="02000000000000000000" pitchFamily="2" charset="0"/>
              </a:rPr>
              <a:t>P</a:t>
            </a:r>
            <a:r>
              <a:rPr kumimoji="1" lang="ja-JP" altLang="en-US" sz="2400" b="1" dirty="0">
                <a:solidFill>
                  <a:srgbClr val="FF0000"/>
                </a:solidFill>
                <a:latin typeface="Roboto" panose="02000000000000000000" pitchFamily="2" charset="0"/>
              </a:rPr>
              <a:t>でハッシュタグ</a:t>
            </a:r>
            <a:r>
              <a:rPr kumimoji="1" lang="en-US" altLang="ja-JP" sz="2400" b="1" dirty="0">
                <a:solidFill>
                  <a:srgbClr val="FF0000"/>
                </a:solidFill>
              </a:rPr>
              <a:t>Ⅰ</a:t>
            </a:r>
            <a:r>
              <a:rPr kumimoji="1" lang="ja-JP" altLang="en-US" sz="2400" b="1" dirty="0">
                <a:solidFill>
                  <a:srgbClr val="FF0000"/>
                </a:solidFill>
              </a:rPr>
              <a:t>・</a:t>
            </a:r>
            <a:r>
              <a:rPr kumimoji="1" lang="en-US" altLang="ja-JP" sz="2400" b="1" dirty="0">
                <a:solidFill>
                  <a:srgbClr val="FF0000"/>
                </a:solidFill>
              </a:rPr>
              <a:t> Ⅱ</a:t>
            </a:r>
            <a:r>
              <a:rPr kumimoji="1" lang="ja-JP" altLang="en-US" sz="2400" b="1" dirty="0">
                <a:solidFill>
                  <a:srgbClr val="FF0000"/>
                </a:solidFill>
                <a:latin typeface="Roboto" panose="02000000000000000000" pitchFamily="2" charset="0"/>
              </a:rPr>
              <a:t>付きのクラブ投稿が一目でわかるようになり、利便性が高まる。各クラブの投稿が無いと実現は難しい・・・</a:t>
            </a:r>
            <a:endParaRPr kumimoji="1" lang="en-US" altLang="ja-JP" sz="2400" b="1" dirty="0">
              <a:solidFill>
                <a:srgbClr val="FF0000"/>
              </a:solidFill>
              <a:latin typeface="Roboto" panose="02000000000000000000" pitchFamily="2" charset="0"/>
            </a:endParaRPr>
          </a:p>
          <a:p>
            <a:pPr marL="0" indent="0">
              <a:buNone/>
            </a:pPr>
            <a:endParaRPr lang="en-US" altLang="ja-JP" b="1" dirty="0">
              <a:solidFill>
                <a:srgbClr val="FF0000"/>
              </a:solidFill>
              <a:latin typeface="Roboto" panose="02000000000000000000" pitchFamily="2" charset="0"/>
            </a:endParaRPr>
          </a:p>
          <a:p>
            <a:pPr marL="0" indent="0">
              <a:buNone/>
            </a:pPr>
            <a:endParaRPr kumimoji="1" lang="en-US" altLang="ja-JP" b="1" dirty="0">
              <a:solidFill>
                <a:srgbClr val="FF0000"/>
              </a:solidFill>
              <a:latin typeface="Roboto" panose="02000000000000000000" pitchFamily="2" charset="0"/>
            </a:endParaRPr>
          </a:p>
          <a:p>
            <a:pPr marL="0" indent="0">
              <a:buNone/>
            </a:pPr>
            <a:r>
              <a:rPr lang="en-US" altLang="ja-JP" b="1" i="0" dirty="0">
                <a:solidFill>
                  <a:srgbClr val="5F3074"/>
                </a:solidFill>
                <a:effectLst/>
                <a:latin typeface="inherit"/>
                <a:ea typeface="Yu Gothic Medium" panose="020B0500000000000000" pitchFamily="50" charset="-128"/>
              </a:rPr>
              <a:t>SNS</a:t>
            </a:r>
            <a:r>
              <a:rPr lang="ja-JP" altLang="en-US" b="1" i="0" dirty="0">
                <a:solidFill>
                  <a:srgbClr val="5F3074"/>
                </a:solidFill>
                <a:effectLst/>
                <a:latin typeface="inherit"/>
                <a:ea typeface="Yu Gothic Medium" panose="020B0500000000000000" pitchFamily="50" charset="-128"/>
              </a:rPr>
              <a:t>データ取得ツール</a:t>
            </a:r>
            <a:r>
              <a:rPr lang="en-US" altLang="ja-JP" b="1" i="0" dirty="0" err="1">
                <a:solidFill>
                  <a:srgbClr val="5F3074"/>
                </a:solidFill>
                <a:effectLst/>
                <a:latin typeface="inherit"/>
                <a:ea typeface="Yu Gothic Medium" panose="020B0500000000000000" pitchFamily="50" charset="-128"/>
              </a:rPr>
              <a:t>EmbedSocial</a:t>
            </a:r>
            <a:endParaRPr lang="en-US" altLang="ja-JP" b="1" i="0" dirty="0">
              <a:solidFill>
                <a:srgbClr val="5F3074"/>
              </a:solidFill>
              <a:effectLst/>
              <a:latin typeface="Yu Gothic Medium" panose="020B0500000000000000" pitchFamily="50" charset="-128"/>
              <a:ea typeface="Yu Gothic Medium" panose="020B0500000000000000" pitchFamily="50" charset="-128"/>
            </a:endParaRPr>
          </a:p>
          <a:p>
            <a:r>
              <a:rPr kumimoji="1" lang="ja-JP" altLang="en-US" dirty="0">
                <a:solidFill>
                  <a:srgbClr val="B9D181"/>
                </a:solidFill>
                <a:hlinkClick r:id="rId3">
                  <a:extLst>
                    <a:ext uri="{A12FA001-AC4F-418D-AE19-62706E023703}">
                      <ahyp:hlinkClr xmlns:ahyp="http://schemas.microsoft.com/office/drawing/2018/hyperlinkcolor" val="tx"/>
                    </a:ext>
                  </a:extLst>
                </a:hlinkClick>
              </a:rPr>
              <a:t>　</a:t>
            </a:r>
            <a:r>
              <a:rPr kumimoji="1" lang="en-US" altLang="ja-JP" dirty="0">
                <a:solidFill>
                  <a:schemeClr val="accent2"/>
                </a:solidFill>
                <a:hlinkClick r:id="rId3">
                  <a:extLst>
                    <a:ext uri="{A12FA001-AC4F-418D-AE19-62706E023703}">
                      <ahyp:hlinkClr xmlns:ahyp="http://schemas.microsoft.com/office/drawing/2018/hyperlinkcolor" val="tx"/>
                    </a:ext>
                  </a:extLst>
                </a:hlinkClick>
              </a:rPr>
              <a:t>https://embedsocial.jp/use/hashtag_campaign/</a:t>
            </a:r>
            <a:endParaRPr lang="en-US" altLang="ja-JP" dirty="0">
              <a:solidFill>
                <a:schemeClr val="accent2"/>
              </a:solidFill>
            </a:endParaRPr>
          </a:p>
          <a:p>
            <a:pPr marL="0" indent="0">
              <a:buNone/>
            </a:pPr>
            <a:endParaRPr kumimoji="1" lang="ja-JP" altLang="en-US" dirty="0">
              <a:solidFill>
                <a:schemeClr val="accent2"/>
              </a:solidFill>
            </a:endParaRPr>
          </a:p>
        </p:txBody>
      </p:sp>
    </p:spTree>
    <p:extLst>
      <p:ext uri="{BB962C8B-B14F-4D97-AF65-F5344CB8AC3E}">
        <p14:creationId xmlns:p14="http://schemas.microsoft.com/office/powerpoint/2010/main" val="390402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2D5D4A-971F-97B0-FA8F-4ADF084F1B1E}"/>
              </a:ext>
            </a:extLst>
          </p:cNvPr>
          <p:cNvSpPr>
            <a:spLocks noGrp="1"/>
          </p:cNvSpPr>
          <p:nvPr>
            <p:ph type="title"/>
          </p:nvPr>
        </p:nvSpPr>
        <p:spPr>
          <a:xfrm>
            <a:off x="763395" y="609600"/>
            <a:ext cx="8596668" cy="1320800"/>
          </a:xfrm>
        </p:spPr>
        <p:txBody>
          <a:bodyPr>
            <a:normAutofit/>
          </a:bodyPr>
          <a:lstStyle/>
          <a:p>
            <a:r>
              <a:rPr kumimoji="1" lang="ja-JP" altLang="en-US" sz="4800" b="1" dirty="0">
                <a:solidFill>
                  <a:srgbClr val="5F3074"/>
                </a:solidFill>
              </a:rPr>
              <a:t>私が学んだポリオ怖さ・・・</a:t>
            </a:r>
          </a:p>
        </p:txBody>
      </p:sp>
      <p:sp>
        <p:nvSpPr>
          <p:cNvPr id="3" name="コンテンツ プレースホルダー 2">
            <a:extLst>
              <a:ext uri="{FF2B5EF4-FFF2-40B4-BE49-F238E27FC236}">
                <a16:creationId xmlns:a16="http://schemas.microsoft.com/office/drawing/2014/main" id="{996C07EB-8177-7C09-CDA8-826D0A662889}"/>
              </a:ext>
            </a:extLst>
          </p:cNvPr>
          <p:cNvSpPr>
            <a:spLocks noGrp="1"/>
          </p:cNvSpPr>
          <p:nvPr>
            <p:ph idx="1"/>
          </p:nvPr>
        </p:nvSpPr>
        <p:spPr/>
        <p:txBody>
          <a:bodyPr>
            <a:normAutofit/>
          </a:bodyPr>
          <a:lstStyle/>
          <a:p>
            <a:r>
              <a:rPr kumimoji="1" lang="ja-JP" altLang="en-US" dirty="0">
                <a:solidFill>
                  <a:srgbClr val="5F3074"/>
                </a:solidFill>
              </a:rPr>
              <a:t>　昨年度の２６１０地区大会に参加して、国際ロータリーのポリオ根絶活動に取り組んでおられる松本祐二医師の講演を拝聴いたしました。</a:t>
            </a:r>
            <a:br>
              <a:rPr kumimoji="1" lang="en-US" altLang="ja-JP" dirty="0">
                <a:solidFill>
                  <a:srgbClr val="5F3074"/>
                </a:solidFill>
              </a:rPr>
            </a:br>
            <a:br>
              <a:rPr kumimoji="1" lang="en-US" altLang="ja-JP" dirty="0">
                <a:solidFill>
                  <a:srgbClr val="5F3074"/>
                </a:solidFill>
              </a:rPr>
            </a:br>
            <a:r>
              <a:rPr kumimoji="1" lang="ja-JP" altLang="en-US" dirty="0">
                <a:solidFill>
                  <a:srgbClr val="5F3074"/>
                </a:solidFill>
              </a:rPr>
              <a:t>　ポリオに関しての知識が無く、講演を聞いている最中に、いち早く世の中に発信しよう！と思い発信</a:t>
            </a:r>
            <a:r>
              <a:rPr kumimoji="1" lang="en-US" altLang="ja-JP" dirty="0">
                <a:solidFill>
                  <a:srgbClr val="5F3074"/>
                </a:solidFill>
              </a:rPr>
              <a:t>Facebook</a:t>
            </a:r>
            <a:r>
              <a:rPr kumimoji="1" lang="ja-JP" altLang="en-US" dirty="0">
                <a:solidFill>
                  <a:srgbClr val="5F3074"/>
                </a:solidFill>
              </a:rPr>
              <a:t>に投稿した「その１」と、翌日になり改めて</a:t>
            </a:r>
            <a:r>
              <a:rPr kumimoji="1" lang="en-US" altLang="ja-JP" dirty="0">
                <a:solidFill>
                  <a:srgbClr val="5F3074"/>
                </a:solidFill>
              </a:rPr>
              <a:t>Facebook</a:t>
            </a:r>
            <a:r>
              <a:rPr kumimoji="1" lang="ja-JP" altLang="en-US" dirty="0">
                <a:solidFill>
                  <a:srgbClr val="5F3074"/>
                </a:solidFill>
              </a:rPr>
              <a:t>に書き込んだちょっと詳しいバージョンの「その２」を紹介したいと思います。</a:t>
            </a:r>
            <a:br>
              <a:rPr kumimoji="1" lang="en-US" altLang="ja-JP" dirty="0">
                <a:solidFill>
                  <a:srgbClr val="5F3074"/>
                </a:solidFill>
              </a:rPr>
            </a:br>
            <a:endParaRPr kumimoji="1" lang="en-US" altLang="ja-JP" dirty="0">
              <a:solidFill>
                <a:srgbClr val="5F3074"/>
              </a:solidFill>
            </a:endParaRPr>
          </a:p>
          <a:p>
            <a:r>
              <a:rPr kumimoji="1" lang="ja-JP" altLang="en-US" dirty="0"/>
              <a:t>その１</a:t>
            </a:r>
            <a:br>
              <a:rPr lang="en-US" altLang="ja-JP" dirty="0"/>
            </a:br>
            <a:r>
              <a:rPr kumimoji="1" lang="en-US" altLang="ja-JP" dirty="0">
                <a:solidFill>
                  <a:schemeClr val="accent2"/>
                </a:solidFill>
                <a:hlinkClick r:id="rId2">
                  <a:extLst>
                    <a:ext uri="{A12FA001-AC4F-418D-AE19-62706E023703}">
                      <ahyp:hlinkClr xmlns:ahyp="http://schemas.microsoft.com/office/drawing/2018/hyperlinkcolor" val="tx"/>
                    </a:ext>
                  </a:extLst>
                </a:hlinkClick>
              </a:rPr>
              <a:t>https://www.facebook.com/Kakutani.kenshi/posts/5341812532582564</a:t>
            </a:r>
            <a:endParaRPr lang="en-US" altLang="ja-JP" dirty="0">
              <a:solidFill>
                <a:schemeClr val="accent2"/>
              </a:solidFill>
            </a:endParaRPr>
          </a:p>
          <a:p>
            <a:r>
              <a:rPr kumimoji="1" lang="ja-JP" altLang="en-US" dirty="0"/>
              <a:t>その２</a:t>
            </a:r>
            <a:br>
              <a:rPr kumimoji="1" lang="en-US" altLang="ja-JP" dirty="0"/>
            </a:br>
            <a:r>
              <a:rPr kumimoji="1" lang="en-US" altLang="ja-JP" dirty="0">
                <a:solidFill>
                  <a:schemeClr val="accent2"/>
                </a:solidFill>
                <a:hlinkClick r:id="rId3">
                  <a:extLst>
                    <a:ext uri="{A12FA001-AC4F-418D-AE19-62706E023703}">
                      <ahyp:hlinkClr xmlns:ahyp="http://schemas.microsoft.com/office/drawing/2018/hyperlinkcolor" val="tx"/>
                    </a:ext>
                  </a:extLst>
                </a:hlinkClick>
              </a:rPr>
              <a:t>https://www.facebook.com/Kakutani.kenshi/posts/5343917625705388</a:t>
            </a:r>
            <a:endParaRPr kumimoji="1" lang="ja-JP" altLang="en-US" dirty="0">
              <a:solidFill>
                <a:schemeClr val="accent2"/>
              </a:solidFill>
            </a:endParaRPr>
          </a:p>
        </p:txBody>
      </p:sp>
    </p:spTree>
    <p:extLst>
      <p:ext uri="{BB962C8B-B14F-4D97-AF65-F5344CB8AC3E}">
        <p14:creationId xmlns:p14="http://schemas.microsoft.com/office/powerpoint/2010/main" val="380987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352C2A-F17B-C32B-707D-BD7EE69E8221}"/>
              </a:ext>
            </a:extLst>
          </p:cNvPr>
          <p:cNvSpPr>
            <a:spLocks noGrp="1"/>
          </p:cNvSpPr>
          <p:nvPr>
            <p:ph type="title"/>
          </p:nvPr>
        </p:nvSpPr>
        <p:spPr>
          <a:xfrm>
            <a:off x="437304" y="395926"/>
            <a:ext cx="8836698" cy="861775"/>
          </a:xfrm>
        </p:spPr>
        <p:txBody>
          <a:bodyPr>
            <a:normAutofit/>
          </a:bodyPr>
          <a:lstStyle/>
          <a:p>
            <a:r>
              <a:rPr kumimoji="1" lang="ja-JP" altLang="en-US" sz="4800" b="1" dirty="0">
                <a:solidFill>
                  <a:srgbClr val="5F3074"/>
                </a:solidFill>
              </a:rPr>
              <a:t>最後に・・・</a:t>
            </a:r>
          </a:p>
        </p:txBody>
      </p:sp>
      <p:sp>
        <p:nvSpPr>
          <p:cNvPr id="6" name="テキスト ボックス 5">
            <a:extLst>
              <a:ext uri="{FF2B5EF4-FFF2-40B4-BE49-F238E27FC236}">
                <a16:creationId xmlns:a16="http://schemas.microsoft.com/office/drawing/2014/main" id="{FF143A09-4547-FBA5-6C1F-44A7644EB2E8}"/>
              </a:ext>
            </a:extLst>
          </p:cNvPr>
          <p:cNvSpPr txBox="1"/>
          <p:nvPr/>
        </p:nvSpPr>
        <p:spPr>
          <a:xfrm>
            <a:off x="437303" y="1522592"/>
            <a:ext cx="7146837" cy="523220"/>
          </a:xfrm>
          <a:prstGeom prst="rect">
            <a:avLst/>
          </a:prstGeom>
          <a:noFill/>
        </p:spPr>
        <p:txBody>
          <a:bodyPr wrap="square">
            <a:spAutoFit/>
          </a:bodyPr>
          <a:lstStyle/>
          <a:p>
            <a:pPr algn="ctr"/>
            <a:r>
              <a:rPr lang="en-US" altLang="ja-JP" sz="2800" dirty="0">
                <a:solidFill>
                  <a:srgbClr val="5F3074"/>
                </a:solidFill>
                <a:latin typeface="Noto Sans JP"/>
              </a:rPr>
              <a:t>2023-24</a:t>
            </a:r>
            <a:r>
              <a:rPr lang="ja-JP" altLang="en-US" sz="2800" dirty="0">
                <a:solidFill>
                  <a:srgbClr val="5F3074"/>
                </a:solidFill>
                <a:latin typeface="Noto Sans JP"/>
              </a:rPr>
              <a:t>年度　原　勉ガバナーメッセージ　</a:t>
            </a:r>
            <a:endParaRPr lang="ja-JP" altLang="en-US" sz="2800" dirty="0">
              <a:solidFill>
                <a:srgbClr val="5F3074"/>
              </a:solidFill>
            </a:endParaRPr>
          </a:p>
        </p:txBody>
      </p:sp>
      <p:sp>
        <p:nvSpPr>
          <p:cNvPr id="8" name="テキスト ボックス 7">
            <a:extLst>
              <a:ext uri="{FF2B5EF4-FFF2-40B4-BE49-F238E27FC236}">
                <a16:creationId xmlns:a16="http://schemas.microsoft.com/office/drawing/2014/main" id="{DBF32D36-A6BB-A900-447A-C76F8759B4B1}"/>
              </a:ext>
            </a:extLst>
          </p:cNvPr>
          <p:cNvSpPr txBox="1"/>
          <p:nvPr/>
        </p:nvSpPr>
        <p:spPr>
          <a:xfrm>
            <a:off x="-207981" y="2413337"/>
            <a:ext cx="12607962" cy="1015663"/>
          </a:xfrm>
          <a:prstGeom prst="rect">
            <a:avLst/>
          </a:prstGeom>
          <a:noFill/>
        </p:spPr>
        <p:txBody>
          <a:bodyPr wrap="square">
            <a:spAutoFit/>
          </a:bodyPr>
          <a:lstStyle/>
          <a:p>
            <a:pPr marL="0" indent="0" algn="ctr">
              <a:buFont typeface="Wingdings 3" charset="2"/>
              <a:buNone/>
            </a:pPr>
            <a:r>
              <a:rPr lang="ja-JP" altLang="en-US" sz="6000" b="1" dirty="0">
                <a:solidFill>
                  <a:srgbClr val="FF0000"/>
                </a:solidFill>
                <a:latin typeface="Noto Sans JP"/>
              </a:rPr>
              <a:t>「ロータリーの魅力を広めよう！」</a:t>
            </a:r>
          </a:p>
        </p:txBody>
      </p:sp>
      <p:sp>
        <p:nvSpPr>
          <p:cNvPr id="9" name="テキスト ボックス 8">
            <a:extLst>
              <a:ext uri="{FF2B5EF4-FFF2-40B4-BE49-F238E27FC236}">
                <a16:creationId xmlns:a16="http://schemas.microsoft.com/office/drawing/2014/main" id="{C10EDEFA-B7CA-6C00-B1CE-1FADBADF07BB}"/>
              </a:ext>
            </a:extLst>
          </p:cNvPr>
          <p:cNvSpPr txBox="1"/>
          <p:nvPr/>
        </p:nvSpPr>
        <p:spPr>
          <a:xfrm>
            <a:off x="437304" y="3429000"/>
            <a:ext cx="9463455" cy="2308324"/>
          </a:xfrm>
          <a:prstGeom prst="rect">
            <a:avLst/>
          </a:prstGeom>
          <a:noFill/>
        </p:spPr>
        <p:txBody>
          <a:bodyPr wrap="square">
            <a:spAutoFit/>
          </a:bodyPr>
          <a:lstStyle/>
          <a:p>
            <a:r>
              <a:rPr kumimoji="1" lang="ja-JP" altLang="en-US" sz="2400" dirty="0">
                <a:solidFill>
                  <a:srgbClr val="5F3074"/>
                </a:solidFill>
              </a:rPr>
              <a:t>活動方針</a:t>
            </a:r>
            <a:endParaRPr kumimoji="1" lang="en-US" altLang="ja-JP" sz="2400" dirty="0">
              <a:solidFill>
                <a:srgbClr val="5F3074"/>
              </a:solidFill>
            </a:endParaRPr>
          </a:p>
          <a:p>
            <a:br>
              <a:rPr lang="en-US" altLang="ja-JP" sz="1800" dirty="0">
                <a:solidFill>
                  <a:srgbClr val="5F3074"/>
                </a:solidFill>
              </a:rPr>
            </a:br>
            <a:r>
              <a:rPr lang="ja-JP" altLang="en-US" sz="2800" b="1" dirty="0">
                <a:solidFill>
                  <a:srgbClr val="5F3074"/>
                </a:solidFill>
              </a:rPr>
              <a:t>公共イメージ委員会</a:t>
            </a:r>
            <a:br>
              <a:rPr lang="en-US" altLang="ja-JP" sz="2800" b="1" dirty="0">
                <a:solidFill>
                  <a:srgbClr val="5F3074"/>
                </a:solidFill>
              </a:rPr>
            </a:br>
            <a:r>
              <a:rPr lang="ja-JP" altLang="en-US" sz="2800" b="1" dirty="0">
                <a:solidFill>
                  <a:srgbClr val="5F3074"/>
                </a:solidFill>
              </a:rPr>
              <a:t>　ロータリーの地域に根差した奉仕活動を、メディア等を通じて広報し、多くの一般の人々に知ってもらう。</a:t>
            </a:r>
            <a:br>
              <a:rPr lang="en-US" altLang="ja-JP" sz="2800" b="1" dirty="0">
                <a:solidFill>
                  <a:srgbClr val="5F3074"/>
                </a:solidFill>
              </a:rPr>
            </a:br>
            <a:endParaRPr lang="ja-JP" altLang="en-US" b="1" dirty="0"/>
          </a:p>
        </p:txBody>
      </p:sp>
    </p:spTree>
    <p:extLst>
      <p:ext uri="{BB962C8B-B14F-4D97-AF65-F5344CB8AC3E}">
        <p14:creationId xmlns:p14="http://schemas.microsoft.com/office/powerpoint/2010/main" val="4910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3030A7-DDD0-6EBA-8D11-CD81A4780194}"/>
              </a:ext>
            </a:extLst>
          </p:cNvPr>
          <p:cNvSpPr>
            <a:spLocks noGrp="1"/>
          </p:cNvSpPr>
          <p:nvPr>
            <p:ph idx="1"/>
          </p:nvPr>
        </p:nvSpPr>
        <p:spPr>
          <a:xfrm>
            <a:off x="774153" y="3068619"/>
            <a:ext cx="8596668" cy="720762"/>
          </a:xfrm>
        </p:spPr>
        <p:txBody>
          <a:bodyPr>
            <a:normAutofit fontScale="92500"/>
          </a:bodyPr>
          <a:lstStyle/>
          <a:p>
            <a:pPr marL="0" indent="0" algn="ctr">
              <a:buNone/>
            </a:pPr>
            <a:r>
              <a:rPr kumimoji="1" lang="ja-JP" altLang="en-US" sz="3600" b="1" dirty="0">
                <a:solidFill>
                  <a:srgbClr val="5F3074"/>
                </a:solidFill>
              </a:rPr>
              <a:t>ご清聴ありがとうございました！</a:t>
            </a:r>
            <a:r>
              <a:rPr kumimoji="1" lang="en-US" altLang="ja-JP" sz="3600" b="1" dirty="0">
                <a:solidFill>
                  <a:srgbClr val="5F3074"/>
                </a:solidFill>
              </a:rPr>
              <a:t>m(_ _)m</a:t>
            </a:r>
            <a:endParaRPr kumimoji="1" lang="ja-JP" altLang="en-US" sz="3600" b="1" dirty="0">
              <a:solidFill>
                <a:srgbClr val="5F3074"/>
              </a:solidFill>
            </a:endParaRPr>
          </a:p>
        </p:txBody>
      </p:sp>
    </p:spTree>
    <p:extLst>
      <p:ext uri="{BB962C8B-B14F-4D97-AF65-F5344CB8AC3E}">
        <p14:creationId xmlns:p14="http://schemas.microsoft.com/office/powerpoint/2010/main" val="99784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647F3-A740-4148-BAE4-550349CB8F64}"/>
              </a:ext>
            </a:extLst>
          </p:cNvPr>
          <p:cNvSpPr>
            <a:spLocks noGrp="1"/>
          </p:cNvSpPr>
          <p:nvPr>
            <p:ph type="title"/>
          </p:nvPr>
        </p:nvSpPr>
        <p:spPr>
          <a:xfrm>
            <a:off x="1229672" y="600173"/>
            <a:ext cx="8596668" cy="1445443"/>
          </a:xfrm>
        </p:spPr>
        <p:txBody>
          <a:bodyPr>
            <a:normAutofit/>
          </a:bodyPr>
          <a:lstStyle/>
          <a:p>
            <a:pPr algn="ctr"/>
            <a:r>
              <a:rPr kumimoji="1" lang="ja-JP" altLang="en-US" sz="7200" b="1" dirty="0">
                <a:solidFill>
                  <a:srgbClr val="7030A0"/>
                </a:solidFill>
              </a:rPr>
              <a:t>自己紹介</a:t>
            </a:r>
          </a:p>
        </p:txBody>
      </p:sp>
      <p:pic>
        <p:nvPicPr>
          <p:cNvPr id="5" name="コンテンツ プレースホルダー 4">
            <a:extLst>
              <a:ext uri="{FF2B5EF4-FFF2-40B4-BE49-F238E27FC236}">
                <a16:creationId xmlns:a16="http://schemas.microsoft.com/office/drawing/2014/main" id="{2A3F8D6C-F604-9C41-2ACE-C824DBCF9A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939" y="2270899"/>
            <a:ext cx="4977067" cy="3644872"/>
          </a:xfrm>
        </p:spPr>
      </p:pic>
      <p:sp>
        <p:nvSpPr>
          <p:cNvPr id="6" name="テキスト ボックス 5">
            <a:extLst>
              <a:ext uri="{FF2B5EF4-FFF2-40B4-BE49-F238E27FC236}">
                <a16:creationId xmlns:a16="http://schemas.microsoft.com/office/drawing/2014/main" id="{0B3D8CA9-319A-71DE-6821-E142DF3DB4E3}"/>
              </a:ext>
            </a:extLst>
          </p:cNvPr>
          <p:cNvSpPr txBox="1"/>
          <p:nvPr/>
        </p:nvSpPr>
        <p:spPr>
          <a:xfrm>
            <a:off x="6102285" y="2270899"/>
            <a:ext cx="554506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t>所属クラブ　</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能美ロータリークラブ</a:t>
            </a:r>
            <a:endPar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t>職業分類　　</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眼鏡販売　（時計・宝飾・補聴器）</a:t>
            </a:r>
            <a:endPar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t>2022~23</a:t>
            </a:r>
            <a:r>
              <a:rPr kumimoji="1" lang="ja-JP" altLang="en-US"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t>年　</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公共イメージ委員会</a:t>
            </a:r>
            <a: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&amp;</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会場監督</a:t>
            </a:r>
            <a:br>
              <a:rPr kumimoji="1" lang="en-US" altLang="ja-JP"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br>
            <a:r>
              <a:rPr kumimoji="1" lang="en-US" altLang="ja-JP"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t>2023~24</a:t>
            </a:r>
            <a:r>
              <a:rPr kumimoji="1" lang="ja-JP" altLang="en-US"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t>年　</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公共イメージ委員会</a:t>
            </a:r>
            <a: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&amp;</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会員増強</a:t>
            </a:r>
            <a:b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br>
            <a:r>
              <a:rPr kumimoji="1" lang="ja-JP" altLang="en-US" sz="1800" b="1"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rPr>
              <a:t>入会のキッカケ　</a:t>
            </a:r>
            <a:b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ご近所に住む九谷焼作家の武腰潤先生に３年に渡りお誘いいただき「３年通った。もうエエやろ</a:t>
            </a:r>
            <a: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」と言われ</a:t>
            </a:r>
            <a: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34</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歳で入会。</a:t>
            </a:r>
            <a:endPar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個人的な奉仕活動</a:t>
            </a:r>
            <a:endPar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b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献血                       </a:t>
            </a:r>
            <a: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34</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回</a:t>
            </a:r>
            <a:endPar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末梢幹細胞の提供　 </a:t>
            </a:r>
            <a: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1</a:t>
            </a: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回</a:t>
            </a:r>
            <a:br>
              <a:rPr kumimoji="1" lang="en-US" altLang="ja-JP"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br>
            <a:r>
              <a:rPr kumimoji="1" lang="ja-JP" altLang="en-US" sz="1800" b="0" i="0" u="none" strike="noStrike" kern="1200" cap="none" spc="0" normalizeH="0" baseline="0" noProof="0" dirty="0">
                <a:ln>
                  <a:noFill/>
                </a:ln>
                <a:solidFill>
                  <a:srgbClr val="7030A0"/>
                </a:solidFill>
                <a:effectLst/>
                <a:uLnTx/>
                <a:uFillTx/>
                <a:latin typeface="Trebuchet MS" panose="020B0603020202020204"/>
                <a:ea typeface="メイリオ" panose="020B0604030504040204" pitchFamily="50" charset="-128"/>
                <a:cs typeface="+mn-cs"/>
              </a:rPr>
              <a:t>ヘアドネーションをしようと髪を伸ばしている途中</a:t>
            </a:r>
          </a:p>
        </p:txBody>
      </p:sp>
    </p:spTree>
    <p:extLst>
      <p:ext uri="{BB962C8B-B14F-4D97-AF65-F5344CB8AC3E}">
        <p14:creationId xmlns:p14="http://schemas.microsoft.com/office/powerpoint/2010/main" val="38702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45C0B6-197D-4C0B-96F1-3E92A5A4FAF9}"/>
              </a:ext>
            </a:extLst>
          </p:cNvPr>
          <p:cNvSpPr>
            <a:spLocks noGrp="1"/>
          </p:cNvSpPr>
          <p:nvPr>
            <p:ph type="title"/>
          </p:nvPr>
        </p:nvSpPr>
        <p:spPr>
          <a:xfrm>
            <a:off x="677333" y="683480"/>
            <a:ext cx="8596668" cy="1320800"/>
          </a:xfrm>
        </p:spPr>
        <p:txBody>
          <a:bodyPr>
            <a:normAutofit fontScale="90000"/>
          </a:bodyPr>
          <a:lstStyle/>
          <a:p>
            <a:r>
              <a:rPr kumimoji="1" lang="ja-JP" altLang="en-US" sz="6600" b="1" dirty="0">
                <a:solidFill>
                  <a:srgbClr val="5F3074"/>
                </a:solidFill>
              </a:rPr>
              <a:t>原 勉ガバナー活動方針</a:t>
            </a:r>
          </a:p>
        </p:txBody>
      </p:sp>
      <p:sp>
        <p:nvSpPr>
          <p:cNvPr id="3" name="テキスト ボックス 2">
            <a:extLst>
              <a:ext uri="{FF2B5EF4-FFF2-40B4-BE49-F238E27FC236}">
                <a16:creationId xmlns:a16="http://schemas.microsoft.com/office/drawing/2014/main" id="{BFEAB67D-44BB-4EBE-8CBD-0F1FDD942FDC}"/>
              </a:ext>
            </a:extLst>
          </p:cNvPr>
          <p:cNvSpPr txBox="1"/>
          <p:nvPr/>
        </p:nvSpPr>
        <p:spPr>
          <a:xfrm>
            <a:off x="677332" y="5134629"/>
            <a:ext cx="8169488" cy="523220"/>
          </a:xfrm>
          <a:prstGeom prst="rect">
            <a:avLst/>
          </a:prstGeom>
          <a:noFill/>
        </p:spPr>
        <p:txBody>
          <a:bodyPr wrap="square" rtlCol="0">
            <a:spAutoFit/>
          </a:bodyPr>
          <a:lstStyle/>
          <a:p>
            <a:r>
              <a:rPr lang="en-US" altLang="ja-JP" sz="1400" b="0" i="0" dirty="0">
                <a:solidFill>
                  <a:srgbClr val="FF0000"/>
                </a:solidFill>
                <a:effectLst/>
                <a:latin typeface="ＭＳ Ｐゴシック" panose="020B0600070205080204" pitchFamily="50" charset="-128"/>
                <a:ea typeface="ＭＳ Ｐゴシック" panose="020B0600070205080204" pitchFamily="50" charset="-128"/>
              </a:rPr>
              <a:t>※</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メディア（</a:t>
            </a:r>
            <a:r>
              <a:rPr lang="en-US" altLang="ja-JP"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3" tooltip="mediaの意味">
                  <a:extLst>
                    <a:ext uri="{A12FA001-AC4F-418D-AE19-62706E023703}">
                      <ahyp:hlinkClr xmlns:ahyp="http://schemas.microsoft.com/office/drawing/2018/hyperlinkcolor" val="tx"/>
                    </a:ext>
                  </a:extLst>
                </a:hlinkClick>
              </a:rPr>
              <a:t>media</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）とは、主に「</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4" tooltip="情報の意味">
                  <a:extLst>
                    <a:ext uri="{A12FA001-AC4F-418D-AE19-62706E023703}">
                      <ahyp:hlinkClr xmlns:ahyp="http://schemas.microsoft.com/office/drawing/2018/hyperlinkcolor" val="tx"/>
                    </a:ext>
                  </a:extLst>
                </a:hlinkClick>
              </a:rPr>
              <a:t>情報</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5" tooltip="伝達の意味">
                  <a:extLst>
                    <a:ext uri="{A12FA001-AC4F-418D-AE19-62706E023703}">
                      <ahyp:hlinkClr xmlns:ahyp="http://schemas.microsoft.com/office/drawing/2018/hyperlinkcolor" val="tx"/>
                    </a:ext>
                  </a:extLst>
                </a:hlinkClick>
              </a:rPr>
              <a:t>伝達</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6" tooltip="媒介の意味">
                  <a:extLst>
                    <a:ext uri="{A12FA001-AC4F-418D-AE19-62706E023703}">
                      <ahyp:hlinkClr xmlns:ahyp="http://schemas.microsoft.com/office/drawing/2018/hyperlinkcolor" val="tx"/>
                    </a:ext>
                  </a:extLst>
                </a:hlinkClick>
              </a:rPr>
              <a:t>媒介</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する</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7" tooltip="手段の意味">
                  <a:extLst>
                    <a:ext uri="{A12FA001-AC4F-418D-AE19-62706E023703}">
                      <ahyp:hlinkClr xmlns:ahyp="http://schemas.microsoft.com/office/drawing/2018/hyperlinkcolor" val="tx"/>
                    </a:ext>
                  </a:extLst>
                </a:hlinkClick>
              </a:rPr>
              <a:t>手段</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」あるいは「</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4" tooltip="情報の意味">
                  <a:extLst>
                    <a:ext uri="{A12FA001-AC4F-418D-AE19-62706E023703}">
                      <ahyp:hlinkClr xmlns:ahyp="http://schemas.microsoft.com/office/drawing/2018/hyperlinkcolor" val="tx"/>
                    </a:ext>
                  </a:extLst>
                </a:hlinkClick>
              </a:rPr>
              <a:t>情報</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5" tooltip="伝達の意味">
                  <a:extLst>
                    <a:ext uri="{A12FA001-AC4F-418D-AE19-62706E023703}">
                      <ahyp:hlinkClr xmlns:ahyp="http://schemas.microsoft.com/office/drawing/2018/hyperlinkcolor" val="tx"/>
                    </a:ext>
                  </a:extLst>
                </a:hlinkClick>
              </a:rPr>
              <a:t>伝達</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8" tooltip="媒介者の意味">
                  <a:extLst>
                    <a:ext uri="{A12FA001-AC4F-418D-AE19-62706E023703}">
                      <ahyp:hlinkClr xmlns:ahyp="http://schemas.microsoft.com/office/drawing/2018/hyperlinkcolor" val="tx"/>
                    </a:ext>
                  </a:extLst>
                </a:hlinkClick>
              </a:rPr>
              <a:t>媒介者</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」という</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9" tooltip="意味合いの意味">
                  <a:extLst>
                    <a:ext uri="{A12FA001-AC4F-418D-AE19-62706E023703}">
                      <ahyp:hlinkClr xmlns:ahyp="http://schemas.microsoft.com/office/drawing/2018/hyperlinkcolor" val="tx"/>
                    </a:ext>
                  </a:extLst>
                </a:hlinkClick>
              </a:rPr>
              <a:t>意味合い</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で用</a:t>
            </a:r>
            <a:r>
              <a:rPr lang="ja-JP" altLang="en-US" sz="1400" b="0" i="0" u="none" strike="noStrike" dirty="0">
                <a:solidFill>
                  <a:srgbClr val="5F3074"/>
                </a:solidFill>
                <a:effectLst/>
                <a:latin typeface="ＭＳ Ｐゴシック" panose="020B0600070205080204" pitchFamily="50" charset="-128"/>
                <a:ea typeface="ＭＳ Ｐゴシック" panose="020B0600070205080204" pitchFamily="50" charset="-128"/>
                <a:hlinkClick r:id="rId10" tooltip="いられるの意味">
                  <a:extLst>
                    <a:ext uri="{A12FA001-AC4F-418D-AE19-62706E023703}">
                      <ahyp:hlinkClr xmlns:ahyp="http://schemas.microsoft.com/office/drawing/2018/hyperlinkcolor" val="tx"/>
                    </a:ext>
                  </a:extLst>
                </a:hlinkClick>
              </a:rPr>
              <a:t>いられる</a:t>
            </a:r>
            <a:r>
              <a:rPr lang="ja-JP" altLang="en-US" sz="1400" b="0" i="0" dirty="0">
                <a:solidFill>
                  <a:srgbClr val="000000"/>
                </a:solidFill>
                <a:effectLst/>
                <a:latin typeface="ＭＳ Ｐゴシック" panose="020B0600070205080204" pitchFamily="50" charset="-128"/>
                <a:ea typeface="ＭＳ Ｐゴシック" panose="020B0600070205080204" pitchFamily="50" charset="-128"/>
              </a:rPr>
              <a:t>語である</a:t>
            </a:r>
            <a:endParaRPr kumimoji="1" lang="ja-JP" altLang="en-US" sz="1400" dirty="0"/>
          </a:p>
        </p:txBody>
      </p:sp>
      <p:sp>
        <p:nvSpPr>
          <p:cNvPr id="6" name="コンテンツ プレースホルダー 5">
            <a:extLst>
              <a:ext uri="{FF2B5EF4-FFF2-40B4-BE49-F238E27FC236}">
                <a16:creationId xmlns:a16="http://schemas.microsoft.com/office/drawing/2014/main" id="{5EB2BBB5-9CA6-5F4F-BBCA-77E2FF39A2C5}"/>
              </a:ext>
            </a:extLst>
          </p:cNvPr>
          <p:cNvSpPr>
            <a:spLocks noGrp="1"/>
          </p:cNvSpPr>
          <p:nvPr>
            <p:ph idx="1"/>
          </p:nvPr>
        </p:nvSpPr>
        <p:spPr>
          <a:xfrm>
            <a:off x="677331" y="2129326"/>
            <a:ext cx="9937250" cy="3528523"/>
          </a:xfrm>
        </p:spPr>
        <p:txBody>
          <a:bodyPr>
            <a:normAutofit fontScale="92500" lnSpcReduction="20000"/>
          </a:bodyPr>
          <a:lstStyle/>
          <a:p>
            <a:r>
              <a:rPr lang="ja-JP" altLang="en-US" sz="3000" dirty="0">
                <a:solidFill>
                  <a:srgbClr val="5F3074"/>
                </a:solidFill>
              </a:rPr>
              <a:t>公共イメージ委員会</a:t>
            </a:r>
            <a:br>
              <a:rPr lang="en-US" altLang="ja-JP" sz="3000" dirty="0">
                <a:solidFill>
                  <a:srgbClr val="5F3074"/>
                </a:solidFill>
              </a:rPr>
            </a:br>
            <a:br>
              <a:rPr lang="en-US" altLang="ja-JP" sz="3000" dirty="0">
                <a:solidFill>
                  <a:srgbClr val="5F3074"/>
                </a:solidFill>
              </a:rPr>
            </a:br>
            <a:r>
              <a:rPr lang="ja-JP" altLang="en-US" sz="3000" dirty="0">
                <a:solidFill>
                  <a:srgbClr val="5F3074"/>
                </a:solidFill>
              </a:rPr>
              <a:t>　ロータリーの地域に根差した奉仕活動を、メディア等を通じて広報し、多くの一般の人々に知ってもらう。</a:t>
            </a:r>
            <a:br>
              <a:rPr lang="en-US" altLang="ja-JP" sz="3000" dirty="0">
                <a:solidFill>
                  <a:srgbClr val="5F3074"/>
                </a:solidFill>
              </a:rPr>
            </a:br>
            <a:br>
              <a:rPr lang="en-US" altLang="ja-JP" sz="2400" dirty="0">
                <a:solidFill>
                  <a:srgbClr val="5F3074"/>
                </a:solidFill>
              </a:rPr>
            </a:br>
            <a:br>
              <a:rPr lang="en-US" altLang="ja-JP" sz="2400" dirty="0">
                <a:solidFill>
                  <a:srgbClr val="5F3074"/>
                </a:solidFill>
              </a:rPr>
            </a:br>
            <a:br>
              <a:rPr lang="en-US" altLang="ja-JP" sz="2400" dirty="0">
                <a:solidFill>
                  <a:srgbClr val="5F3074"/>
                </a:solidFill>
              </a:rPr>
            </a:br>
            <a:r>
              <a:rPr lang="en-US" altLang="ja-JP" sz="2400" dirty="0">
                <a:solidFill>
                  <a:srgbClr val="5F3074"/>
                </a:solidFill>
              </a:rPr>
              <a:t>※2023</a:t>
            </a:r>
            <a:r>
              <a:rPr lang="ja-JP" altLang="en-US" sz="2400" dirty="0">
                <a:solidFill>
                  <a:srgbClr val="5F3074"/>
                </a:solidFill>
              </a:rPr>
              <a:t>年</a:t>
            </a:r>
            <a:r>
              <a:rPr lang="en-US" altLang="ja-JP" sz="2400" dirty="0">
                <a:solidFill>
                  <a:srgbClr val="5F3074"/>
                </a:solidFill>
              </a:rPr>
              <a:t>4</a:t>
            </a:r>
            <a:r>
              <a:rPr lang="ja-JP" altLang="en-US" sz="2400" dirty="0">
                <a:solidFill>
                  <a:srgbClr val="5F3074"/>
                </a:solidFill>
              </a:rPr>
              <a:t>月</a:t>
            </a:r>
            <a:r>
              <a:rPr lang="en-US" altLang="ja-JP" sz="2400" dirty="0">
                <a:solidFill>
                  <a:srgbClr val="5F3074"/>
                </a:solidFill>
              </a:rPr>
              <a:t>23</a:t>
            </a:r>
            <a:r>
              <a:rPr lang="ja-JP" altLang="en-US" sz="2400" dirty="0">
                <a:solidFill>
                  <a:srgbClr val="5F3074"/>
                </a:solidFill>
              </a:rPr>
              <a:t>日におこなれた、地区研修・協議会資料に記載あり。</a:t>
            </a:r>
            <a:br>
              <a:rPr lang="en-US" altLang="ja-JP" sz="2400" dirty="0">
                <a:solidFill>
                  <a:srgbClr val="5F3074"/>
                </a:solidFill>
              </a:rPr>
            </a:br>
            <a:br>
              <a:rPr lang="en-US" altLang="ja-JP" dirty="0">
                <a:solidFill>
                  <a:srgbClr val="5F3074"/>
                </a:solidFill>
              </a:rPr>
            </a:br>
            <a:br>
              <a:rPr lang="en-US" altLang="ja-JP" dirty="0">
                <a:solidFill>
                  <a:srgbClr val="5F3074"/>
                </a:solidFill>
              </a:rPr>
            </a:br>
            <a:br>
              <a:rPr lang="en-US" altLang="ja-JP" dirty="0">
                <a:solidFill>
                  <a:srgbClr val="5F3074"/>
                </a:solidFill>
              </a:rPr>
            </a:br>
            <a:endParaRPr lang="ja-JP" altLang="en-US" dirty="0">
              <a:solidFill>
                <a:srgbClr val="5F3074"/>
              </a:solidFill>
            </a:endParaRPr>
          </a:p>
        </p:txBody>
      </p:sp>
    </p:spTree>
    <p:extLst>
      <p:ext uri="{BB962C8B-B14F-4D97-AF65-F5344CB8AC3E}">
        <p14:creationId xmlns:p14="http://schemas.microsoft.com/office/powerpoint/2010/main" val="277782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ED547-2ED6-422E-96EE-75811A866D64}"/>
              </a:ext>
            </a:extLst>
          </p:cNvPr>
          <p:cNvSpPr>
            <a:spLocks noGrp="1"/>
          </p:cNvSpPr>
          <p:nvPr>
            <p:ph type="title"/>
          </p:nvPr>
        </p:nvSpPr>
        <p:spPr>
          <a:xfrm>
            <a:off x="677334" y="609600"/>
            <a:ext cx="9872556" cy="1676400"/>
          </a:xfrm>
        </p:spPr>
        <p:txBody>
          <a:bodyPr>
            <a:normAutofit/>
          </a:bodyPr>
          <a:lstStyle/>
          <a:p>
            <a:r>
              <a:rPr lang="ja-JP" altLang="en-US" sz="6600" b="1" dirty="0">
                <a:solidFill>
                  <a:srgbClr val="5F3074"/>
                </a:solidFill>
              </a:rPr>
              <a:t>委員会の</a:t>
            </a:r>
            <a:r>
              <a:rPr kumimoji="1" lang="ja-JP" altLang="en-US" sz="6600" b="1" dirty="0">
                <a:solidFill>
                  <a:srgbClr val="5F3074"/>
                </a:solidFill>
              </a:rPr>
              <a:t>目的と事業内容</a:t>
            </a:r>
          </a:p>
        </p:txBody>
      </p:sp>
      <p:sp>
        <p:nvSpPr>
          <p:cNvPr id="3" name="コンテンツ プレースホルダー 2">
            <a:extLst>
              <a:ext uri="{FF2B5EF4-FFF2-40B4-BE49-F238E27FC236}">
                <a16:creationId xmlns:a16="http://schemas.microsoft.com/office/drawing/2014/main" id="{947F5241-ED34-4D23-89C8-05ECC0286FD0}"/>
              </a:ext>
            </a:extLst>
          </p:cNvPr>
          <p:cNvSpPr>
            <a:spLocks noGrp="1"/>
          </p:cNvSpPr>
          <p:nvPr>
            <p:ph idx="1"/>
          </p:nvPr>
        </p:nvSpPr>
        <p:spPr>
          <a:xfrm>
            <a:off x="677335" y="1971115"/>
            <a:ext cx="9456480" cy="4429685"/>
          </a:xfrm>
        </p:spPr>
        <p:txBody>
          <a:bodyPr>
            <a:normAutofit fontScale="62500" lnSpcReduction="20000"/>
          </a:bodyPr>
          <a:lstStyle/>
          <a:p>
            <a:r>
              <a:rPr lang="ja-JP" altLang="en-US" sz="3800" kern="100" dirty="0">
                <a:solidFill>
                  <a:srgbClr val="5F3074"/>
                </a:solidFill>
                <a:effectLst/>
                <a:latin typeface="+mn-ea"/>
                <a:cs typeface="Times New Roman" panose="02020603050405020304" pitchFamily="18" charset="0"/>
              </a:rPr>
              <a:t>目的</a:t>
            </a:r>
            <a:br>
              <a:rPr lang="en-US" altLang="ja-JP" sz="3800" kern="100" dirty="0">
                <a:solidFill>
                  <a:srgbClr val="5F3074"/>
                </a:solidFill>
                <a:effectLst/>
                <a:latin typeface="+mn-ea"/>
                <a:cs typeface="Times New Roman" panose="02020603050405020304" pitchFamily="18" charset="0"/>
              </a:rPr>
            </a:br>
            <a:r>
              <a:rPr lang="ja-JP" altLang="ja-JP" sz="3800" kern="100" dirty="0">
                <a:solidFill>
                  <a:srgbClr val="5F3074"/>
                </a:solidFill>
                <a:effectLst/>
                <a:latin typeface="+mn-ea"/>
                <a:cs typeface="Times New Roman" panose="02020603050405020304" pitchFamily="18" charset="0"/>
              </a:rPr>
              <a:t>地区</a:t>
            </a:r>
            <a:r>
              <a:rPr lang="ja-JP" altLang="en-US" sz="3800" kern="100" dirty="0">
                <a:solidFill>
                  <a:srgbClr val="5F3074"/>
                </a:solidFill>
                <a:effectLst/>
                <a:latin typeface="+mn-ea"/>
                <a:cs typeface="Times New Roman" panose="02020603050405020304" pitchFamily="18" charset="0"/>
              </a:rPr>
              <a:t>所属クラブの活動や取り組みを幅広く発信する事により、　クラブの認知度向上に繋げ、公共イメージを向上させる。</a:t>
            </a:r>
            <a:endParaRPr lang="en-US" altLang="ja-JP" sz="3800" kern="100" dirty="0">
              <a:solidFill>
                <a:srgbClr val="5F3074"/>
              </a:solidFill>
              <a:effectLst/>
              <a:latin typeface="+mn-ea"/>
              <a:cs typeface="Times New Roman" panose="02020603050405020304" pitchFamily="18" charset="0"/>
            </a:endParaRPr>
          </a:p>
          <a:p>
            <a:pPr marL="0" indent="0">
              <a:buNone/>
            </a:pPr>
            <a:endParaRPr lang="en-US" altLang="ja-JP" sz="600" kern="100" dirty="0">
              <a:solidFill>
                <a:srgbClr val="5F3074"/>
              </a:solidFill>
              <a:effectLst/>
              <a:latin typeface="+mn-ea"/>
              <a:cs typeface="Times New Roman" panose="02020603050405020304" pitchFamily="18" charset="0"/>
            </a:endParaRPr>
          </a:p>
          <a:p>
            <a:r>
              <a:rPr lang="ja-JP" altLang="en-US" sz="3800" kern="100" dirty="0">
                <a:solidFill>
                  <a:srgbClr val="5F3074"/>
                </a:solidFill>
                <a:effectLst/>
                <a:latin typeface="+mn-ea"/>
                <a:cs typeface="Times New Roman" panose="02020603050405020304" pitchFamily="18" charset="0"/>
              </a:rPr>
              <a:t>事業内容</a:t>
            </a:r>
            <a:br>
              <a:rPr lang="en-US" altLang="ja-JP" sz="3800" kern="100" dirty="0">
                <a:solidFill>
                  <a:srgbClr val="5F3074"/>
                </a:solidFill>
                <a:effectLst/>
                <a:latin typeface="+mn-ea"/>
                <a:cs typeface="Times New Roman" panose="02020603050405020304" pitchFamily="18" charset="0"/>
              </a:rPr>
            </a:br>
            <a:r>
              <a:rPr lang="ja-JP" altLang="ja-JP" sz="3800" kern="100" dirty="0">
                <a:solidFill>
                  <a:srgbClr val="5F3074"/>
                </a:solidFill>
                <a:effectLst/>
                <a:latin typeface="+mn-ea"/>
                <a:cs typeface="Times New Roman" panose="02020603050405020304" pitchFamily="18" charset="0"/>
              </a:rPr>
              <a:t>地区ホームページを活用して、会員・非会員のロータリークラブへ対する知識が深まる様に情報を公開していく。また、</a:t>
            </a:r>
            <a:r>
              <a:rPr lang="en-US" altLang="ja-JP" sz="3800" kern="100" dirty="0">
                <a:solidFill>
                  <a:srgbClr val="5F3074"/>
                </a:solidFill>
                <a:effectLst/>
                <a:latin typeface="+mn-ea"/>
                <a:cs typeface="Times New Roman" panose="02020603050405020304" pitchFamily="18" charset="0"/>
              </a:rPr>
              <a:t>SNS</a:t>
            </a:r>
            <a:r>
              <a:rPr lang="ja-JP" altLang="ja-JP" sz="3800" kern="100" dirty="0">
                <a:solidFill>
                  <a:srgbClr val="5F3074"/>
                </a:solidFill>
                <a:effectLst/>
                <a:latin typeface="+mn-ea"/>
                <a:cs typeface="Times New Roman" panose="02020603050405020304" pitchFamily="18" charset="0"/>
              </a:rPr>
              <a:t>を利用して、各地区の活動や取り組みを発信する事により、クラブの公共イメージを向上させる。</a:t>
            </a:r>
            <a:endParaRPr lang="en-US" altLang="ja-JP" sz="3800" kern="100" dirty="0">
              <a:solidFill>
                <a:srgbClr val="5F3074"/>
              </a:solidFill>
              <a:effectLst/>
              <a:latin typeface="+mn-ea"/>
              <a:cs typeface="Times New Roman" panose="02020603050405020304" pitchFamily="18" charset="0"/>
            </a:endParaRPr>
          </a:p>
          <a:p>
            <a:endParaRPr lang="en-US" altLang="ja-JP" sz="600" kern="100" dirty="0">
              <a:solidFill>
                <a:srgbClr val="5F3074"/>
              </a:solidFill>
              <a:effectLst/>
              <a:latin typeface="+mn-ea"/>
              <a:cs typeface="Times New Roman" panose="02020603050405020304" pitchFamily="18" charset="0"/>
            </a:endParaRPr>
          </a:p>
          <a:p>
            <a:r>
              <a:rPr lang="ja-JP" altLang="en-US" sz="3800" kern="100" dirty="0">
                <a:solidFill>
                  <a:srgbClr val="5F3074"/>
                </a:solidFill>
                <a:effectLst/>
                <a:latin typeface="+mn-ea"/>
                <a:cs typeface="Times New Roman" panose="02020603050405020304" pitchFamily="18" charset="0"/>
              </a:rPr>
              <a:t>各クラブ委員長へのお願い</a:t>
            </a:r>
            <a:br>
              <a:rPr lang="en-US" altLang="ja-JP" sz="3800" kern="100" dirty="0">
                <a:solidFill>
                  <a:srgbClr val="5F3074"/>
                </a:solidFill>
                <a:effectLst/>
                <a:latin typeface="+mn-ea"/>
                <a:cs typeface="Times New Roman" panose="02020603050405020304" pitchFamily="18" charset="0"/>
              </a:rPr>
            </a:br>
            <a:r>
              <a:rPr lang="en-US" altLang="ja-JP" sz="3800" kern="100" dirty="0">
                <a:solidFill>
                  <a:srgbClr val="5F3074"/>
                </a:solidFill>
                <a:effectLst/>
                <a:latin typeface="+mn-ea"/>
                <a:cs typeface="Times New Roman" panose="02020603050405020304" pitchFamily="18" charset="0"/>
              </a:rPr>
              <a:t>Facebook</a:t>
            </a:r>
            <a:r>
              <a:rPr lang="ja-JP" altLang="en-US" sz="3800" kern="100" dirty="0">
                <a:solidFill>
                  <a:srgbClr val="5F3074"/>
                </a:solidFill>
                <a:effectLst/>
                <a:latin typeface="+mn-ea"/>
                <a:cs typeface="Times New Roman" panose="02020603050405020304" pitchFamily="18" charset="0"/>
              </a:rPr>
              <a:t>・</a:t>
            </a:r>
            <a:r>
              <a:rPr lang="en-US" altLang="ja-JP" sz="3800" kern="100" dirty="0">
                <a:solidFill>
                  <a:srgbClr val="5F3074"/>
                </a:solidFill>
                <a:effectLst/>
                <a:latin typeface="+mn-ea"/>
                <a:cs typeface="Times New Roman" panose="02020603050405020304" pitchFamily="18" charset="0"/>
              </a:rPr>
              <a:t>Instagram</a:t>
            </a:r>
            <a:r>
              <a:rPr lang="ja-JP" altLang="en-US" sz="3800" kern="100" dirty="0">
                <a:solidFill>
                  <a:srgbClr val="5F3074"/>
                </a:solidFill>
                <a:effectLst/>
                <a:latin typeface="+mn-ea"/>
                <a:cs typeface="Times New Roman" panose="02020603050405020304" pitchFamily="18" charset="0"/>
              </a:rPr>
              <a:t>の登録者が委員長なってほしい。もしくは、登録者を委員メンバーに入れてほしい。</a:t>
            </a:r>
            <a:br>
              <a:rPr lang="en-US" altLang="ja-JP" sz="3800" kern="100" dirty="0">
                <a:solidFill>
                  <a:srgbClr val="5F3074"/>
                </a:solidFill>
                <a:effectLst/>
                <a:latin typeface="+mn-ea"/>
                <a:cs typeface="Times New Roman" panose="02020603050405020304" pitchFamily="18" charset="0"/>
              </a:rPr>
            </a:br>
            <a:br>
              <a:rPr lang="en-US" altLang="ja-JP" sz="3600" kern="100" dirty="0">
                <a:solidFill>
                  <a:srgbClr val="5F3074"/>
                </a:solidFill>
                <a:effectLst/>
                <a:latin typeface="+mn-ea"/>
                <a:cs typeface="Times New Roman" panose="02020603050405020304" pitchFamily="18" charset="0"/>
              </a:rPr>
            </a:br>
            <a:r>
              <a:rPr lang="en-US" altLang="ja-JP" sz="1900" kern="100" dirty="0">
                <a:solidFill>
                  <a:srgbClr val="5F3074"/>
                </a:solidFill>
                <a:effectLst/>
                <a:latin typeface="+mn-ea"/>
                <a:cs typeface="Times New Roman" panose="02020603050405020304" pitchFamily="18" charset="0"/>
              </a:rPr>
              <a:t>※SNS</a:t>
            </a:r>
            <a:r>
              <a:rPr lang="ja-JP" altLang="en-US" sz="1900" kern="100" dirty="0">
                <a:solidFill>
                  <a:srgbClr val="5F3074"/>
                </a:solidFill>
                <a:effectLst/>
                <a:latin typeface="+mn-ea"/>
                <a:cs typeface="Times New Roman" panose="02020603050405020304" pitchFamily="18" charset="0"/>
              </a:rPr>
              <a:t>とは、</a:t>
            </a:r>
            <a:r>
              <a:rPr lang="en-US" altLang="ja-JP" sz="1900" kern="100" dirty="0">
                <a:solidFill>
                  <a:srgbClr val="5F3074"/>
                </a:solidFill>
                <a:effectLst/>
                <a:latin typeface="+mn-ea"/>
                <a:cs typeface="Times New Roman" panose="02020603050405020304" pitchFamily="18" charset="0"/>
              </a:rPr>
              <a:t>Facebook</a:t>
            </a:r>
            <a:r>
              <a:rPr lang="ja-JP" altLang="en-US" sz="1900" kern="100" dirty="0">
                <a:solidFill>
                  <a:srgbClr val="5F3074"/>
                </a:solidFill>
                <a:effectLst/>
                <a:latin typeface="+mn-ea"/>
                <a:cs typeface="Times New Roman" panose="02020603050405020304" pitchFamily="18" charset="0"/>
              </a:rPr>
              <a:t>・</a:t>
            </a:r>
            <a:r>
              <a:rPr lang="en-US" altLang="ja-JP" sz="1900" kern="100" dirty="0">
                <a:solidFill>
                  <a:srgbClr val="5F3074"/>
                </a:solidFill>
                <a:effectLst/>
                <a:latin typeface="+mn-ea"/>
                <a:cs typeface="Times New Roman" panose="02020603050405020304" pitchFamily="18" charset="0"/>
              </a:rPr>
              <a:t>Instagram</a:t>
            </a:r>
            <a:r>
              <a:rPr lang="ja-JP" altLang="en-US" sz="1900" kern="100" dirty="0">
                <a:solidFill>
                  <a:srgbClr val="5F3074"/>
                </a:solidFill>
                <a:effectLst/>
                <a:latin typeface="+mn-ea"/>
                <a:cs typeface="Times New Roman" panose="02020603050405020304" pitchFamily="18" charset="0"/>
              </a:rPr>
              <a:t>などの</a:t>
            </a:r>
            <a:r>
              <a:rPr lang="ja-JP" altLang="en-US" sz="1900" b="0" i="0" dirty="0">
                <a:solidFill>
                  <a:srgbClr val="5F3074"/>
                </a:solidFill>
                <a:effectLst/>
                <a:latin typeface="+mn-ea"/>
              </a:rPr>
              <a:t>ソーシャル・ネットワーキング・サービス</a:t>
            </a:r>
            <a:endParaRPr kumimoji="1" lang="ja-JP" altLang="en-US" sz="2200" dirty="0">
              <a:solidFill>
                <a:srgbClr val="5F3074"/>
              </a:solidFill>
              <a:latin typeface="+mn-ea"/>
            </a:endParaRPr>
          </a:p>
        </p:txBody>
      </p:sp>
    </p:spTree>
    <p:extLst>
      <p:ext uri="{BB962C8B-B14F-4D97-AF65-F5344CB8AC3E}">
        <p14:creationId xmlns:p14="http://schemas.microsoft.com/office/powerpoint/2010/main" val="62214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5D574-397D-435A-8D6C-BD4EE71BDB52}"/>
              </a:ext>
            </a:extLst>
          </p:cNvPr>
          <p:cNvSpPr>
            <a:spLocks noGrp="1"/>
          </p:cNvSpPr>
          <p:nvPr>
            <p:ph type="title"/>
          </p:nvPr>
        </p:nvSpPr>
        <p:spPr>
          <a:xfrm>
            <a:off x="1000953" y="631115"/>
            <a:ext cx="8596668" cy="1320800"/>
          </a:xfrm>
        </p:spPr>
        <p:txBody>
          <a:bodyPr>
            <a:normAutofit/>
          </a:bodyPr>
          <a:lstStyle/>
          <a:p>
            <a:pPr algn="ctr"/>
            <a:r>
              <a:rPr kumimoji="1" lang="ja-JP" altLang="en-US" sz="7200" b="1" dirty="0">
                <a:solidFill>
                  <a:srgbClr val="5F3074"/>
                </a:solidFill>
              </a:rPr>
              <a:t>目標</a:t>
            </a:r>
          </a:p>
        </p:txBody>
      </p:sp>
      <p:sp>
        <p:nvSpPr>
          <p:cNvPr id="3" name="コンテンツ プレースホルダー 2">
            <a:extLst>
              <a:ext uri="{FF2B5EF4-FFF2-40B4-BE49-F238E27FC236}">
                <a16:creationId xmlns:a16="http://schemas.microsoft.com/office/drawing/2014/main" id="{EA15196B-067B-4393-8BBF-005F59A596F0}"/>
              </a:ext>
            </a:extLst>
          </p:cNvPr>
          <p:cNvSpPr>
            <a:spLocks noGrp="1"/>
          </p:cNvSpPr>
          <p:nvPr>
            <p:ph idx="1"/>
          </p:nvPr>
        </p:nvSpPr>
        <p:spPr>
          <a:xfrm>
            <a:off x="677334" y="2289657"/>
            <a:ext cx="9243906" cy="3028826"/>
          </a:xfrm>
        </p:spPr>
        <p:txBody>
          <a:bodyPr>
            <a:normAutofit/>
          </a:bodyPr>
          <a:lstStyle/>
          <a:p>
            <a:r>
              <a:rPr lang="ja-JP" altLang="ja-JP" sz="3600" kern="100" dirty="0">
                <a:solidFill>
                  <a:srgbClr val="5F3074"/>
                </a:solidFill>
                <a:effectLst/>
                <a:latin typeface="+mn-ea"/>
                <a:cs typeface="Times New Roman" panose="02020603050405020304" pitchFamily="18" charset="0"/>
              </a:rPr>
              <a:t>会員増強のキッカケとなる様に、</a:t>
            </a:r>
            <a:endParaRPr lang="en-US" altLang="ja-JP" sz="3600" kern="100" dirty="0">
              <a:solidFill>
                <a:srgbClr val="5F3074"/>
              </a:solidFill>
              <a:effectLst/>
              <a:latin typeface="+mn-ea"/>
              <a:cs typeface="Times New Roman" panose="02020603050405020304" pitchFamily="18" charset="0"/>
            </a:endParaRPr>
          </a:p>
          <a:p>
            <a:pPr marL="0" indent="0">
              <a:buNone/>
            </a:pPr>
            <a:r>
              <a:rPr lang="ja-JP" altLang="ja-JP" sz="3600" kern="100" dirty="0">
                <a:solidFill>
                  <a:srgbClr val="5F3074"/>
                </a:solidFill>
                <a:effectLst/>
                <a:latin typeface="+mn-ea"/>
                <a:cs typeface="Times New Roman" panose="02020603050405020304" pitchFamily="18" charset="0"/>
              </a:rPr>
              <a:t>地区所属クラブの活動や取り組みを幅広く発信する事により、クラブの認知度向上に繋げ、公共イメージを向上さる。</a:t>
            </a:r>
            <a:endParaRPr kumimoji="1" lang="ja-JP" altLang="en-US" sz="4800" dirty="0">
              <a:solidFill>
                <a:srgbClr val="5F3074"/>
              </a:solidFill>
              <a:latin typeface="+mn-ea"/>
            </a:endParaRPr>
          </a:p>
        </p:txBody>
      </p:sp>
    </p:spTree>
    <p:extLst>
      <p:ext uri="{BB962C8B-B14F-4D97-AF65-F5344CB8AC3E}">
        <p14:creationId xmlns:p14="http://schemas.microsoft.com/office/powerpoint/2010/main" val="253807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FCED0B-3394-4A4B-9620-14989F8E1396}"/>
              </a:ext>
            </a:extLst>
          </p:cNvPr>
          <p:cNvSpPr>
            <a:spLocks noGrp="1"/>
          </p:cNvSpPr>
          <p:nvPr>
            <p:ph type="ctrTitle"/>
          </p:nvPr>
        </p:nvSpPr>
        <p:spPr>
          <a:xfrm>
            <a:off x="1387738" y="2536115"/>
            <a:ext cx="8218841" cy="1785769"/>
          </a:xfrm>
        </p:spPr>
        <p:txBody>
          <a:bodyPr/>
          <a:lstStyle/>
          <a:p>
            <a:pPr algn="ctr"/>
            <a:br>
              <a:rPr kumimoji="1" lang="en-US" altLang="ja-JP" sz="6600" b="1" dirty="0">
                <a:solidFill>
                  <a:srgbClr val="5F3074"/>
                </a:solidFill>
              </a:rPr>
            </a:br>
            <a:r>
              <a:rPr lang="en-US" altLang="ja-JP" sz="6000" b="1" kern="100" dirty="0">
                <a:solidFill>
                  <a:srgbClr val="5F3074"/>
                </a:solidFill>
                <a:effectLst/>
                <a:latin typeface="メイリオ 見出し"/>
                <a:cs typeface="Times New Roman" panose="02020603050405020304" pitchFamily="18" charset="0"/>
              </a:rPr>
              <a:t>SNS</a:t>
            </a:r>
            <a:r>
              <a:rPr lang="ja-JP" altLang="ja-JP" sz="6000" b="1" kern="100" dirty="0">
                <a:solidFill>
                  <a:srgbClr val="5F3074"/>
                </a:solidFill>
                <a:effectLst/>
                <a:latin typeface="メイリオ 見出し"/>
                <a:ea typeface="HGSｺﾞｼｯｸM" panose="020B0600000000000000" pitchFamily="50" charset="-128"/>
                <a:cs typeface="Times New Roman" panose="02020603050405020304" pitchFamily="18" charset="0"/>
              </a:rPr>
              <a:t>活用事例紹介及び</a:t>
            </a:r>
            <a:br>
              <a:rPr lang="en-US" altLang="ja-JP" sz="6000" b="1" kern="100" dirty="0">
                <a:solidFill>
                  <a:srgbClr val="5F3074"/>
                </a:solidFill>
                <a:effectLst/>
                <a:latin typeface="メイリオ 見出し"/>
                <a:ea typeface="HGSｺﾞｼｯｸM" panose="020B0600000000000000" pitchFamily="50" charset="-128"/>
                <a:cs typeface="Times New Roman" panose="02020603050405020304" pitchFamily="18" charset="0"/>
              </a:rPr>
            </a:br>
            <a:r>
              <a:rPr lang="ja-JP" altLang="ja-JP" sz="6000" b="1" kern="100" dirty="0">
                <a:solidFill>
                  <a:srgbClr val="5F3074"/>
                </a:solidFill>
                <a:effectLst/>
                <a:latin typeface="メイリオ 見出し"/>
                <a:ea typeface="HGSｺﾞｼｯｸM" panose="020B0600000000000000" pitchFamily="50" charset="-128"/>
                <a:cs typeface="Times New Roman" panose="02020603050405020304" pitchFamily="18" charset="0"/>
              </a:rPr>
              <a:t>委員会活動願い</a:t>
            </a:r>
            <a:r>
              <a:rPr kumimoji="1" lang="ja-JP" altLang="en-US" sz="6000" b="1" dirty="0">
                <a:solidFill>
                  <a:srgbClr val="5F3074"/>
                </a:solidFill>
              </a:rPr>
              <a:t>！</a:t>
            </a:r>
            <a:endParaRPr kumimoji="1" lang="ja-JP" altLang="en-US" b="1" dirty="0">
              <a:solidFill>
                <a:srgbClr val="5F3074"/>
              </a:solidFill>
            </a:endParaRPr>
          </a:p>
        </p:txBody>
      </p:sp>
      <p:pic>
        <p:nvPicPr>
          <p:cNvPr id="8" name="図 7">
            <a:extLst>
              <a:ext uri="{FF2B5EF4-FFF2-40B4-BE49-F238E27FC236}">
                <a16:creationId xmlns:a16="http://schemas.microsoft.com/office/drawing/2014/main" id="{C9405E19-69E6-9AE8-D802-150444A6D44F}"/>
              </a:ext>
            </a:extLst>
          </p:cNvPr>
          <p:cNvPicPr>
            <a:picLocks noChangeAspect="1"/>
          </p:cNvPicPr>
          <p:nvPr/>
        </p:nvPicPr>
        <p:blipFill>
          <a:blip r:embed="rId3"/>
          <a:stretch>
            <a:fillRect/>
          </a:stretch>
        </p:blipFill>
        <p:spPr>
          <a:xfrm>
            <a:off x="1289403" y="542370"/>
            <a:ext cx="9613194" cy="1436839"/>
          </a:xfrm>
          <a:prstGeom prst="rect">
            <a:avLst/>
          </a:prstGeom>
        </p:spPr>
      </p:pic>
      <p:sp>
        <p:nvSpPr>
          <p:cNvPr id="9" name="テキスト ボックス 8">
            <a:extLst>
              <a:ext uri="{FF2B5EF4-FFF2-40B4-BE49-F238E27FC236}">
                <a16:creationId xmlns:a16="http://schemas.microsoft.com/office/drawing/2014/main" id="{49C5749B-9023-D69C-E94C-7D6AC6858141}"/>
              </a:ext>
            </a:extLst>
          </p:cNvPr>
          <p:cNvSpPr txBox="1"/>
          <p:nvPr/>
        </p:nvSpPr>
        <p:spPr>
          <a:xfrm>
            <a:off x="1387738" y="4878790"/>
            <a:ext cx="9248045" cy="861774"/>
          </a:xfrm>
          <a:prstGeom prst="rect">
            <a:avLst/>
          </a:prstGeom>
          <a:noFill/>
        </p:spPr>
        <p:txBody>
          <a:bodyPr wrap="none" rtlCol="0">
            <a:spAutoFit/>
          </a:bodyPr>
          <a:lstStyle/>
          <a:p>
            <a:r>
              <a:rPr lang="ja-JP" altLang="ja-JP" sz="3200" b="1" kern="100" dirty="0">
                <a:solidFill>
                  <a:schemeClr val="accent2"/>
                </a:solidFill>
                <a:effectLst/>
                <a:latin typeface="Century" panose="02040604050505020304" pitchFamily="18" charset="0"/>
                <a:ea typeface="HGSｺﾞｼｯｸM" panose="020B0600000000000000" pitchFamily="50" charset="-128"/>
                <a:cs typeface="Times New Roman" panose="02020603050405020304" pitchFamily="18" charset="0"/>
              </a:rPr>
              <a:t>～</a:t>
            </a:r>
            <a:r>
              <a:rPr kumimoji="1" lang="ja-JP" altLang="ja-JP" sz="3200" b="1" kern="1200" dirty="0">
                <a:solidFill>
                  <a:schemeClr val="accent2"/>
                </a:solidFill>
                <a:effectLst/>
                <a:latin typeface="Century" panose="02040604050505020304" pitchFamily="18" charset="0"/>
                <a:ea typeface="HGSｺﾞｼｯｸM" panose="020B0600000000000000" pitchFamily="50" charset="-128"/>
                <a:cs typeface="Times New Roman" panose="02020603050405020304" pitchFamily="18" charset="0"/>
              </a:rPr>
              <a:t>本年度、各クラブに取組んでほしい願い事！</a:t>
            </a:r>
            <a:r>
              <a:rPr lang="ja-JP" altLang="ja-JP" sz="3200" b="1" kern="100" dirty="0">
                <a:solidFill>
                  <a:schemeClr val="accent2"/>
                </a:solidFill>
                <a:effectLst/>
                <a:latin typeface="Century" panose="02040604050505020304" pitchFamily="18" charset="0"/>
                <a:ea typeface="HGSｺﾞｼｯｸM" panose="020B0600000000000000" pitchFamily="50" charset="-128"/>
                <a:cs typeface="Times New Roman" panose="02020603050405020304" pitchFamily="18" charset="0"/>
              </a:rPr>
              <a:t>～</a:t>
            </a:r>
            <a:endParaRPr lang="ja-JP" altLang="ja-JP" sz="3200" b="1" kern="100" dirty="0">
              <a:solidFill>
                <a:schemeClr val="accent2"/>
              </a:solidFill>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19245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352C2A-F17B-C32B-707D-BD7EE69E8221}"/>
              </a:ext>
            </a:extLst>
          </p:cNvPr>
          <p:cNvSpPr>
            <a:spLocks noGrp="1"/>
          </p:cNvSpPr>
          <p:nvPr>
            <p:ph type="title"/>
          </p:nvPr>
        </p:nvSpPr>
        <p:spPr>
          <a:xfrm>
            <a:off x="437304" y="485874"/>
            <a:ext cx="8836698" cy="655194"/>
          </a:xfrm>
        </p:spPr>
        <p:txBody>
          <a:bodyPr>
            <a:normAutofit/>
          </a:bodyPr>
          <a:lstStyle/>
          <a:p>
            <a:r>
              <a:rPr lang="en-US" altLang="ja-JP" sz="2400" b="0" i="0" dirty="0">
                <a:solidFill>
                  <a:srgbClr val="5F3074"/>
                </a:solidFill>
                <a:effectLst/>
                <a:latin typeface="Noto Sans JP"/>
              </a:rPr>
              <a:t>2023-24</a:t>
            </a:r>
            <a:r>
              <a:rPr lang="ja-JP" altLang="en-US" sz="2400" b="0" i="0" dirty="0">
                <a:solidFill>
                  <a:srgbClr val="5F3074"/>
                </a:solidFill>
                <a:effectLst/>
                <a:latin typeface="Noto Sans JP"/>
              </a:rPr>
              <a:t>年度　ゴードン </a:t>
            </a:r>
            <a:r>
              <a:rPr lang="en-US" altLang="ja-JP" sz="2400" b="0" i="0" dirty="0">
                <a:solidFill>
                  <a:srgbClr val="5F3074"/>
                </a:solidFill>
                <a:effectLst/>
                <a:latin typeface="Noto Sans JP"/>
              </a:rPr>
              <a:t>R.</a:t>
            </a:r>
            <a:r>
              <a:rPr lang="ja-JP" altLang="en-US" sz="2400" b="0" i="0" dirty="0">
                <a:solidFill>
                  <a:srgbClr val="5F3074"/>
                </a:solidFill>
                <a:effectLst/>
                <a:latin typeface="Noto Sans JP"/>
              </a:rPr>
              <a:t> マッキナリー </a:t>
            </a:r>
            <a:r>
              <a:rPr lang="en-US" altLang="ja-JP" sz="2400" b="0" i="0" dirty="0">
                <a:solidFill>
                  <a:srgbClr val="5F3074"/>
                </a:solidFill>
                <a:effectLst/>
                <a:latin typeface="Noto Sans JP"/>
              </a:rPr>
              <a:t>RI</a:t>
            </a:r>
            <a:r>
              <a:rPr lang="ja-JP" altLang="en-US" sz="2400" b="0" i="0" dirty="0">
                <a:solidFill>
                  <a:srgbClr val="5F3074"/>
                </a:solidFill>
                <a:effectLst/>
                <a:latin typeface="Noto Sans JP"/>
              </a:rPr>
              <a:t>会長テーマ　</a:t>
            </a:r>
            <a:endParaRPr kumimoji="1" lang="ja-JP" altLang="en-US" sz="2400" dirty="0"/>
          </a:p>
        </p:txBody>
      </p:sp>
      <p:pic>
        <p:nvPicPr>
          <p:cNvPr id="5" name="コンテンツ プレースホルダー 4">
            <a:extLst>
              <a:ext uri="{FF2B5EF4-FFF2-40B4-BE49-F238E27FC236}">
                <a16:creationId xmlns:a16="http://schemas.microsoft.com/office/drawing/2014/main" id="{2A2FB0C1-C018-349A-0D46-E770E1D832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0727" y="995127"/>
            <a:ext cx="6669851" cy="2260268"/>
          </a:xfrm>
        </p:spPr>
      </p:pic>
      <p:sp>
        <p:nvSpPr>
          <p:cNvPr id="6" name="テキスト ボックス 5">
            <a:extLst>
              <a:ext uri="{FF2B5EF4-FFF2-40B4-BE49-F238E27FC236}">
                <a16:creationId xmlns:a16="http://schemas.microsoft.com/office/drawing/2014/main" id="{FF143A09-4547-FBA5-6C1F-44A7644EB2E8}"/>
              </a:ext>
            </a:extLst>
          </p:cNvPr>
          <p:cNvSpPr txBox="1"/>
          <p:nvPr/>
        </p:nvSpPr>
        <p:spPr>
          <a:xfrm>
            <a:off x="437304" y="3764648"/>
            <a:ext cx="6103620" cy="461665"/>
          </a:xfrm>
          <a:prstGeom prst="rect">
            <a:avLst/>
          </a:prstGeom>
          <a:noFill/>
        </p:spPr>
        <p:txBody>
          <a:bodyPr wrap="square">
            <a:spAutoFit/>
          </a:bodyPr>
          <a:lstStyle/>
          <a:p>
            <a:r>
              <a:rPr lang="en-US" altLang="ja-JP" sz="2400" dirty="0">
                <a:solidFill>
                  <a:srgbClr val="5F3074"/>
                </a:solidFill>
                <a:latin typeface="Noto Sans JP"/>
              </a:rPr>
              <a:t>2023-24</a:t>
            </a:r>
            <a:r>
              <a:rPr lang="ja-JP" altLang="en-US" sz="2400" dirty="0">
                <a:solidFill>
                  <a:srgbClr val="5F3074"/>
                </a:solidFill>
                <a:latin typeface="Noto Sans JP"/>
              </a:rPr>
              <a:t>年度　原 勉ガバナーメッセージ　</a:t>
            </a:r>
            <a:endParaRPr lang="ja-JP" altLang="en-US" sz="2400" dirty="0">
              <a:solidFill>
                <a:srgbClr val="5F3074"/>
              </a:solidFill>
            </a:endParaRPr>
          </a:p>
        </p:txBody>
      </p:sp>
      <p:sp>
        <p:nvSpPr>
          <p:cNvPr id="8" name="テキスト ボックス 7">
            <a:extLst>
              <a:ext uri="{FF2B5EF4-FFF2-40B4-BE49-F238E27FC236}">
                <a16:creationId xmlns:a16="http://schemas.microsoft.com/office/drawing/2014/main" id="{DBF32D36-A6BB-A900-447A-C76F8759B4B1}"/>
              </a:ext>
            </a:extLst>
          </p:cNvPr>
          <p:cNvSpPr txBox="1"/>
          <p:nvPr/>
        </p:nvSpPr>
        <p:spPr>
          <a:xfrm>
            <a:off x="437304" y="4423595"/>
            <a:ext cx="10684086" cy="861774"/>
          </a:xfrm>
          <a:prstGeom prst="rect">
            <a:avLst/>
          </a:prstGeom>
          <a:noFill/>
        </p:spPr>
        <p:txBody>
          <a:bodyPr wrap="square">
            <a:spAutoFit/>
          </a:bodyPr>
          <a:lstStyle/>
          <a:p>
            <a:pPr marL="0" indent="0">
              <a:buFont typeface="Wingdings 3" charset="2"/>
              <a:buNone/>
            </a:pPr>
            <a:r>
              <a:rPr lang="ja-JP" altLang="en-US" sz="5000" b="1" dirty="0">
                <a:solidFill>
                  <a:srgbClr val="FF0000"/>
                </a:solidFill>
                <a:latin typeface="Noto Sans JP"/>
              </a:rPr>
              <a:t>「ロータリーの魅力を広めよう！」</a:t>
            </a:r>
          </a:p>
        </p:txBody>
      </p:sp>
    </p:spTree>
    <p:extLst>
      <p:ext uri="{BB962C8B-B14F-4D97-AF65-F5344CB8AC3E}">
        <p14:creationId xmlns:p14="http://schemas.microsoft.com/office/powerpoint/2010/main" val="13748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F710FC-2419-B806-7C7B-C053E40E3F7A}"/>
              </a:ext>
            </a:extLst>
          </p:cNvPr>
          <p:cNvSpPr>
            <a:spLocks noGrp="1"/>
          </p:cNvSpPr>
          <p:nvPr>
            <p:ph type="title"/>
          </p:nvPr>
        </p:nvSpPr>
        <p:spPr/>
        <p:txBody>
          <a:bodyPr>
            <a:normAutofit/>
          </a:bodyPr>
          <a:lstStyle/>
          <a:p>
            <a:r>
              <a:rPr kumimoji="1" lang="ja-JP" altLang="en-US" sz="7200" b="1" dirty="0">
                <a:solidFill>
                  <a:srgbClr val="5F3074"/>
                </a:solidFill>
              </a:rPr>
              <a:t>そこでお願いです！</a:t>
            </a:r>
          </a:p>
        </p:txBody>
      </p:sp>
      <p:sp>
        <p:nvSpPr>
          <p:cNvPr id="5" name="テキスト ボックス 4">
            <a:extLst>
              <a:ext uri="{FF2B5EF4-FFF2-40B4-BE49-F238E27FC236}">
                <a16:creationId xmlns:a16="http://schemas.microsoft.com/office/drawing/2014/main" id="{0C81D7B3-F3D7-B6FE-7369-57CCE7007259}"/>
              </a:ext>
            </a:extLst>
          </p:cNvPr>
          <p:cNvSpPr txBox="1"/>
          <p:nvPr/>
        </p:nvSpPr>
        <p:spPr>
          <a:xfrm>
            <a:off x="-224118" y="3128077"/>
            <a:ext cx="12640235" cy="1015663"/>
          </a:xfrm>
          <a:prstGeom prst="rect">
            <a:avLst/>
          </a:prstGeom>
          <a:noFill/>
        </p:spPr>
        <p:txBody>
          <a:bodyPr wrap="square">
            <a:spAutoFit/>
          </a:bodyPr>
          <a:lstStyle/>
          <a:p>
            <a:pPr marL="0" indent="0">
              <a:buFont typeface="Wingdings 3" charset="2"/>
              <a:buNone/>
            </a:pPr>
            <a:r>
              <a:rPr lang="ja-JP" altLang="en-US" sz="6000" b="1" dirty="0">
                <a:solidFill>
                  <a:srgbClr val="FF0000"/>
                </a:solidFill>
                <a:latin typeface="Noto Sans JP"/>
              </a:rPr>
              <a:t>「ロータリーの魅力を広めよう！」</a:t>
            </a:r>
          </a:p>
        </p:txBody>
      </p:sp>
      <p:sp>
        <p:nvSpPr>
          <p:cNvPr id="8" name="テキスト ボックス 7">
            <a:extLst>
              <a:ext uri="{FF2B5EF4-FFF2-40B4-BE49-F238E27FC236}">
                <a16:creationId xmlns:a16="http://schemas.microsoft.com/office/drawing/2014/main" id="{691DAA60-C6DB-7256-D0C6-8A249E0BE63F}"/>
              </a:ext>
            </a:extLst>
          </p:cNvPr>
          <p:cNvSpPr txBox="1"/>
          <p:nvPr/>
        </p:nvSpPr>
        <p:spPr>
          <a:xfrm>
            <a:off x="677333" y="2236851"/>
            <a:ext cx="6853020" cy="584775"/>
          </a:xfrm>
          <a:prstGeom prst="rect">
            <a:avLst/>
          </a:prstGeom>
          <a:noFill/>
        </p:spPr>
        <p:txBody>
          <a:bodyPr wrap="square">
            <a:spAutoFit/>
          </a:bodyPr>
          <a:lstStyle/>
          <a:p>
            <a:r>
              <a:rPr lang="ja-JP" altLang="en-US" sz="3200" dirty="0">
                <a:solidFill>
                  <a:srgbClr val="5F3074"/>
                </a:solidFill>
                <a:latin typeface="Noto Sans JP"/>
              </a:rPr>
              <a:t>原 勉ガバナーのメッセージである</a:t>
            </a:r>
            <a:endParaRPr lang="ja-JP" altLang="en-US" sz="3200" dirty="0">
              <a:solidFill>
                <a:srgbClr val="5F3074"/>
              </a:solidFill>
            </a:endParaRPr>
          </a:p>
        </p:txBody>
      </p:sp>
      <p:sp>
        <p:nvSpPr>
          <p:cNvPr id="9" name="テキスト ボックス 8">
            <a:extLst>
              <a:ext uri="{FF2B5EF4-FFF2-40B4-BE49-F238E27FC236}">
                <a16:creationId xmlns:a16="http://schemas.microsoft.com/office/drawing/2014/main" id="{236C5DC4-A3CB-A474-BB3F-67C2B135CB67}"/>
              </a:ext>
            </a:extLst>
          </p:cNvPr>
          <p:cNvSpPr txBox="1"/>
          <p:nvPr/>
        </p:nvSpPr>
        <p:spPr>
          <a:xfrm>
            <a:off x="677334" y="4547403"/>
            <a:ext cx="10105191" cy="1077218"/>
          </a:xfrm>
          <a:prstGeom prst="rect">
            <a:avLst/>
          </a:prstGeom>
          <a:noFill/>
        </p:spPr>
        <p:txBody>
          <a:bodyPr wrap="square">
            <a:spAutoFit/>
          </a:bodyPr>
          <a:lstStyle/>
          <a:p>
            <a:r>
              <a:rPr lang="ja-JP" altLang="en-US" sz="3200" dirty="0">
                <a:solidFill>
                  <a:srgbClr val="5F3074"/>
                </a:solidFill>
                <a:latin typeface="Noto Sans JP"/>
              </a:rPr>
              <a:t>を現実のとするために、行動をしましょう！</a:t>
            </a:r>
            <a:br>
              <a:rPr lang="en-US" altLang="ja-JP" sz="3200" dirty="0">
                <a:solidFill>
                  <a:srgbClr val="5F3074"/>
                </a:solidFill>
                <a:latin typeface="Noto Sans JP"/>
              </a:rPr>
            </a:br>
            <a:r>
              <a:rPr lang="ja-JP" altLang="en-US" sz="3200" dirty="0">
                <a:solidFill>
                  <a:srgbClr val="5F3074"/>
                </a:solidFill>
                <a:latin typeface="Noto Sans JP"/>
              </a:rPr>
              <a:t>魅力を広めるために、発信をしましょう！！　</a:t>
            </a:r>
            <a:endParaRPr lang="ja-JP" altLang="en-US" sz="3200" dirty="0">
              <a:solidFill>
                <a:srgbClr val="5F3074"/>
              </a:solidFill>
            </a:endParaRPr>
          </a:p>
        </p:txBody>
      </p:sp>
    </p:spTree>
    <p:extLst>
      <p:ext uri="{BB962C8B-B14F-4D97-AF65-F5344CB8AC3E}">
        <p14:creationId xmlns:p14="http://schemas.microsoft.com/office/powerpoint/2010/main" val="41284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2C17F-0B5D-AD27-82B7-7916EFA9E5A5}"/>
              </a:ext>
            </a:extLst>
          </p:cNvPr>
          <p:cNvSpPr>
            <a:spLocks noGrp="1"/>
          </p:cNvSpPr>
          <p:nvPr>
            <p:ph type="title"/>
          </p:nvPr>
        </p:nvSpPr>
        <p:spPr>
          <a:xfrm>
            <a:off x="479371" y="600173"/>
            <a:ext cx="9588455" cy="1320800"/>
          </a:xfrm>
        </p:spPr>
        <p:txBody>
          <a:bodyPr>
            <a:normAutofit/>
          </a:bodyPr>
          <a:lstStyle/>
          <a:p>
            <a:r>
              <a:rPr kumimoji="1" lang="en-US" altLang="ja-JP" sz="3600" b="1" dirty="0">
                <a:solidFill>
                  <a:srgbClr val="5F3074"/>
                </a:solidFill>
              </a:rPr>
              <a:t>22-23</a:t>
            </a:r>
            <a:r>
              <a:rPr kumimoji="1" lang="ja-JP" altLang="en-US" sz="3600" b="1" dirty="0">
                <a:solidFill>
                  <a:srgbClr val="5F3074"/>
                </a:solidFill>
              </a:rPr>
              <a:t>年度、投稿を続けた能登</a:t>
            </a:r>
            <a:r>
              <a:rPr kumimoji="1" lang="en-US" altLang="ja-JP" sz="3600" b="1" dirty="0">
                <a:solidFill>
                  <a:srgbClr val="5F3074"/>
                </a:solidFill>
              </a:rPr>
              <a:t>RC</a:t>
            </a:r>
            <a:r>
              <a:rPr kumimoji="1" lang="ja-JP" altLang="en-US" sz="3600" b="1" dirty="0">
                <a:solidFill>
                  <a:srgbClr val="5F3074"/>
                </a:solidFill>
              </a:rPr>
              <a:t>の</a:t>
            </a:r>
            <a:r>
              <a:rPr kumimoji="1" lang="en-US" altLang="ja-JP" sz="3600" b="1" dirty="0">
                <a:solidFill>
                  <a:srgbClr val="5F3074"/>
                </a:solidFill>
              </a:rPr>
              <a:t>Facebook</a:t>
            </a:r>
            <a:r>
              <a:rPr kumimoji="1" lang="ja-JP" altLang="en-US" sz="3600" b="1" dirty="0">
                <a:solidFill>
                  <a:srgbClr val="5F3074"/>
                </a:solidFill>
              </a:rPr>
              <a:t>ページ</a:t>
            </a:r>
            <a:r>
              <a:rPr kumimoji="1" lang="en-US" altLang="ja-JP" sz="3600" b="1" dirty="0">
                <a:solidFill>
                  <a:srgbClr val="5F3074"/>
                </a:solidFill>
              </a:rPr>
              <a:t>URL</a:t>
            </a:r>
            <a:r>
              <a:rPr kumimoji="1" lang="ja-JP" altLang="en-US" sz="3600" b="1" dirty="0">
                <a:solidFill>
                  <a:srgbClr val="5F3074"/>
                </a:solidFill>
              </a:rPr>
              <a:t>と</a:t>
            </a:r>
            <a:r>
              <a:rPr kumimoji="1" lang="en-US" altLang="ja-JP" sz="3600" b="1" dirty="0">
                <a:solidFill>
                  <a:srgbClr val="5F3074"/>
                </a:solidFill>
              </a:rPr>
              <a:t>QR</a:t>
            </a:r>
            <a:r>
              <a:rPr kumimoji="1" lang="ja-JP" altLang="en-US" sz="3600" b="1" dirty="0">
                <a:solidFill>
                  <a:srgbClr val="5F3074"/>
                </a:solidFill>
              </a:rPr>
              <a:t>コード</a:t>
            </a:r>
            <a:endParaRPr kumimoji="1" lang="ja-JP" altLang="en-US" b="1" dirty="0">
              <a:solidFill>
                <a:srgbClr val="5F3074"/>
              </a:solidFill>
            </a:endParaRPr>
          </a:p>
        </p:txBody>
      </p:sp>
      <p:pic>
        <p:nvPicPr>
          <p:cNvPr id="4" name="コンテンツ プレースホルダー 3">
            <a:extLst>
              <a:ext uri="{FF2B5EF4-FFF2-40B4-BE49-F238E27FC236}">
                <a16:creationId xmlns:a16="http://schemas.microsoft.com/office/drawing/2014/main" id="{A61C9CAA-DE68-8DC2-4D2D-4A19C17FC1ED}"/>
              </a:ext>
            </a:extLst>
          </p:cNvPr>
          <p:cNvPicPr>
            <a:picLocks noGrp="1" noChangeAspect="1"/>
          </p:cNvPicPr>
          <p:nvPr>
            <p:ph idx="1"/>
          </p:nvPr>
        </p:nvPicPr>
        <p:blipFill>
          <a:blip r:embed="rId2"/>
          <a:stretch>
            <a:fillRect/>
          </a:stretch>
        </p:blipFill>
        <p:spPr>
          <a:xfrm>
            <a:off x="6806929" y="2890172"/>
            <a:ext cx="2800314" cy="3361816"/>
          </a:xfrm>
          <a:prstGeom prst="rect">
            <a:avLst/>
          </a:prstGeom>
        </p:spPr>
      </p:pic>
      <p:sp>
        <p:nvSpPr>
          <p:cNvPr id="5" name="テキスト ボックス 4">
            <a:extLst>
              <a:ext uri="{FF2B5EF4-FFF2-40B4-BE49-F238E27FC236}">
                <a16:creationId xmlns:a16="http://schemas.microsoft.com/office/drawing/2014/main" id="{B5121E67-2F2A-4917-7BFE-3BD7E1F1422D}"/>
              </a:ext>
            </a:extLst>
          </p:cNvPr>
          <p:cNvSpPr txBox="1"/>
          <p:nvPr/>
        </p:nvSpPr>
        <p:spPr>
          <a:xfrm>
            <a:off x="656234" y="2039160"/>
            <a:ext cx="8645775" cy="369332"/>
          </a:xfrm>
          <a:prstGeom prst="rect">
            <a:avLst/>
          </a:prstGeom>
          <a:noFill/>
        </p:spPr>
        <p:txBody>
          <a:bodyPr wrap="square" rtlCol="0">
            <a:spAutoFit/>
          </a:bodyPr>
          <a:lstStyle/>
          <a:p>
            <a:r>
              <a:rPr kumimoji="1" lang="ja-JP" altLang="en-US" b="1" dirty="0">
                <a:solidFill>
                  <a:srgbClr val="5F3074"/>
                </a:solidFill>
              </a:rPr>
              <a:t>能都</a:t>
            </a:r>
            <a:r>
              <a:rPr kumimoji="1" lang="en-US" altLang="ja-JP" b="1" dirty="0">
                <a:solidFill>
                  <a:srgbClr val="5F3074"/>
                </a:solidFill>
              </a:rPr>
              <a:t>RC</a:t>
            </a:r>
            <a:r>
              <a:rPr kumimoji="1" lang="ja-JP" altLang="en-US" b="1" dirty="0">
                <a:solidFill>
                  <a:srgbClr val="5F3074"/>
                </a:solidFill>
              </a:rPr>
              <a:t>　</a:t>
            </a:r>
            <a:r>
              <a:rPr kumimoji="1" lang="en-US" altLang="ja-JP" b="1" dirty="0">
                <a:solidFill>
                  <a:srgbClr val="5F3074"/>
                </a:solidFill>
              </a:rPr>
              <a:t>URL</a:t>
            </a:r>
            <a:r>
              <a:rPr kumimoji="1" lang="ja-JP" altLang="en-US" b="1" dirty="0">
                <a:solidFill>
                  <a:srgbClr val="5F3074"/>
                </a:solidFill>
              </a:rPr>
              <a:t>　</a:t>
            </a:r>
            <a:r>
              <a:rPr kumimoji="1" lang="en-US" altLang="ja-JP" dirty="0">
                <a:solidFill>
                  <a:schemeClr val="accent2"/>
                </a:solidFill>
                <a:hlinkClick r:id="rId3">
                  <a:extLst>
                    <a:ext uri="{A12FA001-AC4F-418D-AE19-62706E023703}">
                      <ahyp:hlinkClr xmlns:ahyp="http://schemas.microsoft.com/office/drawing/2018/hyperlinkcolor" val="tx"/>
                    </a:ext>
                  </a:extLst>
                </a:hlinkClick>
              </a:rPr>
              <a:t>https://www.facebook.com/profile.php?id=100064424967062</a:t>
            </a:r>
            <a:endParaRPr kumimoji="1" lang="ja-JP" altLang="en-US" dirty="0">
              <a:solidFill>
                <a:schemeClr val="accent2"/>
              </a:solidFill>
            </a:endParaRPr>
          </a:p>
        </p:txBody>
      </p:sp>
      <p:pic>
        <p:nvPicPr>
          <p:cNvPr id="6" name="図 5">
            <a:extLst>
              <a:ext uri="{FF2B5EF4-FFF2-40B4-BE49-F238E27FC236}">
                <a16:creationId xmlns:a16="http://schemas.microsoft.com/office/drawing/2014/main" id="{6F1780B1-0632-68B6-A900-D9B55CA37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34" y="2890171"/>
            <a:ext cx="5925257" cy="3361817"/>
          </a:xfrm>
          <a:prstGeom prst="rect">
            <a:avLst/>
          </a:prstGeom>
        </p:spPr>
      </p:pic>
    </p:spTree>
    <p:extLst>
      <p:ext uri="{BB962C8B-B14F-4D97-AF65-F5344CB8AC3E}">
        <p14:creationId xmlns:p14="http://schemas.microsoft.com/office/powerpoint/2010/main" val="1130825860"/>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1773</TotalTime>
  <Words>1535</Words>
  <Application>Microsoft Office PowerPoint</Application>
  <PresentationFormat>ワイド画面</PresentationFormat>
  <Paragraphs>102</Paragraphs>
  <Slides>19</Slides>
  <Notes>13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19</vt:i4>
      </vt:variant>
    </vt:vector>
  </HeadingPairs>
  <TitlesOfParts>
    <vt:vector size="32" baseType="lpstr">
      <vt:lpstr>inherit</vt:lpstr>
      <vt:lpstr>ＭＳ Ｐゴシック</vt:lpstr>
      <vt:lpstr>Noto Sans JP</vt:lpstr>
      <vt:lpstr>メイリオ</vt:lpstr>
      <vt:lpstr>メイリオ 見出し</vt:lpstr>
      <vt:lpstr>游ゴシック</vt:lpstr>
      <vt:lpstr>Yu Gothic Medium</vt:lpstr>
      <vt:lpstr>Arial</vt:lpstr>
      <vt:lpstr>Century</vt:lpstr>
      <vt:lpstr>Roboto</vt:lpstr>
      <vt:lpstr>Trebuchet MS</vt:lpstr>
      <vt:lpstr>Wingdings 3</vt:lpstr>
      <vt:lpstr>ファセット</vt:lpstr>
      <vt:lpstr>公共イメージ委員長会議 本年度の 公共イメージ委員会</vt:lpstr>
      <vt:lpstr>自己紹介</vt:lpstr>
      <vt:lpstr>原 勉ガバナー活動方針</vt:lpstr>
      <vt:lpstr>委員会の目的と事業内容</vt:lpstr>
      <vt:lpstr>目標</vt:lpstr>
      <vt:lpstr> SNS活用事例紹介及び 委員会活動願い！</vt:lpstr>
      <vt:lpstr>2023-24年度　ゴードン R. マッキナリー RI会長テーマ　</vt:lpstr>
      <vt:lpstr>そこでお願いです！</vt:lpstr>
      <vt:lpstr>22-23年度、投稿を続けた能登RCのFacebookページURLとQRコード</vt:lpstr>
      <vt:lpstr>具体的に何するの？</vt:lpstr>
      <vt:lpstr>22-23年度、投稿を続けた能美RCのInstagramページとURLとQRコード</vt:lpstr>
      <vt:lpstr>メリット</vt:lpstr>
      <vt:lpstr>デメリット</vt:lpstr>
      <vt:lpstr>例Ⅰ　能美RCでの取り組み</vt:lpstr>
      <vt:lpstr>フォーマット</vt:lpstr>
      <vt:lpstr>#ROTARY_INTERNATIONAL_DISTRICT_2610 #国際ロータリー第2610地区</vt:lpstr>
      <vt:lpstr>私が学んだポリオ怖さ・・・</vt:lpstr>
      <vt:lpstr>最後に・・・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公共イメージ向上委員会</dc:title>
  <dc:creator>角谷 健司</dc:creator>
  <cp:lastModifiedBy>角谷 健司</cp:lastModifiedBy>
  <cp:revision>38</cp:revision>
  <dcterms:created xsi:type="dcterms:W3CDTF">2022-03-15T05:32:30Z</dcterms:created>
  <dcterms:modified xsi:type="dcterms:W3CDTF">2023-07-10T06:04:31Z</dcterms:modified>
</cp:coreProperties>
</file>