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4" r:id="rId2"/>
    <p:sldId id="271" r:id="rId3"/>
    <p:sldId id="267" r:id="rId4"/>
    <p:sldId id="268" r:id="rId5"/>
    <p:sldId id="288" r:id="rId6"/>
    <p:sldId id="266" r:id="rId7"/>
    <p:sldId id="284" r:id="rId8"/>
    <p:sldId id="286" r:id="rId9"/>
    <p:sldId id="282" r:id="rId10"/>
    <p:sldId id="273" r:id="rId11"/>
    <p:sldId id="274" r:id="rId12"/>
    <p:sldId id="265" r:id="rId13"/>
    <p:sldId id="290" r:id="rId14"/>
    <p:sldId id="292" r:id="rId15"/>
    <p:sldId id="279" r:id="rId16"/>
  </p:sldIdLst>
  <p:sldSz cx="9144000" cy="6858000" type="screen4x3"/>
  <p:notesSz cx="6742113" cy="9872663"/>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F2E5FF"/>
    <a:srgbClr val="F2F6F8"/>
    <a:srgbClr val="E9EAEF"/>
    <a:srgbClr val="D8D9E2"/>
    <a:srgbClr val="CCECFF"/>
    <a:srgbClr val="FFCC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152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英一 中村" userId="e4b046f4a41740d7" providerId="LiveId" clId="{3473B647-BB7B-4DBE-A188-1FB1CA382292}"/>
    <pc:docChg chg="undo custSel delSld modSld">
      <pc:chgData name="英一 中村" userId="e4b046f4a41740d7" providerId="LiveId" clId="{3473B647-BB7B-4DBE-A188-1FB1CA382292}" dt="2024-07-19T02:27:52.309" v="2" actId="21"/>
      <pc:docMkLst>
        <pc:docMk/>
      </pc:docMkLst>
      <pc:sldChg chg="modSp mod">
        <pc:chgData name="英一 中村" userId="e4b046f4a41740d7" providerId="LiveId" clId="{3473B647-BB7B-4DBE-A188-1FB1CA382292}" dt="2024-07-19T02:27:52.309" v="2" actId="21"/>
        <pc:sldMkLst>
          <pc:docMk/>
          <pc:sldMk cId="0" sldId="292"/>
        </pc:sldMkLst>
        <pc:spChg chg="mod">
          <ac:chgData name="英一 中村" userId="e4b046f4a41740d7" providerId="LiveId" clId="{3473B647-BB7B-4DBE-A188-1FB1CA382292}" dt="2024-07-19T02:27:52.309" v="2" actId="21"/>
          <ac:spMkLst>
            <pc:docMk/>
            <pc:sldMk cId="0" sldId="292"/>
            <ac:spMk id="3" creationId="{00000000-0000-0000-0000-000000000000}"/>
          </ac:spMkLst>
        </pc:spChg>
      </pc:sldChg>
      <pc:sldChg chg="del">
        <pc:chgData name="英一 中村" userId="e4b046f4a41740d7" providerId="LiveId" clId="{3473B647-BB7B-4DBE-A188-1FB1CA382292}" dt="2024-07-14T08:36:25.600" v="0" actId="47"/>
        <pc:sldMkLst>
          <pc:docMk/>
          <pc:sldMk cId="0"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324CDAA-5D3C-4A40-813E-EDCE0EAA1961}"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D64EBCE9-1745-4387-A417-0D990773FC5B}" type="slidenum">
              <a:rPr kumimoji="1" lang="ja-JP" altLang="en-US" smtClean="0"/>
              <a:t>‹#›</a:t>
            </a:fld>
            <a:endParaRPr kumimoji="1" lang="ja-JP" altLang="en-US"/>
          </a:p>
        </p:txBody>
      </p:sp>
    </p:spTree>
    <p:extLst>
      <p:ext uri="{BB962C8B-B14F-4D97-AF65-F5344CB8AC3E}">
        <p14:creationId xmlns:p14="http://schemas.microsoft.com/office/powerpoint/2010/main" val="27468632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64EBCE9-1745-4387-A417-0D990773FC5B}" type="slidenum">
              <a:rPr kumimoji="1" lang="ja-JP" altLang="en-US" smtClean="0"/>
              <a:t>10</a:t>
            </a:fld>
            <a:endParaRPr kumimoji="1" lang="ja-JP" altLang="en-US"/>
          </a:p>
        </p:txBody>
      </p:sp>
    </p:spTree>
    <p:extLst>
      <p:ext uri="{BB962C8B-B14F-4D97-AF65-F5344CB8AC3E}">
        <p14:creationId xmlns:p14="http://schemas.microsoft.com/office/powerpoint/2010/main" val="3734122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5602" name="タイトル プレースホルダー 1"/>
          <p:cNvSpPr>
            <a:spLocks noGrp="1"/>
          </p:cNvSpPr>
          <p:nvPr>
            <p:ph type="ctrTitle"/>
          </p:nvPr>
        </p:nvSpPr>
        <p:spPr>
          <a:xfrm>
            <a:off x="755650" y="2997204"/>
            <a:ext cx="7772400" cy="606425"/>
          </a:xfrm>
        </p:spPr>
        <p:txBody>
          <a:bodyPr/>
          <a:lstStyle>
            <a:lvl1pPr algn="ctr">
              <a:defRPr sz="2700" smtClean="0">
                <a:latin typeface="メイリオ" panose="020B0604030504040204" pitchFamily="50" charset="-128"/>
                <a:ea typeface="メイリオ" panose="020B0604030504040204" pitchFamily="50" charset="-128"/>
              </a:defRPr>
            </a:lvl1pPr>
          </a:lstStyle>
          <a:p>
            <a:pPr lvl="0"/>
            <a:r>
              <a:rPr lang="ja-JP" altLang="en-US" noProof="0"/>
              <a:t>マスター タイトルの書式設定</a:t>
            </a:r>
          </a:p>
        </p:txBody>
      </p:sp>
      <p:sp>
        <p:nvSpPr>
          <p:cNvPr id="5" name="フッター プレースホルダー 4"/>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メイリオ" panose="020B0604030504040204" pitchFamily="50" charset="-128"/>
                <a:ea typeface="メイリオ" panose="020B0604030504040204"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ctr" anchorCtr="0" compatLnSpc="1"/>
          <a:lstStyle>
            <a:lvl1pPr algn="r">
              <a:defRPr sz="900">
                <a:solidFill>
                  <a:srgbClr val="898989"/>
                </a:solidFill>
                <a:latin typeface="メイリオ" panose="020B0604030504040204" pitchFamily="50" charset="-128"/>
                <a:ea typeface="メイリオ" panose="020B0604030504040204" pitchFamily="50" charset="-128"/>
              </a:defRPr>
            </a:lvl1pPr>
          </a:lstStyle>
          <a:p>
            <a:fld id="{F9A95246-39C1-466E-B31B-7EA088B9721D}" type="slidenum">
              <a:rPr lang="ja-JP" altLang="en-US" smtClean="0"/>
              <a:t>‹#›</a:t>
            </a:fld>
            <a:endParaRPr lang="en-US" altLang="ja-JP"/>
          </a:p>
        </p:txBody>
      </p:sp>
      <p:sp>
        <p:nvSpPr>
          <p:cNvPr id="2" name="正方形/長方形 4"/>
          <p:cNvSpPr/>
          <p:nvPr/>
        </p:nvSpPr>
        <p:spPr>
          <a:xfrm>
            <a:off x="323850" y="6602417"/>
            <a:ext cx="8820150" cy="255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latin typeface="メイリオ" panose="020B0604030504040204" pitchFamily="50" charset="-128"/>
              <a:ea typeface="メイリオ" panose="020B0604030504040204" pitchFamily="50" charset="-128"/>
            </a:endParaRPr>
          </a:p>
        </p:txBody>
      </p:sp>
      <p:sp>
        <p:nvSpPr>
          <p:cNvPr id="17" name="1 つの角を丸めた四角形 16"/>
          <p:cNvSpPr/>
          <p:nvPr/>
        </p:nvSpPr>
        <p:spPr>
          <a:xfrm>
            <a:off x="2" y="0"/>
            <a:ext cx="320675" cy="6858000"/>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latin typeface="メイリオ" panose="020B0604030504040204" pitchFamily="50" charset="-128"/>
              <a:ea typeface="メイリオ" panose="020B0604030504040204" pitchFamily="50" charset="-128"/>
            </a:endParaRPr>
          </a:p>
        </p:txBody>
      </p:sp>
      <p:sp>
        <p:nvSpPr>
          <p:cNvPr id="28" name="正方形/長方形 27"/>
          <p:cNvSpPr/>
          <p:nvPr/>
        </p:nvSpPr>
        <p:spPr>
          <a:xfrm>
            <a:off x="585788" y="404813"/>
            <a:ext cx="8450262" cy="87312"/>
          </a:xfrm>
          <a:prstGeom prst="rect">
            <a:avLst/>
          </a:prstGeom>
          <a:gradFill flip="none" rotWithShape="1">
            <a:gsLst>
              <a:gs pos="0">
                <a:schemeClr val="bg1">
                  <a:lumMod val="95000"/>
                </a:scheme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latin typeface="メイリオ" panose="020B0604030504040204" pitchFamily="50" charset="-128"/>
              <a:ea typeface="メイリオ" panose="020B0604030504040204" pitchFamily="50" charset="-128"/>
            </a:endParaRPr>
          </a:p>
        </p:txBody>
      </p:sp>
      <p:sp>
        <p:nvSpPr>
          <p:cNvPr id="12" name="テキスト ボックス 42"/>
          <p:cNvSpPr txBox="1"/>
          <p:nvPr/>
        </p:nvSpPr>
        <p:spPr>
          <a:xfrm>
            <a:off x="6732590" y="6613528"/>
            <a:ext cx="2376487" cy="173124"/>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fontAlgn="auto">
              <a:spcBef>
                <a:spcPts val="0"/>
              </a:spcBef>
              <a:spcAft>
                <a:spcPts val="0"/>
              </a:spcAft>
              <a:defRPr/>
            </a:pPr>
            <a:r>
              <a:rPr lang="en-US" altLang="ja-JP" sz="525">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Copyright © i2 </a:t>
            </a:r>
            <a:r>
              <a:rPr lang="en-US" altLang="ja-JP" sz="525" err="1">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Co.,Ltd</a:t>
            </a:r>
            <a:r>
              <a:rPr lang="en-US" altLang="ja-JP" sz="525">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 All Rights Reserved</a:t>
            </a:r>
            <a:endParaRPr lang="ja-JP" altLang="en-US" sz="525">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040" name="Text Box 16"/>
          <p:cNvSpPr txBox="1">
            <a:spLocks noChangeArrowheads="1"/>
          </p:cNvSpPr>
          <p:nvPr/>
        </p:nvSpPr>
        <p:spPr bwMode="auto">
          <a:xfrm>
            <a:off x="8145465" y="476254"/>
            <a:ext cx="1250950" cy="207749"/>
          </a:xfrm>
          <a:prstGeom prst="rect">
            <a:avLst/>
          </a:prstGeom>
          <a:noFill/>
          <a:ln>
            <a:noFill/>
          </a:ln>
          <a:effectLst/>
        </p:spPr>
        <p:txBody>
          <a:bodyPr>
            <a:spAutoFit/>
          </a:bodyPr>
          <a:lstStyle/>
          <a:p>
            <a:pPr>
              <a:defRPr/>
            </a:pPr>
            <a:r>
              <a:rPr lang="en-US" altLang="ja-JP" sz="750" u="sng">
                <a:solidFill>
                  <a:srgbClr val="CC3300"/>
                </a:solidFill>
                <a:latin typeface="メイリオ" panose="020B0604030504040204" pitchFamily="50" charset="-128"/>
                <a:ea typeface="メイリオ" panose="020B0604030504040204" pitchFamily="50" charset="-128"/>
              </a:rPr>
              <a:t>Confidential </a:t>
            </a:r>
            <a:endParaRPr lang="ja-JP" altLang="en-US" sz="750" u="sng">
              <a:solidFill>
                <a:srgbClr val="CC3300"/>
              </a:solidFill>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585788" y="3548063"/>
            <a:ext cx="8305800"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4"/>
          <p:cNvCxnSpPr/>
          <p:nvPr/>
        </p:nvCxnSpPr>
        <p:spPr>
          <a:xfrm>
            <a:off x="585788" y="3548063"/>
            <a:ext cx="8305800"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Text Box 24"/>
          <p:cNvSpPr txBox="1">
            <a:spLocks noChangeArrowheads="1"/>
          </p:cNvSpPr>
          <p:nvPr userDrawn="1"/>
        </p:nvSpPr>
        <p:spPr bwMode="auto">
          <a:xfrm>
            <a:off x="2690961" y="5013178"/>
            <a:ext cx="3934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800">
                <a:latin typeface="メイリオ" panose="020B0604030504040204" pitchFamily="50" charset="-128"/>
                <a:ea typeface="メイリオ" panose="020B0604030504040204" pitchFamily="50" charset="-128"/>
              </a:rPr>
              <a:t>株式会社アイ・ツー</a:t>
            </a:r>
            <a:endParaRPr lang="en-US" altLang="ja-JP" sz="1800">
              <a:latin typeface="メイリオ" panose="020B0604030504040204" pitchFamily="50" charset="-128"/>
              <a:ea typeface="メイリオ" panose="020B0604030504040204" pitchFamily="50" charset="-128"/>
            </a:endParaRPr>
          </a:p>
        </p:txBody>
      </p:sp>
      <p:sp>
        <p:nvSpPr>
          <p:cNvPr id="18" name="正方形/長方形 17"/>
          <p:cNvSpPr/>
          <p:nvPr userDrawn="1"/>
        </p:nvSpPr>
        <p:spPr>
          <a:xfrm>
            <a:off x="1807695" y="5875749"/>
            <a:ext cx="5778642" cy="698589"/>
          </a:xfrm>
          <a:prstGeom prst="rect">
            <a:avLst/>
          </a:prstGeom>
        </p:spPr>
        <p:txBody>
          <a:bodyPr wrap="square">
            <a:spAutoFit/>
          </a:bodyPr>
          <a:lstStyle/>
          <a:p>
            <a:pPr algn="ctr">
              <a:spcBef>
                <a:spcPts val="0"/>
              </a:spcBef>
              <a:spcAft>
                <a:spcPts val="0"/>
              </a:spcAft>
            </a:pPr>
            <a:r>
              <a:rPr lang="ja-JP" altLang="en-US" sz="790">
                <a:solidFill>
                  <a:schemeClr val="tx1">
                    <a:lumMod val="50000"/>
                    <a:lumOff val="50000"/>
                  </a:schemeClr>
                </a:solidFill>
                <a:latin typeface="+mn-ea"/>
                <a:ea typeface="+mn-ea"/>
              </a:rPr>
              <a:t>この資料は株式会社アイ・ツーが著作権その他の権利を有するものです。</a:t>
            </a:r>
          </a:p>
          <a:p>
            <a:pPr algn="ctr">
              <a:spcBef>
                <a:spcPts val="0"/>
              </a:spcBef>
              <a:spcAft>
                <a:spcPts val="0"/>
              </a:spcAft>
            </a:pPr>
            <a:r>
              <a:rPr lang="ja-JP" altLang="en-US" sz="790">
                <a:solidFill>
                  <a:schemeClr val="tx1">
                    <a:lumMod val="50000"/>
                    <a:lumOff val="50000"/>
                  </a:schemeClr>
                </a:solidFill>
                <a:latin typeface="+mn-ea"/>
                <a:ea typeface="+mn-ea"/>
              </a:rPr>
              <a:t>この中には弊社に単独所有権がある企業秘密および極秘情報が含まれています。</a:t>
            </a:r>
          </a:p>
          <a:p>
            <a:pPr algn="ctr">
              <a:spcBef>
                <a:spcPts val="0"/>
              </a:spcBef>
              <a:spcAft>
                <a:spcPts val="0"/>
              </a:spcAft>
            </a:pPr>
            <a:r>
              <a:rPr lang="ja-JP" altLang="en-US" sz="790">
                <a:solidFill>
                  <a:schemeClr val="tx1">
                    <a:lumMod val="50000"/>
                    <a:lumOff val="50000"/>
                  </a:schemeClr>
                </a:solidFill>
                <a:latin typeface="+mn-ea"/>
                <a:ea typeface="+mn-ea"/>
              </a:rPr>
              <a:t>この資料は、弊社の明確な同意を得ずに、その全部または一部を使用、複製、コピー、公表、伝達することはできません。</a:t>
            </a:r>
          </a:p>
          <a:p>
            <a:br>
              <a:rPr lang="ja-JP" altLang="en-US" sz="790">
                <a:solidFill>
                  <a:schemeClr val="tx1">
                    <a:lumMod val="50000"/>
                    <a:lumOff val="50000"/>
                  </a:schemeClr>
                </a:solidFill>
                <a:latin typeface="+mn-ea"/>
                <a:ea typeface="+mn-ea"/>
              </a:rPr>
            </a:br>
            <a:endParaRPr lang="ja-JP" altLang="en-US" sz="790">
              <a:solidFill>
                <a:schemeClr val="tx1">
                  <a:lumMod val="50000"/>
                  <a:lumOff val="50000"/>
                </a:schemeClr>
              </a:solidFill>
              <a:latin typeface="+mn-ea"/>
              <a:ea typeface="+mn-ea"/>
            </a:endParaRPr>
          </a:p>
        </p:txBody>
      </p:sp>
      <p:pic>
        <p:nvPicPr>
          <p:cNvPr id="8" name="図 7" descr="クリップアート が含まれている画像&#10;&#10;自動的に生成された説明"/>
          <p:cNvPicPr>
            <a:picLocks noChangeAspect="1"/>
          </p:cNvPicPr>
          <p:nvPr userDrawn="1"/>
        </p:nvPicPr>
        <p:blipFill rotWithShape="1">
          <a:blip r:embed="rId2" cstate="screen"/>
          <a:srcRect l="4790" r="63340"/>
          <a:stretch>
            <a:fillRect/>
          </a:stretch>
        </p:blipFill>
        <p:spPr>
          <a:xfrm>
            <a:off x="8803283" y="120483"/>
            <a:ext cx="305221" cy="2841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hasCustomPrompt="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42"/>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sz="2800"/>
            </a:lvl1pPr>
            <a:lvl2pPr>
              <a:defRPr sz="24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sz="half" idx="1"/>
          </p:nvPr>
        </p:nvSpPr>
        <p:spPr>
          <a:xfrm>
            <a:off x="457200" y="1196756"/>
            <a:ext cx="4038600" cy="4525963"/>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96756"/>
            <a:ext cx="4038600" cy="4525963"/>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268760"/>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908522"/>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268760"/>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1908522"/>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a:t>マスター タイトルの書式設定</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68313" y="260350"/>
            <a:ext cx="822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68313" y="1052517"/>
            <a:ext cx="84963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正方形/長方形 4"/>
          <p:cNvSpPr/>
          <p:nvPr/>
        </p:nvSpPr>
        <p:spPr>
          <a:xfrm>
            <a:off x="323850" y="6602417"/>
            <a:ext cx="8820150" cy="255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p>
        </p:txBody>
      </p:sp>
      <p:sp>
        <p:nvSpPr>
          <p:cNvPr id="1032" name="スライド番号プレースホルダー 28"/>
          <p:cNvSpPr>
            <a:spLocks noGrp="1"/>
          </p:cNvSpPr>
          <p:nvPr/>
        </p:nvSpPr>
        <p:spPr bwMode="auto">
          <a:xfrm>
            <a:off x="323852" y="6602417"/>
            <a:ext cx="301625" cy="255587"/>
          </a:xfrm>
          <a:prstGeom prst="rect">
            <a:avLst/>
          </a:prstGeom>
          <a:solidFill>
            <a:srgbClr val="777777"/>
          </a:solidFill>
          <a:ln>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fld id="{8FBF4284-9783-4204-89CF-F8F319EBF4B3}" type="slidenum">
              <a:rPr lang="ja-JP" altLang="en-US" sz="675">
                <a:solidFill>
                  <a:schemeClr val="bg1"/>
                </a:solidFill>
              </a:rPr>
              <a:t>‹#›</a:t>
            </a:fld>
            <a:endParaRPr lang="en-US" altLang="ja-JP" sz="675">
              <a:solidFill>
                <a:schemeClr val="bg1"/>
              </a:solidFill>
            </a:endParaRPr>
          </a:p>
        </p:txBody>
      </p:sp>
      <p:pic>
        <p:nvPicPr>
          <p:cNvPr id="1033"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48713" y="376239"/>
            <a:ext cx="2873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 つの角を丸めた四角形 16"/>
          <p:cNvSpPr/>
          <p:nvPr/>
        </p:nvSpPr>
        <p:spPr>
          <a:xfrm>
            <a:off x="2" y="0"/>
            <a:ext cx="320675" cy="6858000"/>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p>
        </p:txBody>
      </p:sp>
      <p:sp>
        <p:nvSpPr>
          <p:cNvPr id="28" name="正方形/長方形 27"/>
          <p:cNvSpPr/>
          <p:nvPr/>
        </p:nvSpPr>
        <p:spPr>
          <a:xfrm>
            <a:off x="468313" y="749304"/>
            <a:ext cx="8450262" cy="87313"/>
          </a:xfrm>
          <a:prstGeom prst="rect">
            <a:avLst/>
          </a:prstGeom>
          <a:gradFill flip="none" rotWithShape="1">
            <a:gsLst>
              <a:gs pos="0">
                <a:schemeClr val="bg1">
                  <a:lumMod val="95000"/>
                </a:scheme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p>
        </p:txBody>
      </p:sp>
      <p:sp>
        <p:nvSpPr>
          <p:cNvPr id="12" name="テキスト ボックス 42"/>
          <p:cNvSpPr txBox="1"/>
          <p:nvPr/>
        </p:nvSpPr>
        <p:spPr>
          <a:xfrm>
            <a:off x="6732590" y="6613528"/>
            <a:ext cx="2376487" cy="173124"/>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fontAlgn="auto">
              <a:spcBef>
                <a:spcPts val="0"/>
              </a:spcBef>
              <a:spcAft>
                <a:spcPts val="0"/>
              </a:spcAft>
              <a:defRPr/>
            </a:pPr>
            <a:r>
              <a:rPr lang="en-US" altLang="ja-JP" sz="525">
                <a:solidFill>
                  <a:schemeClr val="bg1">
                    <a:lumMod val="50000"/>
                  </a:schemeClr>
                </a:solidFill>
                <a:latin typeface="Arial" panose="020B0604020202020204" pitchFamily="34" charset="0"/>
                <a:ea typeface="+mj-ea"/>
                <a:cs typeface="Arial" panose="020B0604020202020204" pitchFamily="34" charset="0"/>
              </a:rPr>
              <a:t>Copyright © i2 </a:t>
            </a:r>
            <a:r>
              <a:rPr lang="en-US" altLang="ja-JP" sz="525" err="1">
                <a:solidFill>
                  <a:schemeClr val="bg1">
                    <a:lumMod val="50000"/>
                  </a:schemeClr>
                </a:solidFill>
                <a:latin typeface="Arial" panose="020B0604020202020204" pitchFamily="34" charset="0"/>
                <a:ea typeface="+mj-ea"/>
                <a:cs typeface="Arial" panose="020B0604020202020204" pitchFamily="34" charset="0"/>
              </a:rPr>
              <a:t>Co.,Ltd</a:t>
            </a:r>
            <a:r>
              <a:rPr lang="en-US" altLang="ja-JP" sz="525">
                <a:solidFill>
                  <a:schemeClr val="bg1">
                    <a:lumMod val="50000"/>
                  </a:schemeClr>
                </a:solidFill>
                <a:latin typeface="Arial" panose="020B0604020202020204" pitchFamily="34" charset="0"/>
                <a:ea typeface="+mj-ea"/>
                <a:cs typeface="Arial" panose="020B0604020202020204" pitchFamily="34" charset="0"/>
              </a:rPr>
              <a:t>. All Rights Reserved</a:t>
            </a:r>
            <a:endParaRPr lang="ja-JP" altLang="en-US" sz="525">
              <a:solidFill>
                <a:schemeClr val="bg1">
                  <a:lumMod val="50000"/>
                </a:schemeClr>
              </a:solidFill>
              <a:latin typeface="Arial" panose="020B0604020202020204" pitchFamily="34" charset="0"/>
              <a:ea typeface="+mj-ea"/>
              <a:cs typeface="Arial" panose="020B0604020202020204" pitchFamily="34" charset="0"/>
            </a:endParaRPr>
          </a:p>
        </p:txBody>
      </p:sp>
      <p:sp>
        <p:nvSpPr>
          <p:cNvPr id="1040" name="Text Box 16"/>
          <p:cNvSpPr txBox="1">
            <a:spLocks noChangeArrowheads="1"/>
          </p:cNvSpPr>
          <p:nvPr/>
        </p:nvSpPr>
        <p:spPr bwMode="auto">
          <a:xfrm>
            <a:off x="8172450" y="808042"/>
            <a:ext cx="1250950" cy="207749"/>
          </a:xfrm>
          <a:prstGeom prst="rect">
            <a:avLst/>
          </a:prstGeom>
          <a:noFill/>
          <a:ln>
            <a:noFill/>
          </a:ln>
          <a:effectLst/>
        </p:spPr>
        <p:txBody>
          <a:bodyPr>
            <a:spAutoFit/>
          </a:bodyPr>
          <a:lstStyle/>
          <a:p>
            <a:pPr>
              <a:defRPr/>
            </a:pPr>
            <a:r>
              <a:rPr lang="en-US" altLang="ja-JP" sz="750" u="sng">
                <a:solidFill>
                  <a:srgbClr val="CC3300"/>
                </a:solidFill>
                <a:latin typeface="Verdana" panose="020B0604030504040204" pitchFamily="34" charset="0"/>
              </a:rPr>
              <a:t>Confidential </a:t>
            </a:r>
            <a:endParaRPr lang="ja-JP" altLang="en-US" sz="750" u="sng">
              <a:solidFill>
                <a:srgbClr val="CC3300"/>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kumimoji="1" sz="3200" kern="1200">
          <a:solidFill>
            <a:schemeClr val="tx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2pPr>
      <a:lvl3pPr algn="l" rtl="0" eaLnBrk="1" fontAlgn="base" hangingPunct="1">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3pPr>
      <a:lvl4pPr algn="l" rtl="0" eaLnBrk="1" fontAlgn="base" hangingPunct="1">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4pPr>
      <a:lvl5pPr algn="l" rtl="0" eaLnBrk="1" fontAlgn="base" hangingPunct="1">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5pPr>
      <a:lvl6pPr marL="342900" algn="ctr" rtl="0" eaLnBrk="1" fontAlgn="base" hangingPunct="1">
        <a:spcBef>
          <a:spcPct val="0"/>
        </a:spcBef>
        <a:spcAft>
          <a:spcPct val="0"/>
        </a:spcAft>
        <a:defRPr kumimoji="1" sz="3300">
          <a:solidFill>
            <a:schemeClr val="tx1"/>
          </a:solidFill>
          <a:latin typeface="Calibri" panose="020F0502020204030204" pitchFamily="34" charset="0"/>
          <a:ea typeface="ＭＳ Ｐゴシック" panose="020B0600070205080204" pitchFamily="50" charset="-128"/>
        </a:defRPr>
      </a:lvl6pPr>
      <a:lvl7pPr marL="685800" algn="ctr" rtl="0" eaLnBrk="1" fontAlgn="base" hangingPunct="1">
        <a:spcBef>
          <a:spcPct val="0"/>
        </a:spcBef>
        <a:spcAft>
          <a:spcPct val="0"/>
        </a:spcAft>
        <a:defRPr kumimoji="1" sz="3300">
          <a:solidFill>
            <a:schemeClr val="tx1"/>
          </a:solidFill>
          <a:latin typeface="Calibri" panose="020F0502020204030204" pitchFamily="34" charset="0"/>
          <a:ea typeface="ＭＳ Ｐゴシック" panose="020B0600070205080204" pitchFamily="50" charset="-128"/>
        </a:defRPr>
      </a:lvl7pPr>
      <a:lvl8pPr marL="1028700" algn="ctr" rtl="0" eaLnBrk="1" fontAlgn="base" hangingPunct="1">
        <a:spcBef>
          <a:spcPct val="0"/>
        </a:spcBef>
        <a:spcAft>
          <a:spcPct val="0"/>
        </a:spcAft>
        <a:defRPr kumimoji="1" sz="3300">
          <a:solidFill>
            <a:schemeClr val="tx1"/>
          </a:solidFill>
          <a:latin typeface="Calibri" panose="020F0502020204030204" pitchFamily="34" charset="0"/>
          <a:ea typeface="ＭＳ Ｐゴシック" panose="020B0600070205080204" pitchFamily="50" charset="-128"/>
        </a:defRPr>
      </a:lvl8pPr>
      <a:lvl9pPr marL="1371600" algn="ctr" rtl="0" eaLnBrk="1" fontAlgn="base" hangingPunct="1">
        <a:spcBef>
          <a:spcPct val="0"/>
        </a:spcBef>
        <a:spcAft>
          <a:spcPct val="0"/>
        </a:spcAft>
        <a:defRPr kumimoji="1" sz="3300">
          <a:solidFill>
            <a:schemeClr val="tx1"/>
          </a:solidFill>
          <a:latin typeface="Calibri" panose="020F0502020204030204" pitchFamily="34" charset="0"/>
          <a:ea typeface="ＭＳ Ｐゴシック" panose="020B0600070205080204" pitchFamily="50" charset="-128"/>
        </a:defRPr>
      </a:lvl9pPr>
    </p:titleStyle>
    <p:bodyStyle>
      <a:lvl1pPr marL="257175" indent="-257175" algn="l" rtl="0" eaLnBrk="1" fontAlgn="base" hangingPunct="1">
        <a:spcBef>
          <a:spcPct val="20000"/>
        </a:spcBef>
        <a:spcAft>
          <a:spcPct val="0"/>
        </a:spcAft>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557530" indent="-214630" algn="l" rtl="0" eaLnBrk="1" fontAlgn="base" hangingPunct="1">
        <a:spcBef>
          <a:spcPct val="20000"/>
        </a:spcBef>
        <a:spcAft>
          <a:spcPct val="0"/>
        </a:spcAft>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857250" indent="-171450" algn="l" rtl="0" eaLnBrk="1" fontAlgn="base" hangingPunct="1">
        <a:spcBef>
          <a:spcPct val="20000"/>
        </a:spcBef>
        <a:spcAft>
          <a:spcPct val="0"/>
        </a:spcAft>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200150" indent="-171450" algn="l" rtl="0" eaLnBrk="1" fontAlgn="base" hangingPunct="1">
        <a:spcBef>
          <a:spcPct val="20000"/>
        </a:spcBef>
        <a:spcAft>
          <a:spcPct val="0"/>
        </a:spcAft>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4pPr>
      <a:lvl5pPr marL="1543050" indent="-171450" algn="l" rtl="0" eaLnBrk="1" fontAlgn="base" hangingPunct="1">
        <a:spcBef>
          <a:spcPct val="20000"/>
        </a:spcBef>
        <a:spcAft>
          <a:spcPct val="0"/>
        </a:spcAft>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acebook.com/profile.php?id=100066490694228"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search/top?q=2610%E5%9C%B0%E5%8C%BA"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taglive.jp/" TargetMode="External"/><Relationship Id="rId2" Type="http://schemas.openxmlformats.org/officeDocument/2006/relationships/hyperlink" Target="https://embedsocial.jp/" TargetMode="External"/><Relationship Id="rId1" Type="http://schemas.openxmlformats.org/officeDocument/2006/relationships/slideLayout" Target="../slideLayouts/slideLayout3.xml"/><Relationship Id="rId4" Type="http://schemas.openxmlformats.org/officeDocument/2006/relationships/hyperlink" Target="https://hash.smartpr.j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p:cNvSpPr>
          <p:nvPr>
            <p:ph type="ctrTitle"/>
          </p:nvPr>
        </p:nvSpPr>
        <p:spPr>
          <a:xfrm>
            <a:off x="755650" y="2636912"/>
            <a:ext cx="7772400" cy="966717"/>
          </a:xfrm>
        </p:spPr>
        <p:txBody>
          <a:bodyPr/>
          <a:lstStyle/>
          <a:p>
            <a:r>
              <a:rPr lang="en-US" altLang="ja-JP" sz="3200" dirty="0"/>
              <a:t>SNS</a:t>
            </a:r>
            <a:r>
              <a:rPr lang="ja-JP" altLang="en-US" sz="3200" dirty="0"/>
              <a:t>ハッシュタグ収集機能</a:t>
            </a:r>
            <a:br>
              <a:rPr lang="en-US" altLang="ja-JP" sz="3200" dirty="0"/>
            </a:br>
            <a:r>
              <a:rPr lang="ja-JP" altLang="en-US" sz="3200" dirty="0"/>
              <a:t>ご紹介</a:t>
            </a:r>
          </a:p>
        </p:txBody>
      </p:sp>
      <p:sp>
        <p:nvSpPr>
          <p:cNvPr id="40965" name="Rectangle 5"/>
          <p:cNvSpPr>
            <a:spLocks noGrp="1" noChangeArrowheads="1"/>
          </p:cNvSpPr>
          <p:nvPr>
            <p:ph type="subTitle" idx="1"/>
          </p:nvPr>
        </p:nvSpPr>
        <p:spPr bwMode="auto">
          <a:xfrm>
            <a:off x="2171700" y="3771900"/>
            <a:ext cx="4800600" cy="1314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None/>
            </a:pPr>
            <a:r>
              <a:rPr lang="en-US" altLang="ja-JP" sz="1350" dirty="0"/>
              <a:t>2024/6/12  Ver1.0</a:t>
            </a:r>
          </a:p>
          <a:p>
            <a:pPr marL="0" indent="0" algn="ctr">
              <a:buNone/>
            </a:pPr>
            <a:endParaRPr lang="ja-JP" altLang="en-US" dirty="0">
              <a:latin typeface="メイリオ" panose="020B0604030504040204" pitchFamily="50" charset="-128"/>
              <a:ea typeface="メイリオ" panose="020B0604030504040204" pitchFamily="50" charset="-128"/>
            </a:endParaRPr>
          </a:p>
        </p:txBody>
      </p:sp>
      <p:sp>
        <p:nvSpPr>
          <p:cNvPr id="2" name="正方形/長方形 1"/>
          <p:cNvSpPr>
            <a:spLocks noChangeArrowheads="1"/>
          </p:cNvSpPr>
          <p:nvPr/>
        </p:nvSpPr>
        <p:spPr bwMode="auto">
          <a:xfrm>
            <a:off x="467544" y="548680"/>
            <a:ext cx="678728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spcBef>
                <a:spcPct val="50000"/>
              </a:spcBef>
            </a:pPr>
            <a:r>
              <a:rPr lang="ja-JP" altLang="en-US" sz="2000" dirty="0">
                <a:solidFill>
                  <a:srgbClr val="262626"/>
                </a:solidFill>
                <a:latin typeface="メイリオ" panose="020B0604030504040204" pitchFamily="50" charset="-128"/>
                <a:ea typeface="メイリオ" panose="020B0604030504040204" pitchFamily="50" charset="-128"/>
              </a:rPr>
              <a:t>国際ロータリー第</a:t>
            </a:r>
            <a:r>
              <a:rPr lang="en-US" altLang="ja-JP" sz="2000" dirty="0">
                <a:solidFill>
                  <a:srgbClr val="262626"/>
                </a:solidFill>
                <a:latin typeface="メイリオ" panose="020B0604030504040204" pitchFamily="50" charset="-128"/>
                <a:ea typeface="メイリオ" panose="020B0604030504040204" pitchFamily="50" charset="-128"/>
              </a:rPr>
              <a:t>2610</a:t>
            </a:r>
            <a:r>
              <a:rPr lang="ja-JP" altLang="en-US" sz="2000" dirty="0">
                <a:solidFill>
                  <a:srgbClr val="262626"/>
                </a:solidFill>
                <a:latin typeface="メイリオ" panose="020B0604030504040204" pitchFamily="50" charset="-128"/>
                <a:ea typeface="メイリオ" panose="020B0604030504040204" pitchFamily="50" charset="-128"/>
              </a:rPr>
              <a:t>地区　御中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収集対象のハッシュタグ（候補）</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09547093"/>
              </p:ext>
            </p:extLst>
          </p:nvPr>
        </p:nvGraphicFramePr>
        <p:xfrm>
          <a:off x="765928" y="1730392"/>
          <a:ext cx="7634370" cy="4005990"/>
        </p:xfrm>
        <a:graphic>
          <a:graphicData uri="http://schemas.openxmlformats.org/drawingml/2006/table">
            <a:tbl>
              <a:tblPr firstRow="1" firstCol="1" bandRow="1">
                <a:tableStyleId>{5C22544A-7EE6-4342-B048-85BDC9FD1C3A}</a:tableStyleId>
              </a:tblPr>
              <a:tblGrid>
                <a:gridCol w="3355656">
                  <a:extLst>
                    <a:ext uri="{9D8B030D-6E8A-4147-A177-3AD203B41FA5}">
                      <a16:colId xmlns:a16="http://schemas.microsoft.com/office/drawing/2014/main" val="20000"/>
                    </a:ext>
                  </a:extLst>
                </a:gridCol>
                <a:gridCol w="1069468">
                  <a:extLst>
                    <a:ext uri="{9D8B030D-6E8A-4147-A177-3AD203B41FA5}">
                      <a16:colId xmlns:a16="http://schemas.microsoft.com/office/drawing/2014/main" val="20001"/>
                    </a:ext>
                  </a:extLst>
                </a:gridCol>
                <a:gridCol w="1069468">
                  <a:extLst>
                    <a:ext uri="{9D8B030D-6E8A-4147-A177-3AD203B41FA5}">
                      <a16:colId xmlns:a16="http://schemas.microsoft.com/office/drawing/2014/main" val="20002"/>
                    </a:ext>
                  </a:extLst>
                </a:gridCol>
                <a:gridCol w="1069468">
                  <a:extLst>
                    <a:ext uri="{9D8B030D-6E8A-4147-A177-3AD203B41FA5}">
                      <a16:colId xmlns:a16="http://schemas.microsoft.com/office/drawing/2014/main" val="20003"/>
                    </a:ext>
                  </a:extLst>
                </a:gridCol>
                <a:gridCol w="1070310">
                  <a:extLst>
                    <a:ext uri="{9D8B030D-6E8A-4147-A177-3AD203B41FA5}">
                      <a16:colId xmlns:a16="http://schemas.microsoft.com/office/drawing/2014/main" val="20004"/>
                    </a:ext>
                  </a:extLst>
                </a:gridCol>
              </a:tblGrid>
              <a:tr h="378313">
                <a:tc>
                  <a:txBody>
                    <a:bodyPr/>
                    <a:lstStyle/>
                    <a:p>
                      <a:pPr algn="ctr"/>
                      <a:r>
                        <a:rPr lang="ja-JP" sz="1600" kern="100" dirty="0">
                          <a:effectLst/>
                        </a:rPr>
                        <a:t>ハッシュタグ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投稿数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最近の</a:t>
                      </a:r>
                    </a:p>
                    <a:p>
                      <a:pPr algn="ctr"/>
                      <a:r>
                        <a:rPr lang="ja-JP" sz="1600" kern="100" dirty="0">
                          <a:effectLst/>
                        </a:rPr>
                        <a:t>トップ投稿</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トップ投稿</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その他</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86385">
                <a:tc>
                  <a:txBody>
                    <a:bodyPr/>
                    <a:lstStyle/>
                    <a:p>
                      <a:pPr algn="just"/>
                      <a:r>
                        <a:rPr lang="ja-JP" sz="1600" kern="100" dirty="0">
                          <a:effectLst/>
                        </a:rPr>
                        <a:t>＃国際ロータリー第</a:t>
                      </a:r>
                      <a:r>
                        <a:rPr lang="en-US" sz="1600" kern="100" dirty="0">
                          <a:effectLst/>
                        </a:rPr>
                        <a:t>2610</a:t>
                      </a:r>
                      <a:r>
                        <a:rPr lang="ja-JP" sz="1600" kern="100" dirty="0">
                          <a:effectLst/>
                        </a:rPr>
                        <a:t>地区</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dirty="0">
                          <a:effectLst/>
                        </a:rPr>
                        <a:t>234</a:t>
                      </a:r>
                      <a:r>
                        <a:rPr lang="ja-JP" sz="1600" kern="100" dirty="0">
                          <a:effectLst/>
                        </a:rPr>
                        <a:t>件</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dirty="0">
                          <a:effectLst/>
                        </a:rPr>
                        <a:t>5</a:t>
                      </a:r>
                      <a:r>
                        <a:rPr lang="ja-JP" sz="1600" kern="100" dirty="0">
                          <a:effectLst/>
                        </a:rPr>
                        <a:t>件</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リール</a:t>
                      </a:r>
                      <a:endParaRPr lang="en-US" altLang="ja-JP" sz="1600" kern="100" dirty="0">
                        <a:effectLst/>
                      </a:endParaRPr>
                    </a:p>
                    <a:p>
                      <a:pPr algn="ctr"/>
                      <a:r>
                        <a:rPr lang="ja-JP" altLang="en-US" sz="1600" kern="100" dirty="0">
                          <a:effectLst/>
                        </a:rPr>
                        <a:t>（動画）</a:t>
                      </a:r>
                      <a:r>
                        <a:rPr lang="ja-JP" sz="1600" kern="100" dirty="0">
                          <a:effectLst/>
                        </a:rPr>
                        <a:t>有</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86385">
                <a:tc>
                  <a:txBody>
                    <a:bodyPr/>
                    <a:lstStyle/>
                    <a:p>
                      <a:pPr algn="just"/>
                      <a:r>
                        <a:rPr lang="ja-JP" sz="1600" kern="100" dirty="0">
                          <a:effectLst/>
                        </a:rPr>
                        <a:t>＃</a:t>
                      </a:r>
                      <a:r>
                        <a:rPr lang="en-US" sz="1600" kern="100" dirty="0">
                          <a:effectLst/>
                        </a:rPr>
                        <a:t>rotary_international_district_2610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dirty="0">
                          <a:effectLst/>
                        </a:rPr>
                        <a:t>202</a:t>
                      </a:r>
                      <a:r>
                        <a:rPr lang="ja-JP" sz="1600" kern="100" dirty="0">
                          <a:effectLst/>
                        </a:rPr>
                        <a:t>件</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dirty="0">
                          <a:effectLst/>
                        </a:rPr>
                        <a:t>3</a:t>
                      </a:r>
                      <a:r>
                        <a:rPr lang="ja-JP" sz="1600" kern="100" dirty="0">
                          <a:effectLst/>
                        </a:rPr>
                        <a:t>件</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〇</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リール</a:t>
                      </a:r>
                      <a:endParaRPr lang="en-US" altLang="ja-JP" sz="1600" kern="100" dirty="0">
                        <a:effectLst/>
                      </a:endParaRPr>
                    </a:p>
                    <a:p>
                      <a:pPr algn="ctr"/>
                      <a:r>
                        <a:rPr lang="ja-JP" altLang="en-US" sz="1600" kern="100" dirty="0">
                          <a:effectLst/>
                        </a:rPr>
                        <a:t>（動画）</a:t>
                      </a:r>
                      <a:r>
                        <a:rPr lang="ja-JP" sz="1600" kern="100" dirty="0">
                          <a:effectLst/>
                        </a:rPr>
                        <a:t>有</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86385">
                <a:tc>
                  <a:txBody>
                    <a:bodyPr/>
                    <a:lstStyle/>
                    <a:p>
                      <a:pPr algn="just"/>
                      <a:r>
                        <a:rPr lang="ja-JP" sz="1600" kern="100" dirty="0">
                          <a:effectLst/>
                        </a:rPr>
                        <a:t>＃第</a:t>
                      </a:r>
                      <a:r>
                        <a:rPr lang="en-US" sz="1600" kern="100" dirty="0">
                          <a:effectLst/>
                        </a:rPr>
                        <a:t>2610</a:t>
                      </a:r>
                      <a:r>
                        <a:rPr lang="ja-JP" sz="1600" kern="100" dirty="0">
                          <a:effectLst/>
                        </a:rPr>
                        <a:t>地区</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dirty="0">
                          <a:effectLst/>
                        </a:rPr>
                        <a:t>33</a:t>
                      </a:r>
                      <a:r>
                        <a:rPr lang="ja-JP" sz="1600" kern="100" dirty="0">
                          <a:effectLst/>
                        </a:rPr>
                        <a:t>件</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dirty="0">
                          <a:effectLst/>
                        </a:rPr>
                        <a:t>26</a:t>
                      </a:r>
                      <a:r>
                        <a:rPr lang="ja-JP" sz="1600" kern="100" dirty="0">
                          <a:effectLst/>
                        </a:rPr>
                        <a:t>件</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86385">
                <a:tc>
                  <a:txBody>
                    <a:bodyPr/>
                    <a:lstStyle/>
                    <a:p>
                      <a:pPr algn="just"/>
                      <a:r>
                        <a:rPr lang="ja-JP" sz="1600" kern="100" dirty="0">
                          <a:effectLst/>
                        </a:rPr>
                        <a:t>＃</a:t>
                      </a:r>
                      <a:r>
                        <a:rPr lang="en-US" sz="1600" kern="100" dirty="0">
                          <a:effectLst/>
                        </a:rPr>
                        <a:t>2610</a:t>
                      </a:r>
                      <a:r>
                        <a:rPr lang="ja-JP" sz="1600" kern="100" dirty="0">
                          <a:effectLst/>
                        </a:rPr>
                        <a:t>地区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dirty="0">
                          <a:effectLst/>
                        </a:rPr>
                        <a:t>29</a:t>
                      </a:r>
                      <a:r>
                        <a:rPr lang="ja-JP" sz="1600" kern="100" dirty="0">
                          <a:effectLst/>
                        </a:rPr>
                        <a:t>件</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a:effectLst/>
                        </a:rPr>
                        <a:t>25</a:t>
                      </a:r>
                      <a:r>
                        <a:rPr lang="ja-JP" sz="1600" kern="100">
                          <a:effectLst/>
                        </a:rPr>
                        <a:t>件</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86385">
                <a:tc>
                  <a:txBody>
                    <a:bodyPr/>
                    <a:lstStyle/>
                    <a:p>
                      <a:pPr algn="just"/>
                      <a:r>
                        <a:rPr lang="ja-JP" sz="1600" kern="100" dirty="0">
                          <a:effectLst/>
                        </a:rPr>
                        <a:t>＃国際ロータリー</a:t>
                      </a:r>
                      <a:r>
                        <a:rPr lang="en-US" sz="1600" kern="100" dirty="0">
                          <a:effectLst/>
                        </a:rPr>
                        <a:t>2610</a:t>
                      </a:r>
                      <a:r>
                        <a:rPr lang="ja-JP" sz="1600" kern="100" dirty="0">
                          <a:effectLst/>
                        </a:rPr>
                        <a:t>地区</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dirty="0">
                          <a:effectLst/>
                        </a:rPr>
                        <a:t>9</a:t>
                      </a:r>
                      <a:r>
                        <a:rPr lang="ja-JP" sz="1600" kern="100" dirty="0">
                          <a:effectLst/>
                        </a:rPr>
                        <a:t>件</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a:effectLst/>
                        </a:rPr>
                        <a:t>8</a:t>
                      </a:r>
                      <a:r>
                        <a:rPr lang="ja-JP" sz="1600" kern="100">
                          <a:effectLst/>
                        </a:rPr>
                        <a:t>件</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86385">
                <a:tc>
                  <a:txBody>
                    <a:bodyPr/>
                    <a:lstStyle/>
                    <a:p>
                      <a:pPr algn="just"/>
                      <a:r>
                        <a:rPr lang="ja-JP" sz="1600" kern="100" dirty="0">
                          <a:effectLst/>
                        </a:rPr>
                        <a:t>＃</a:t>
                      </a:r>
                      <a:r>
                        <a:rPr lang="en-US" sz="1600" kern="100" dirty="0">
                          <a:effectLst/>
                        </a:rPr>
                        <a:t>district2610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en-US" sz="1600" kern="100">
                          <a:effectLst/>
                        </a:rPr>
                        <a:t>16</a:t>
                      </a:r>
                      <a:r>
                        <a:rPr lang="ja-JP" sz="1600" kern="100">
                          <a:effectLst/>
                        </a:rPr>
                        <a:t>件</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テキスト ボックス 4"/>
          <p:cNvSpPr txBox="1"/>
          <p:nvPr/>
        </p:nvSpPr>
        <p:spPr>
          <a:xfrm>
            <a:off x="765928" y="1230985"/>
            <a:ext cx="6426246" cy="369332"/>
          </a:xfrm>
          <a:prstGeom prst="rect">
            <a:avLst/>
          </a:prstGeom>
          <a:noFill/>
        </p:spPr>
        <p:txBody>
          <a:bodyPr wrap="none" rtlCol="0">
            <a:spAutoFit/>
          </a:bodyPr>
          <a:lstStyle/>
          <a:p>
            <a:r>
              <a:rPr kumimoji="1" lang="en-US" altLang="ja-JP" dirty="0"/>
              <a:t>2610</a:t>
            </a:r>
            <a:r>
              <a:rPr kumimoji="1" lang="ja-JP" altLang="en-US" dirty="0"/>
              <a:t>地区関係の</a:t>
            </a:r>
            <a:r>
              <a:rPr kumimoji="1" lang="en-US" altLang="ja-JP" dirty="0"/>
              <a:t>Instagram</a:t>
            </a:r>
            <a:r>
              <a:rPr kumimoji="1" lang="ja-JP" altLang="en-US" dirty="0"/>
              <a:t>ハッシュタグ上位</a:t>
            </a:r>
            <a:r>
              <a:rPr kumimoji="1" lang="en-US" altLang="ja-JP" dirty="0"/>
              <a:t>6</a:t>
            </a:r>
            <a:r>
              <a:rPr kumimoji="1" lang="ja-JP" altLang="en-US" dirty="0"/>
              <a:t>タグ</a:t>
            </a:r>
            <a:r>
              <a:rPr lang="ja-JP" altLang="en-US" dirty="0"/>
              <a:t>（</a:t>
            </a:r>
            <a:r>
              <a:rPr lang="en-US" altLang="ja-JP" dirty="0"/>
              <a:t>2024/3/7</a:t>
            </a:r>
            <a:r>
              <a:rPr lang="ja-JP" altLang="en-US" dirty="0"/>
              <a:t>調べ）</a:t>
            </a:r>
            <a:endParaRPr kumimoji="1" lang="ja-JP" altLang="en-US" dirty="0"/>
          </a:p>
        </p:txBody>
      </p:sp>
      <p:sp>
        <p:nvSpPr>
          <p:cNvPr id="3" name="正方形/長方形 2"/>
          <p:cNvSpPr/>
          <p:nvPr/>
        </p:nvSpPr>
        <p:spPr>
          <a:xfrm>
            <a:off x="765928" y="2110154"/>
            <a:ext cx="7634370" cy="1758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国際ロータリーのハッシュタグについて</a:t>
            </a:r>
            <a:endParaRPr kumimoji="1" lang="ja-JP" altLang="en-US" dirty="0"/>
          </a:p>
        </p:txBody>
      </p:sp>
      <p:sp>
        <p:nvSpPr>
          <p:cNvPr id="3" name="コンテンツ プレースホルダー 2"/>
          <p:cNvSpPr>
            <a:spLocks noGrp="1"/>
          </p:cNvSpPr>
          <p:nvPr>
            <p:ph idx="1"/>
          </p:nvPr>
        </p:nvSpPr>
        <p:spPr/>
        <p:txBody>
          <a:bodyPr/>
          <a:lstStyle/>
          <a:p>
            <a:pPr marL="0" indent="0" defTabSz="-635">
              <a:buNone/>
              <a:tabLst>
                <a:tab pos="5468620" algn="l"/>
              </a:tabLst>
            </a:pPr>
            <a:r>
              <a:rPr kumimoji="1" lang="ja-JP" altLang="en-US" dirty="0"/>
              <a:t>投稿数が多く</a:t>
            </a:r>
            <a:r>
              <a:rPr lang="ja-JP" altLang="en-US" dirty="0"/>
              <a:t>、検閲</a:t>
            </a:r>
            <a:r>
              <a:rPr kumimoji="1" lang="ja-JP" altLang="en-US" dirty="0"/>
              <a:t>が難しくなるため除外します。</a:t>
            </a:r>
            <a:endParaRPr kumimoji="1" lang="en-US" altLang="ja-JP" dirty="0"/>
          </a:p>
          <a:p>
            <a:pPr marL="0" indent="0" defTabSz="-635">
              <a:buNone/>
              <a:tabLst>
                <a:tab pos="5468620" algn="l"/>
              </a:tabLst>
            </a:pPr>
            <a:endParaRPr lang="en-US" altLang="ja-JP" dirty="0"/>
          </a:p>
          <a:p>
            <a:pPr marL="0" indent="0" defTabSz="-635">
              <a:buNone/>
              <a:tabLst>
                <a:tab pos="5468620" algn="l"/>
              </a:tabLst>
            </a:pPr>
            <a:r>
              <a:rPr kumimoji="1" lang="ja-JP" altLang="en-US" dirty="0"/>
              <a:t>＃国際ロータリー</a:t>
            </a:r>
            <a:r>
              <a:rPr kumimoji="1" lang="en-US" altLang="ja-JP" dirty="0"/>
              <a:t>	2480</a:t>
            </a:r>
            <a:r>
              <a:rPr kumimoji="1" lang="ja-JP" altLang="en-US" dirty="0"/>
              <a:t>件</a:t>
            </a:r>
          </a:p>
          <a:p>
            <a:pPr marL="0" indent="0" defTabSz="-635">
              <a:buNone/>
              <a:tabLst>
                <a:tab pos="5468620" algn="l"/>
              </a:tabLst>
            </a:pPr>
            <a:r>
              <a:rPr kumimoji="1" lang="ja-JP" altLang="en-US" dirty="0"/>
              <a:t>＃国際ロータリークラブ</a:t>
            </a:r>
            <a:r>
              <a:rPr kumimoji="1" lang="en-US" altLang="ja-JP" dirty="0"/>
              <a:t>	314</a:t>
            </a:r>
            <a:r>
              <a:rPr kumimoji="1" lang="ja-JP" altLang="en-US" dirty="0"/>
              <a:t>件</a:t>
            </a:r>
          </a:p>
          <a:p>
            <a:pPr marL="0" indent="0" defTabSz="-635">
              <a:buNone/>
              <a:tabLst>
                <a:tab pos="5468620" algn="l"/>
              </a:tabLst>
            </a:pPr>
            <a:r>
              <a:rPr kumimoji="1" lang="ja-JP" altLang="en-US" dirty="0"/>
              <a:t>＃</a:t>
            </a:r>
            <a:r>
              <a:rPr kumimoji="1" lang="en-US" altLang="ja-JP" dirty="0"/>
              <a:t>rotary</a:t>
            </a:r>
            <a:r>
              <a:rPr lang="en-US" altLang="ja-JP" dirty="0"/>
              <a:t>	</a:t>
            </a:r>
            <a:r>
              <a:rPr kumimoji="1" lang="en-US" altLang="ja-JP" dirty="0"/>
              <a:t>284</a:t>
            </a:r>
            <a:r>
              <a:rPr kumimoji="1" lang="ja-JP" altLang="en-US" dirty="0"/>
              <a:t>万件</a:t>
            </a:r>
          </a:p>
          <a:p>
            <a:pPr marL="0" indent="0" defTabSz="-635">
              <a:buNone/>
              <a:tabLst>
                <a:tab pos="5468620" algn="l"/>
              </a:tabLst>
            </a:pPr>
            <a:r>
              <a:rPr kumimoji="1" lang="ja-JP" altLang="en-US" dirty="0"/>
              <a:t>＃</a:t>
            </a:r>
            <a:r>
              <a:rPr kumimoji="1" lang="en-US" altLang="ja-JP" dirty="0" err="1"/>
              <a:t>rotary_international</a:t>
            </a:r>
            <a:r>
              <a:rPr lang="en-US" altLang="ja-JP" dirty="0"/>
              <a:t>	</a:t>
            </a:r>
            <a:r>
              <a:rPr kumimoji="1" lang="en-US" altLang="ja-JP" dirty="0"/>
              <a:t>50</a:t>
            </a:r>
            <a:r>
              <a:rPr kumimoji="1" lang="ja-JP" altLang="en-US" dirty="0"/>
              <a:t>件</a:t>
            </a:r>
          </a:p>
          <a:p>
            <a:pPr marL="0" indent="0" defTabSz="-635">
              <a:buNone/>
              <a:tabLst>
                <a:tab pos="5468620" algn="l"/>
              </a:tabLst>
            </a:pPr>
            <a:endParaRPr lang="en-US" altLang="ja-JP" dirty="0"/>
          </a:p>
          <a:p>
            <a:pPr marL="0" indent="0" defTabSz="-635">
              <a:buNone/>
              <a:tabLst>
                <a:tab pos="5468620" algn="l"/>
              </a:tabLst>
            </a:pPr>
            <a:r>
              <a:rPr lang="en-US" altLang="ja-JP" sz="1800" dirty="0"/>
              <a:t>※</a:t>
            </a:r>
            <a:r>
              <a:rPr kumimoji="1" lang="en-US" altLang="ja-JP" sz="1800" dirty="0"/>
              <a:t>Instagram</a:t>
            </a:r>
            <a:r>
              <a:rPr kumimoji="1" lang="ja-JP" altLang="en-US" sz="1800" dirty="0"/>
              <a:t>のハッシュタグ（</a:t>
            </a:r>
            <a:r>
              <a:rPr lang="en-US" altLang="ja-JP" sz="1800" dirty="0"/>
              <a:t>2024/3/7</a:t>
            </a:r>
            <a:r>
              <a:rPr lang="ja-JP" altLang="en-US" sz="1800" dirty="0"/>
              <a:t>調べ）</a:t>
            </a:r>
            <a:endParaRPr lang="en-US" altLang="ja-JP" sz="1800" dirty="0"/>
          </a:p>
          <a:p>
            <a:pPr marL="0" indent="0" defTabSz="-635">
              <a:buNone/>
              <a:tabLst>
                <a:tab pos="5468620" algn="l"/>
              </a:tabLst>
            </a:pPr>
            <a:endParaRPr kumimoji="1" lang="ja-JP" altLang="en-US" dirty="0"/>
          </a:p>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Facebook</a:t>
            </a:r>
            <a:r>
              <a:rPr kumimoji="1" lang="ja-JP" altLang="en-US" dirty="0"/>
              <a:t>投稿収集について</a:t>
            </a:r>
          </a:p>
        </p:txBody>
      </p:sp>
      <p:sp>
        <p:nvSpPr>
          <p:cNvPr id="7" name="コンテンツ プレースホルダー 6"/>
          <p:cNvSpPr>
            <a:spLocks noGrp="1"/>
          </p:cNvSpPr>
          <p:nvPr>
            <p:ph idx="1"/>
          </p:nvPr>
        </p:nvSpPr>
        <p:spPr/>
        <p:txBody>
          <a:bodyPr/>
          <a:lstStyle/>
          <a:p>
            <a:r>
              <a:rPr lang="ja-JP" altLang="en-US" dirty="0"/>
              <a:t>現アカウント　</a:t>
            </a:r>
            <a:r>
              <a:rPr lang="ja-JP" altLang="en-US" b="1" i="0" dirty="0">
                <a:solidFill>
                  <a:srgbClr val="050505"/>
                </a:solidFill>
                <a:effectLst/>
                <a:highlight>
                  <a:srgbClr val="FFFFFF"/>
                </a:highlight>
                <a:latin typeface="Segoe UI Historic" panose="020B0502040204020203" pitchFamily="34" charset="0"/>
              </a:rPr>
              <a:t>国際ロータリー第</a:t>
            </a:r>
            <a:r>
              <a:rPr lang="en-US" altLang="ja-JP" b="1" i="0" dirty="0">
                <a:solidFill>
                  <a:srgbClr val="050505"/>
                </a:solidFill>
                <a:effectLst/>
                <a:highlight>
                  <a:srgbClr val="FFFFFF"/>
                </a:highlight>
                <a:latin typeface="Segoe UI Historic" panose="020B0502040204020203" pitchFamily="34" charset="0"/>
              </a:rPr>
              <a:t>2610</a:t>
            </a:r>
            <a:r>
              <a:rPr lang="ja-JP" altLang="en-US" b="1" i="0" dirty="0">
                <a:solidFill>
                  <a:srgbClr val="050505"/>
                </a:solidFill>
                <a:effectLst/>
                <a:highlight>
                  <a:srgbClr val="FFFFFF"/>
                </a:highlight>
                <a:latin typeface="Segoe UI Historic" panose="020B0502040204020203" pitchFamily="34" charset="0"/>
              </a:rPr>
              <a:t>地区</a:t>
            </a:r>
            <a:endParaRPr lang="en-US" altLang="ja-JP" b="1" i="0" dirty="0">
              <a:solidFill>
                <a:srgbClr val="050505"/>
              </a:solidFill>
              <a:effectLst/>
              <a:highlight>
                <a:srgbClr val="FFFFFF"/>
              </a:highlight>
              <a:latin typeface="Segoe UI Historic" panose="020B0502040204020203" pitchFamily="34" charset="0"/>
            </a:endParaRPr>
          </a:p>
          <a:p>
            <a:pPr lvl="1"/>
            <a:r>
              <a:rPr lang="en-US" altLang="ja-JP" b="1" i="0" dirty="0">
                <a:solidFill>
                  <a:srgbClr val="050505"/>
                </a:solidFill>
                <a:effectLst/>
                <a:highlight>
                  <a:srgbClr val="FFFFFF"/>
                </a:highlight>
                <a:latin typeface="Segoe UI Historic" panose="020B0502040204020203" pitchFamily="34" charset="0"/>
                <a:hlinkClick r:id="rId2"/>
              </a:rPr>
              <a:t>https://www.facebook.com/profile.php?id=100066490694228</a:t>
            </a:r>
            <a:endParaRPr lang="ja-JP" altLang="en-US" b="1" i="0" dirty="0">
              <a:solidFill>
                <a:srgbClr val="050505"/>
              </a:solidFill>
              <a:effectLst/>
              <a:highlight>
                <a:srgbClr val="FFFFFF"/>
              </a:highlight>
              <a:latin typeface="Segoe UI Historic" panose="020B0502040204020203" pitchFamily="34" charset="0"/>
            </a:endParaRPr>
          </a:p>
          <a:p>
            <a:endParaRPr lang="ja-JP" altLang="en-US" dirty="0"/>
          </a:p>
        </p:txBody>
      </p:sp>
      <p:pic>
        <p:nvPicPr>
          <p:cNvPr id="4" name="図 3"/>
          <p:cNvPicPr>
            <a:picLocks noChangeAspect="1"/>
          </p:cNvPicPr>
          <p:nvPr/>
        </p:nvPicPr>
        <p:blipFill>
          <a:blip r:embed="rId3"/>
          <a:stretch>
            <a:fillRect/>
          </a:stretch>
        </p:blipFill>
        <p:spPr>
          <a:xfrm>
            <a:off x="2573778" y="2564905"/>
            <a:ext cx="3587899" cy="2557898"/>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5556" y="431719"/>
            <a:ext cx="8229600" cy="490538"/>
          </a:xfrm>
        </p:spPr>
        <p:txBody>
          <a:bodyPr/>
          <a:lstStyle/>
          <a:p>
            <a:r>
              <a:rPr kumimoji="1" lang="ja-JP" altLang="en-US" dirty="0"/>
              <a:t>「国際ロータリー第</a:t>
            </a:r>
            <a:r>
              <a:rPr kumimoji="1" lang="en-US" altLang="ja-JP" dirty="0"/>
              <a:t>2610</a:t>
            </a:r>
            <a:r>
              <a:rPr kumimoji="1" lang="ja-JP" altLang="en-US" dirty="0"/>
              <a:t>地区」のメンション収集</a:t>
            </a:r>
          </a:p>
        </p:txBody>
      </p:sp>
      <p:pic>
        <p:nvPicPr>
          <p:cNvPr id="6" name="図 5"/>
          <p:cNvPicPr>
            <a:picLocks noChangeAspect="1"/>
          </p:cNvPicPr>
          <p:nvPr/>
        </p:nvPicPr>
        <p:blipFill>
          <a:blip r:embed="rId2"/>
          <a:stretch>
            <a:fillRect/>
          </a:stretch>
        </p:blipFill>
        <p:spPr>
          <a:xfrm>
            <a:off x="4238805" y="1036320"/>
            <a:ext cx="4688448" cy="4332709"/>
          </a:xfrm>
          <a:prstGeom prst="rect">
            <a:avLst/>
          </a:prstGeom>
          <a:ln>
            <a:solidFill>
              <a:schemeClr val="accent1">
                <a:shade val="15000"/>
              </a:schemeClr>
            </a:solidFill>
          </a:ln>
        </p:spPr>
      </p:pic>
      <p:sp>
        <p:nvSpPr>
          <p:cNvPr id="3" name="吹き出し: 角を丸めた四角形 2"/>
          <p:cNvSpPr/>
          <p:nvPr/>
        </p:nvSpPr>
        <p:spPr>
          <a:xfrm>
            <a:off x="670560" y="1410948"/>
            <a:ext cx="3017566" cy="2835932"/>
          </a:xfrm>
          <a:prstGeom prst="wedgeRoundRectCallout">
            <a:avLst>
              <a:gd name="adj1" fmla="val 69503"/>
              <a:gd name="adj2" fmla="val -444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Facebook</a:t>
            </a:r>
            <a:r>
              <a:rPr kumimoji="1" lang="ja-JP" altLang="en-US" sz="2000" dirty="0"/>
              <a:t>で</a:t>
            </a:r>
            <a:r>
              <a:rPr lang="ja-JP" altLang="en-US" sz="2000" dirty="0"/>
              <a:t>ハッシュタグは</a:t>
            </a:r>
            <a:r>
              <a:rPr lang="en-US" altLang="ja-JP" sz="2000" dirty="0"/>
              <a:t>Instagram</a:t>
            </a:r>
            <a:r>
              <a:rPr lang="ja-JP" altLang="en-US" sz="2000" dirty="0"/>
              <a:t>や旧</a:t>
            </a:r>
            <a:r>
              <a:rPr lang="en-US" altLang="ja-JP" sz="2000" dirty="0"/>
              <a:t>Twitter</a:t>
            </a:r>
            <a:r>
              <a:rPr lang="ja-JP" altLang="en-US" sz="2000" dirty="0"/>
              <a:t>ほど</a:t>
            </a:r>
            <a:endParaRPr lang="en-US" altLang="ja-JP" sz="2000" dirty="0"/>
          </a:p>
          <a:p>
            <a:pPr algn="ctr"/>
            <a:r>
              <a:rPr kumimoji="1" lang="ja-JP" altLang="en-US" sz="2000" dirty="0"/>
              <a:t>使われていません。</a:t>
            </a:r>
            <a:endParaRPr kumimoji="1" lang="en-US" altLang="ja-JP" sz="2000" dirty="0"/>
          </a:p>
          <a:p>
            <a:pPr algn="ctr"/>
            <a:endParaRPr lang="en-US" altLang="ja-JP" sz="2000" dirty="0"/>
          </a:p>
          <a:p>
            <a:pPr algn="ctr"/>
            <a:r>
              <a:rPr kumimoji="1" lang="en-US" altLang="ja-JP" sz="2000" dirty="0"/>
              <a:t>※</a:t>
            </a:r>
            <a:r>
              <a:rPr kumimoji="1" lang="ja-JP" altLang="en-US" sz="2000" dirty="0"/>
              <a:t>投稿してもらうときに</a:t>
            </a:r>
            <a:endParaRPr kumimoji="1" lang="en-US" altLang="ja-JP" sz="2000" dirty="0"/>
          </a:p>
          <a:p>
            <a:pPr algn="ctr"/>
            <a:r>
              <a:rPr kumimoji="1" lang="ja-JP" altLang="en-US" sz="2000" dirty="0"/>
              <a:t>メンションを入れてもらいましょう！</a:t>
            </a:r>
            <a:endParaRPr kumimoji="1" lang="en-US" altLang="ja-JP" sz="2000" dirty="0"/>
          </a:p>
        </p:txBody>
      </p:sp>
      <p:sp>
        <p:nvSpPr>
          <p:cNvPr id="8" name="テキスト ボックス 7"/>
          <p:cNvSpPr txBox="1"/>
          <p:nvPr/>
        </p:nvSpPr>
        <p:spPr>
          <a:xfrm>
            <a:off x="1209886" y="5148120"/>
            <a:ext cx="6278438" cy="1200329"/>
          </a:xfrm>
          <a:prstGeom prst="rect">
            <a:avLst/>
          </a:prstGeom>
          <a:noFill/>
        </p:spPr>
        <p:txBody>
          <a:bodyPr wrap="square">
            <a:spAutoFit/>
          </a:bodyPr>
          <a:lstStyle/>
          <a:p>
            <a:r>
              <a:rPr lang="ja-JP" altLang="en-US">
                <a:hlinkClick r:id="rId3"/>
              </a:rPr>
              <a:t>投稿例</a:t>
            </a:r>
            <a:endParaRPr lang="en-US" altLang="ja-JP">
              <a:hlinkClick r:id="rId3"/>
            </a:endParaRPr>
          </a:p>
          <a:p>
            <a:r>
              <a:rPr lang="ja-JP" altLang="en-US" dirty="0">
                <a:hlinkClick r:id="rId3"/>
              </a:rPr>
              <a:t>https://www.facebook.com/search/top?q=2610%E5%9C%B0%E5%8C%BA</a:t>
            </a:r>
            <a:endParaRPr lang="en-US" altLang="ja-JP" dirty="0"/>
          </a:p>
          <a:p>
            <a:endParaRPr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4103" y="260350"/>
            <a:ext cx="8229600" cy="490538"/>
          </a:xfrm>
        </p:spPr>
        <p:txBody>
          <a:bodyPr/>
          <a:lstStyle/>
          <a:p>
            <a:r>
              <a:rPr kumimoji="1" lang="ja-JP" altLang="en-US" dirty="0"/>
              <a:t>投稿を収集されるようにするためには</a:t>
            </a:r>
          </a:p>
        </p:txBody>
      </p:sp>
      <p:sp>
        <p:nvSpPr>
          <p:cNvPr id="3" name="コンテンツ プレースホルダー 2"/>
          <p:cNvSpPr>
            <a:spLocks noGrp="1"/>
          </p:cNvSpPr>
          <p:nvPr>
            <p:ph idx="1"/>
          </p:nvPr>
        </p:nvSpPr>
        <p:spPr>
          <a:xfrm>
            <a:off x="490753" y="765066"/>
            <a:ext cx="8496300" cy="4276726"/>
          </a:xfrm>
        </p:spPr>
        <p:txBody>
          <a:bodyPr/>
          <a:lstStyle/>
          <a:p>
            <a:r>
              <a:rPr kumimoji="1" lang="en-US" altLang="ja-JP" dirty="0"/>
              <a:t>Instagram</a:t>
            </a:r>
          </a:p>
          <a:p>
            <a:pPr lvl="1"/>
            <a:r>
              <a:rPr lang="ja-JP" altLang="en-US" dirty="0"/>
              <a:t>以下のハッシュタグを入れて投稿願います。</a:t>
            </a:r>
            <a:endParaRPr lang="en-US" altLang="ja-JP" dirty="0"/>
          </a:p>
          <a:p>
            <a:pPr marL="685800" lvl="2" indent="0">
              <a:buNone/>
            </a:pPr>
            <a:r>
              <a:rPr lang="en-US" altLang="ja-JP" sz="2400" b="0" i="0" dirty="0">
                <a:solidFill>
                  <a:srgbClr val="212529"/>
                </a:solidFill>
                <a:effectLst/>
                <a:highlight>
                  <a:srgbClr val="FFFFFF"/>
                </a:highlight>
                <a:latin typeface="Roboto" panose="02000000000000000000" pitchFamily="2" charset="0"/>
              </a:rPr>
              <a:t>#</a:t>
            </a:r>
            <a:r>
              <a:rPr lang="ja-JP" altLang="en-US" sz="2400" b="0" i="0" dirty="0">
                <a:solidFill>
                  <a:srgbClr val="212529"/>
                </a:solidFill>
                <a:effectLst/>
                <a:highlight>
                  <a:srgbClr val="FFFFFF"/>
                </a:highlight>
                <a:latin typeface="Roboto" panose="02000000000000000000" pitchFamily="2" charset="0"/>
              </a:rPr>
              <a:t>国際ロータリー第</a:t>
            </a:r>
            <a:r>
              <a:rPr lang="en-US" altLang="ja-JP" sz="2400" b="0" i="0" dirty="0">
                <a:solidFill>
                  <a:srgbClr val="212529"/>
                </a:solidFill>
                <a:effectLst/>
                <a:highlight>
                  <a:srgbClr val="FFFFFF"/>
                </a:highlight>
                <a:latin typeface="Roboto" panose="02000000000000000000" pitchFamily="2" charset="0"/>
              </a:rPr>
              <a:t>2610</a:t>
            </a:r>
            <a:r>
              <a:rPr lang="ja-JP" altLang="en-US" sz="2400" b="0" i="0" dirty="0">
                <a:solidFill>
                  <a:srgbClr val="212529"/>
                </a:solidFill>
                <a:effectLst/>
                <a:highlight>
                  <a:srgbClr val="FFFFFF"/>
                </a:highlight>
                <a:latin typeface="Roboto" panose="02000000000000000000" pitchFamily="2" charset="0"/>
              </a:rPr>
              <a:t>地区</a:t>
            </a:r>
            <a:endParaRPr lang="en-US" altLang="ja-JP" sz="2400" b="0" i="0" dirty="0">
              <a:solidFill>
                <a:srgbClr val="212529"/>
              </a:solidFill>
              <a:effectLst/>
              <a:highlight>
                <a:srgbClr val="FFFFFF"/>
              </a:highlight>
              <a:latin typeface="Roboto" panose="02000000000000000000" pitchFamily="2" charset="0"/>
            </a:endParaRPr>
          </a:p>
          <a:p>
            <a:pPr marL="685800" lvl="2" indent="0">
              <a:buNone/>
            </a:pPr>
            <a:r>
              <a:rPr lang="en-US" altLang="ja-JP" sz="2400" b="0" i="0" dirty="0">
                <a:solidFill>
                  <a:srgbClr val="212529"/>
                </a:solidFill>
                <a:effectLst/>
                <a:highlight>
                  <a:srgbClr val="FFFFFF"/>
                </a:highlight>
                <a:latin typeface="Roboto" panose="02000000000000000000" pitchFamily="2" charset="0"/>
              </a:rPr>
              <a:t>#</a:t>
            </a:r>
            <a:r>
              <a:rPr lang="ja-JP" altLang="en-US" sz="2400" b="0" i="0" dirty="0">
                <a:solidFill>
                  <a:srgbClr val="212529"/>
                </a:solidFill>
                <a:effectLst/>
                <a:highlight>
                  <a:srgbClr val="FFFFFF"/>
                </a:highlight>
                <a:latin typeface="Roboto" panose="02000000000000000000" pitchFamily="2" charset="0"/>
              </a:rPr>
              <a:t>第</a:t>
            </a:r>
            <a:r>
              <a:rPr lang="en-US" altLang="ja-JP" sz="2400" b="0" i="0" dirty="0">
                <a:solidFill>
                  <a:srgbClr val="212529"/>
                </a:solidFill>
                <a:effectLst/>
                <a:highlight>
                  <a:srgbClr val="FFFFFF"/>
                </a:highlight>
                <a:latin typeface="Roboto" panose="02000000000000000000" pitchFamily="2" charset="0"/>
              </a:rPr>
              <a:t>2610</a:t>
            </a:r>
            <a:r>
              <a:rPr lang="ja-JP" altLang="en-US" sz="2400" b="0" i="0" dirty="0">
                <a:solidFill>
                  <a:srgbClr val="212529"/>
                </a:solidFill>
                <a:effectLst/>
                <a:highlight>
                  <a:srgbClr val="FFFFFF"/>
                </a:highlight>
                <a:latin typeface="Roboto" panose="02000000000000000000" pitchFamily="2" charset="0"/>
              </a:rPr>
              <a:t>地区</a:t>
            </a:r>
            <a:endParaRPr lang="en-US" altLang="ja-JP" sz="2400" b="0" i="0" dirty="0">
              <a:solidFill>
                <a:srgbClr val="212529"/>
              </a:solidFill>
              <a:effectLst/>
              <a:highlight>
                <a:srgbClr val="FFFFFF"/>
              </a:highlight>
              <a:latin typeface="Roboto" panose="02000000000000000000" pitchFamily="2" charset="0"/>
            </a:endParaRPr>
          </a:p>
          <a:p>
            <a:pPr marL="685800" lvl="2" indent="0">
              <a:buNone/>
            </a:pPr>
            <a:r>
              <a:rPr lang="en-US" altLang="ja-JP" sz="2400" b="0" i="0" dirty="0">
                <a:solidFill>
                  <a:srgbClr val="212529"/>
                </a:solidFill>
                <a:effectLst/>
                <a:highlight>
                  <a:srgbClr val="FFFFFF"/>
                </a:highlight>
                <a:latin typeface="Roboto" panose="02000000000000000000" pitchFamily="2" charset="0"/>
              </a:rPr>
              <a:t>#rotary_international_district_2610</a:t>
            </a:r>
          </a:p>
          <a:p>
            <a:pPr marL="342900"/>
            <a:r>
              <a:rPr lang="en-US" altLang="ja-JP" b="0" i="0" dirty="0">
                <a:solidFill>
                  <a:srgbClr val="212529"/>
                </a:solidFill>
                <a:effectLst/>
                <a:highlight>
                  <a:srgbClr val="FFFFFF"/>
                </a:highlight>
                <a:latin typeface="Roboto" panose="02000000000000000000" pitchFamily="2" charset="0"/>
              </a:rPr>
              <a:t>Facebook</a:t>
            </a:r>
          </a:p>
          <a:p>
            <a:pPr marL="642938" lvl="1"/>
            <a:r>
              <a:rPr lang="ja-JP" altLang="en-US" dirty="0">
                <a:solidFill>
                  <a:srgbClr val="212529"/>
                </a:solidFill>
                <a:highlight>
                  <a:srgbClr val="FFFFFF"/>
                </a:highlight>
                <a:latin typeface="Roboto" panose="02000000000000000000" pitchFamily="2" charset="0"/>
              </a:rPr>
              <a:t>以下のメンションを入れて投稿願います。</a:t>
            </a:r>
            <a:endParaRPr lang="en-US" altLang="ja-JP" dirty="0">
              <a:solidFill>
                <a:srgbClr val="212529"/>
              </a:solidFill>
              <a:highlight>
                <a:srgbClr val="FFFFFF"/>
              </a:highlight>
              <a:latin typeface="Roboto" panose="02000000000000000000" pitchFamily="2" charset="0"/>
            </a:endParaRPr>
          </a:p>
          <a:p>
            <a:pPr marL="771525" lvl="2" indent="0">
              <a:buNone/>
            </a:pPr>
            <a:r>
              <a:rPr lang="en-US" altLang="ja-JP" sz="2400" b="0" i="0" dirty="0">
                <a:solidFill>
                  <a:srgbClr val="212529"/>
                </a:solidFill>
                <a:effectLst/>
                <a:highlight>
                  <a:srgbClr val="FFFFFF"/>
                </a:highlight>
                <a:latin typeface="Roboto" panose="02000000000000000000" pitchFamily="2" charset="0"/>
              </a:rPr>
              <a:t>@</a:t>
            </a:r>
            <a:r>
              <a:rPr lang="ja-JP" altLang="en-US" sz="2400" b="0" i="0" dirty="0">
                <a:solidFill>
                  <a:srgbClr val="212529"/>
                </a:solidFill>
                <a:effectLst/>
                <a:highlight>
                  <a:srgbClr val="FFFFFF"/>
                </a:highlight>
                <a:latin typeface="Roboto" panose="02000000000000000000" pitchFamily="2" charset="0"/>
              </a:rPr>
              <a:t>国際ロータリー第</a:t>
            </a:r>
            <a:r>
              <a:rPr lang="en-US" altLang="ja-JP" sz="2400" b="0" i="0" dirty="0">
                <a:solidFill>
                  <a:srgbClr val="212529"/>
                </a:solidFill>
                <a:effectLst/>
                <a:highlight>
                  <a:srgbClr val="FFFFFF"/>
                </a:highlight>
                <a:latin typeface="Roboto" panose="02000000000000000000" pitchFamily="2" charset="0"/>
              </a:rPr>
              <a:t>2610</a:t>
            </a:r>
            <a:r>
              <a:rPr lang="ja-JP" altLang="en-US" sz="2400" b="0" i="0" dirty="0">
                <a:solidFill>
                  <a:srgbClr val="212529"/>
                </a:solidFill>
                <a:effectLst/>
                <a:highlight>
                  <a:srgbClr val="FFFFFF"/>
                </a:highlight>
                <a:latin typeface="Roboto" panose="02000000000000000000" pitchFamily="2" charset="0"/>
              </a:rPr>
              <a:t>地区</a:t>
            </a:r>
            <a:endParaRPr lang="en-US" altLang="ja-JP" sz="2400" dirty="0">
              <a:solidFill>
                <a:srgbClr val="212529"/>
              </a:solidFill>
              <a:highlight>
                <a:srgbClr val="FFFFFF"/>
              </a:highlight>
              <a:latin typeface="Roboto" panose="02000000000000000000" pitchFamily="2" charset="0"/>
            </a:endParaRPr>
          </a:p>
          <a:p>
            <a:pPr marL="771525" lvl="2" indent="0">
              <a:buNone/>
            </a:pPr>
            <a:r>
              <a:rPr lang="ja-JP" altLang="en-US" sz="2400" b="0" i="0" dirty="0">
                <a:solidFill>
                  <a:srgbClr val="212529"/>
                </a:solidFill>
                <a:effectLst/>
                <a:highlight>
                  <a:srgbClr val="FFFFFF"/>
                </a:highlight>
                <a:latin typeface="Roboto" panose="02000000000000000000" pitchFamily="2" charset="0"/>
              </a:rPr>
              <a:t> （</a:t>
            </a:r>
            <a:r>
              <a:rPr lang="en-US" altLang="ja-JP" sz="2400" b="0" i="0" dirty="0">
                <a:solidFill>
                  <a:srgbClr val="212529"/>
                </a:solidFill>
                <a:effectLst/>
                <a:highlight>
                  <a:srgbClr val="FFFFFF"/>
                </a:highlight>
                <a:latin typeface="Roboto" panose="02000000000000000000" pitchFamily="2" charset="0"/>
              </a:rPr>
              <a:t>@</a:t>
            </a:r>
            <a:r>
              <a:rPr lang="ja-JP" altLang="en-US" sz="2400" b="0" i="0" dirty="0">
                <a:solidFill>
                  <a:srgbClr val="212529"/>
                </a:solidFill>
                <a:effectLst/>
                <a:highlight>
                  <a:srgbClr val="FFFFFF"/>
                </a:highlight>
                <a:latin typeface="Roboto" panose="02000000000000000000" pitchFamily="2" charset="0"/>
              </a:rPr>
              <a:t>を入れて先文字を検索または入力、下記のように入力して投稿）</a:t>
            </a:r>
            <a:endParaRPr lang="en-US" altLang="ja-JP" sz="2400" b="0" i="0" dirty="0">
              <a:solidFill>
                <a:srgbClr val="212529"/>
              </a:solidFill>
              <a:effectLst/>
              <a:highlight>
                <a:srgbClr val="FFFFFF"/>
              </a:highlight>
              <a:latin typeface="Roboto" panose="02000000000000000000" pitchFamily="2" charset="0"/>
            </a:endParaRPr>
          </a:p>
          <a:p>
            <a:pPr marL="771525" lvl="2" indent="0">
              <a:buNone/>
            </a:pPr>
            <a:endParaRPr lang="en-US" altLang="ja-JP" sz="2800" b="0" i="0" dirty="0">
              <a:solidFill>
                <a:srgbClr val="212529"/>
              </a:solidFill>
              <a:effectLst/>
              <a:highlight>
                <a:srgbClr val="FFFFFF"/>
              </a:highlight>
              <a:latin typeface="Roboto" panose="02000000000000000000" pitchFamily="2" charset="0"/>
            </a:endParaRPr>
          </a:p>
          <a:p>
            <a:pPr marL="685800" lvl="2" indent="0">
              <a:buNone/>
            </a:pPr>
            <a:endParaRPr lang="en-US" altLang="ja-JP" sz="2800" dirty="0">
              <a:solidFill>
                <a:srgbClr val="212529"/>
              </a:solidFill>
              <a:highlight>
                <a:srgbClr val="FFFFFF"/>
              </a:highlight>
              <a:latin typeface="Roboto" panose="02000000000000000000" pitchFamily="2" charset="0"/>
            </a:endParaRPr>
          </a:p>
          <a:p>
            <a:pPr marL="685800" lvl="2" indent="0">
              <a:buNone/>
            </a:pPr>
            <a:endParaRPr lang="en-US" altLang="ja-JP" sz="2800" b="0" i="0" dirty="0">
              <a:solidFill>
                <a:srgbClr val="212529"/>
              </a:solidFill>
              <a:effectLst/>
              <a:highlight>
                <a:srgbClr val="FFFFFF"/>
              </a:highlight>
              <a:latin typeface="Roboto" panose="02000000000000000000" pitchFamily="2" charset="0"/>
            </a:endParaRPr>
          </a:p>
          <a:p>
            <a:pPr lvl="1"/>
            <a:endParaRPr kumimoji="1" lang="en-US" altLang="ja-JP" dirty="0"/>
          </a:p>
          <a:p>
            <a:endParaRPr kumimoji="1" lang="ja-JP" altLang="en-US" dirty="0"/>
          </a:p>
        </p:txBody>
      </p:sp>
      <p:pic>
        <p:nvPicPr>
          <p:cNvPr id="5" name="図 4"/>
          <p:cNvPicPr>
            <a:picLocks noChangeAspect="1"/>
          </p:cNvPicPr>
          <p:nvPr/>
        </p:nvPicPr>
        <p:blipFill>
          <a:blip r:embed="rId2"/>
          <a:stretch>
            <a:fillRect/>
          </a:stretch>
        </p:blipFill>
        <p:spPr>
          <a:xfrm>
            <a:off x="1827435" y="5262880"/>
            <a:ext cx="5618733" cy="10766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検閲やブロック（地区管理者が公開前に行う）</a:t>
            </a:r>
          </a:p>
        </p:txBody>
      </p:sp>
      <p:grpSp>
        <p:nvGrpSpPr>
          <p:cNvPr id="3" name="グループ化 2"/>
          <p:cNvGrpSpPr/>
          <p:nvPr/>
        </p:nvGrpSpPr>
        <p:grpSpPr>
          <a:xfrm>
            <a:off x="702733" y="1091724"/>
            <a:ext cx="8104293" cy="4674552"/>
            <a:chOff x="0" y="0"/>
            <a:chExt cx="5428615" cy="2385695"/>
          </a:xfrm>
        </p:grpSpPr>
        <p:pic>
          <p:nvPicPr>
            <p:cNvPr id="4" name="図 3" descr="グラフィカル ユーザー インターフェイス, テキスト, アプリケーション, メール&#10;&#10;自動的に生成された説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428615" cy="2385695"/>
            </a:xfrm>
            <a:prstGeom prst="rect">
              <a:avLst/>
            </a:prstGeom>
            <a:ln>
              <a:solidFill>
                <a:schemeClr val="tx1"/>
              </a:solidFill>
            </a:ln>
          </p:spPr>
        </p:pic>
        <p:sp>
          <p:nvSpPr>
            <p:cNvPr id="5" name="正方形/長方形 4"/>
            <p:cNvSpPr/>
            <p:nvPr/>
          </p:nvSpPr>
          <p:spPr>
            <a:xfrm>
              <a:off x="815837" y="1114011"/>
              <a:ext cx="228600" cy="85476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ja-JP" altLang="en-US"/>
            </a:p>
          </p:txBody>
        </p:sp>
        <p:sp>
          <p:nvSpPr>
            <p:cNvPr id="6" name="正方形/長方形 5"/>
            <p:cNvSpPr/>
            <p:nvPr/>
          </p:nvSpPr>
          <p:spPr>
            <a:xfrm>
              <a:off x="2406098" y="706507"/>
              <a:ext cx="834583" cy="248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ja-JP"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はじめに</a:t>
            </a:r>
          </a:p>
        </p:txBody>
      </p:sp>
      <p:sp>
        <p:nvSpPr>
          <p:cNvPr id="5" name="コンテンツ プレースホルダー 4"/>
          <p:cNvSpPr>
            <a:spLocks noGrp="1"/>
          </p:cNvSpPr>
          <p:nvPr>
            <p:ph idx="1"/>
          </p:nvPr>
        </p:nvSpPr>
        <p:spPr/>
        <p:txBody>
          <a:bodyPr/>
          <a:lstStyle/>
          <a:p>
            <a:pPr marL="0" indent="0">
              <a:buNone/>
            </a:pPr>
            <a:r>
              <a:rPr lang="ja-JP" altLang="en-US" dirty="0"/>
              <a:t>昨年、システム実装のご要望がありました</a:t>
            </a:r>
            <a:endParaRPr lang="en-US" altLang="ja-JP" dirty="0"/>
          </a:p>
          <a:p>
            <a:pPr marL="0" indent="0">
              <a:buNone/>
            </a:pPr>
            <a:r>
              <a:rPr lang="ja-JP" altLang="en-US" dirty="0">
                <a:solidFill>
                  <a:srgbClr val="FF0000"/>
                </a:solidFill>
              </a:rPr>
              <a:t>「国際ロータリー</a:t>
            </a:r>
            <a:r>
              <a:rPr lang="en-US" altLang="ja-JP" dirty="0">
                <a:solidFill>
                  <a:srgbClr val="FF0000"/>
                </a:solidFill>
              </a:rPr>
              <a:t>2610</a:t>
            </a:r>
            <a:r>
              <a:rPr lang="ja-JP" altLang="en-US" dirty="0">
                <a:solidFill>
                  <a:srgbClr val="FF0000"/>
                </a:solidFill>
              </a:rPr>
              <a:t>地区に関連するハッシュタグがつけられた</a:t>
            </a:r>
            <a:r>
              <a:rPr lang="en-US" altLang="ja-JP" dirty="0">
                <a:solidFill>
                  <a:srgbClr val="FF0000"/>
                </a:solidFill>
              </a:rPr>
              <a:t>SNS</a:t>
            </a:r>
            <a:r>
              <a:rPr lang="ja-JP" altLang="en-US" dirty="0">
                <a:solidFill>
                  <a:srgbClr val="FF0000"/>
                </a:solidFill>
              </a:rPr>
              <a:t>投稿を収集し、ホームページ上に掲載する機能」</a:t>
            </a:r>
            <a:endParaRPr lang="en-US" altLang="ja-JP" dirty="0">
              <a:solidFill>
                <a:srgbClr val="FF0000"/>
              </a:solidFill>
            </a:endParaRPr>
          </a:p>
          <a:p>
            <a:pPr marL="0" indent="0">
              <a:buNone/>
            </a:pPr>
            <a:r>
              <a:rPr lang="ja-JP" altLang="en-US" dirty="0"/>
              <a:t>についてご紹介いたします。</a:t>
            </a:r>
            <a:endParaRPr lang="en-US" altLang="ja-JP" dirty="0"/>
          </a:p>
          <a:p>
            <a:pPr marL="0" indent="0">
              <a:buNone/>
            </a:pPr>
            <a:endParaRPr lang="en-US" altLang="ja-JP" dirty="0"/>
          </a:p>
          <a:p>
            <a:pPr marL="0" indent="0">
              <a:buNone/>
            </a:pP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sz="3200" dirty="0"/>
              <a:t>SNS</a:t>
            </a:r>
            <a:r>
              <a:rPr lang="ja-JP" altLang="en-US" sz="3200" dirty="0"/>
              <a:t>収集掲載クラウド</a:t>
            </a:r>
            <a:r>
              <a:rPr kumimoji="1" lang="ja-JP" altLang="en-US" sz="3200" dirty="0"/>
              <a:t>サービスとは</a:t>
            </a:r>
            <a:endParaRPr lang="ja-JP" altLang="en-US" sz="3200" dirty="0"/>
          </a:p>
        </p:txBody>
      </p:sp>
      <p:sp>
        <p:nvSpPr>
          <p:cNvPr id="9" name="コンテンツ プレースホルダー 8"/>
          <p:cNvSpPr>
            <a:spLocks noGrp="1"/>
          </p:cNvSpPr>
          <p:nvPr>
            <p:ph idx="1"/>
          </p:nvPr>
        </p:nvSpPr>
        <p:spPr/>
        <p:txBody>
          <a:bodyPr/>
          <a:lstStyle/>
          <a:p>
            <a:r>
              <a:rPr lang="en-US" altLang="ja-JP"/>
              <a:t>SNS</a:t>
            </a:r>
            <a:r>
              <a:rPr lang="ja-JP" altLang="en-US"/>
              <a:t>の投稿を条件により自動収集、ホームページに埋め込んで掲載するサービス</a:t>
            </a:r>
            <a:endParaRPr lang="en-US" altLang="ja-JP"/>
          </a:p>
          <a:p>
            <a:endParaRPr lang="ja-JP" altLang="en-US"/>
          </a:p>
        </p:txBody>
      </p:sp>
      <p:pic>
        <p:nvPicPr>
          <p:cNvPr id="5" name="図 4"/>
          <p:cNvPicPr>
            <a:picLocks noChangeAspect="1"/>
          </p:cNvPicPr>
          <p:nvPr/>
        </p:nvPicPr>
        <p:blipFill>
          <a:blip r:embed="rId2"/>
          <a:stretch>
            <a:fillRect/>
          </a:stretch>
        </p:blipFill>
        <p:spPr>
          <a:xfrm>
            <a:off x="468113" y="2050124"/>
            <a:ext cx="8545813" cy="3467108"/>
          </a:xfrm>
          <a:prstGeom prst="rect">
            <a:avLst/>
          </a:prstGeom>
        </p:spPr>
      </p:pic>
      <p:sp>
        <p:nvSpPr>
          <p:cNvPr id="7" name="四角形: 角を丸くする 6"/>
          <p:cNvSpPr/>
          <p:nvPr/>
        </p:nvSpPr>
        <p:spPr>
          <a:xfrm>
            <a:off x="3670237" y="3519708"/>
            <a:ext cx="2092452" cy="527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クラウドサービス</a:t>
            </a:r>
          </a:p>
        </p:txBody>
      </p:sp>
      <p:sp>
        <p:nvSpPr>
          <p:cNvPr id="8" name="テキスト ボックス 7"/>
          <p:cNvSpPr txBox="1"/>
          <p:nvPr/>
        </p:nvSpPr>
        <p:spPr>
          <a:xfrm>
            <a:off x="6012160" y="5302739"/>
            <a:ext cx="2811988" cy="307777"/>
          </a:xfrm>
          <a:prstGeom prst="rect">
            <a:avLst/>
          </a:prstGeom>
          <a:noFill/>
        </p:spPr>
        <p:txBody>
          <a:bodyPr wrap="none" rtlCol="0">
            <a:spAutoFit/>
          </a:bodyPr>
          <a:lstStyle/>
          <a:p>
            <a:r>
              <a:rPr kumimoji="1" lang="en-US" altLang="ja-JP" sz="1400"/>
              <a:t>※</a:t>
            </a:r>
            <a:r>
              <a:rPr kumimoji="1" lang="ja-JP" altLang="en-US" sz="1400"/>
              <a:t>タグライブ機能説明を一部改変</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SNS</a:t>
            </a:r>
            <a:r>
              <a:rPr lang="ja-JP" altLang="en-US" sz="3200" dirty="0"/>
              <a:t>収集掲載クラウド</a:t>
            </a:r>
            <a:r>
              <a:rPr kumimoji="1" lang="ja-JP" altLang="en-US" sz="3200" dirty="0"/>
              <a:t>サービスとは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a:t>主な機能</a:t>
            </a:r>
          </a:p>
        </p:txBody>
      </p:sp>
      <p:pic>
        <p:nvPicPr>
          <p:cNvPr id="5" name="図 4"/>
          <p:cNvPicPr>
            <a:picLocks noChangeAspect="1"/>
          </p:cNvPicPr>
          <p:nvPr/>
        </p:nvPicPr>
        <p:blipFill>
          <a:blip r:embed="rId2"/>
          <a:stretch>
            <a:fillRect/>
          </a:stretch>
        </p:blipFill>
        <p:spPr>
          <a:xfrm>
            <a:off x="608771" y="1541224"/>
            <a:ext cx="4366602" cy="1972014"/>
          </a:xfrm>
          <a:prstGeom prst="rect">
            <a:avLst/>
          </a:prstGeom>
        </p:spPr>
      </p:pic>
      <p:pic>
        <p:nvPicPr>
          <p:cNvPr id="7" name="図 6"/>
          <p:cNvPicPr>
            <a:picLocks noChangeAspect="1"/>
          </p:cNvPicPr>
          <p:nvPr/>
        </p:nvPicPr>
        <p:blipFill>
          <a:blip r:embed="rId3"/>
          <a:stretch>
            <a:fillRect/>
          </a:stretch>
        </p:blipFill>
        <p:spPr>
          <a:xfrm>
            <a:off x="4975373" y="1580642"/>
            <a:ext cx="3960440" cy="1730158"/>
          </a:xfrm>
          <a:prstGeom prst="rect">
            <a:avLst/>
          </a:prstGeom>
        </p:spPr>
      </p:pic>
      <p:pic>
        <p:nvPicPr>
          <p:cNvPr id="9" name="図 8"/>
          <p:cNvPicPr>
            <a:picLocks noChangeAspect="1"/>
          </p:cNvPicPr>
          <p:nvPr/>
        </p:nvPicPr>
        <p:blipFill>
          <a:blip r:embed="rId4"/>
          <a:stretch>
            <a:fillRect/>
          </a:stretch>
        </p:blipFill>
        <p:spPr>
          <a:xfrm>
            <a:off x="651335" y="3445426"/>
            <a:ext cx="4464496" cy="2037642"/>
          </a:xfrm>
          <a:prstGeom prst="rect">
            <a:avLst/>
          </a:prstGeom>
        </p:spPr>
      </p:pic>
      <p:sp>
        <p:nvSpPr>
          <p:cNvPr id="10" name="テキスト ボックス 9"/>
          <p:cNvSpPr txBox="1"/>
          <p:nvPr/>
        </p:nvSpPr>
        <p:spPr>
          <a:xfrm>
            <a:off x="5696127" y="5651594"/>
            <a:ext cx="3323346" cy="307777"/>
          </a:xfrm>
          <a:prstGeom prst="rect">
            <a:avLst/>
          </a:prstGeom>
          <a:noFill/>
        </p:spPr>
        <p:txBody>
          <a:bodyPr wrap="none" rtlCol="0">
            <a:spAutoFit/>
          </a:bodyPr>
          <a:lstStyle/>
          <a:p>
            <a:r>
              <a:rPr kumimoji="1" lang="en-US" altLang="ja-JP" sz="1400"/>
              <a:t>※</a:t>
            </a:r>
            <a:r>
              <a:rPr kumimoji="1" lang="ja-JP" altLang="en-US" sz="1400"/>
              <a:t>スマートハッシュ機能説明より一部抜粋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79682" y="3167390"/>
            <a:ext cx="4559261" cy="523220"/>
          </a:xfrm>
          <a:prstGeom prst="rect">
            <a:avLst/>
          </a:prstGeom>
          <a:noFill/>
        </p:spPr>
        <p:txBody>
          <a:bodyPr wrap="none" rtlCol="0">
            <a:spAutoFit/>
          </a:bodyPr>
          <a:lstStyle/>
          <a:p>
            <a:r>
              <a:rPr kumimoji="1" lang="ja-JP" altLang="en-US" sz="2800" dirty="0"/>
              <a:t>ご紹介するサービスについて</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ご紹介する</a:t>
            </a:r>
            <a:r>
              <a:rPr lang="en-US" altLang="ja-JP" sz="3200" dirty="0"/>
              <a:t>SNS</a:t>
            </a:r>
            <a:r>
              <a:rPr lang="ja-JP" altLang="en-US" sz="3200" dirty="0"/>
              <a:t>収集掲載クラウド</a:t>
            </a:r>
            <a:r>
              <a:rPr kumimoji="1" lang="ja-JP" altLang="en-US" dirty="0"/>
              <a:t>サービス</a:t>
            </a:r>
          </a:p>
        </p:txBody>
      </p:sp>
      <p:sp>
        <p:nvSpPr>
          <p:cNvPr id="3" name="コンテンツ プレースホルダー 2"/>
          <p:cNvSpPr>
            <a:spLocks noGrp="1"/>
          </p:cNvSpPr>
          <p:nvPr>
            <p:ph idx="1"/>
          </p:nvPr>
        </p:nvSpPr>
        <p:spPr/>
        <p:txBody>
          <a:bodyPr/>
          <a:lstStyle/>
          <a:p>
            <a:r>
              <a:rPr kumimoji="1" lang="en-US" altLang="ja-JP" dirty="0" err="1"/>
              <a:t>EmbedFeed</a:t>
            </a:r>
            <a:endParaRPr kumimoji="1" lang="en-US" altLang="ja-JP" dirty="0"/>
          </a:p>
          <a:p>
            <a:pPr lvl="1"/>
            <a:r>
              <a:rPr kumimoji="1" lang="ja-JP" altLang="en-US" dirty="0"/>
              <a:t>海外発祥のサービス。全世界に多くの導入事例あり</a:t>
            </a:r>
            <a:endParaRPr lang="en-US" altLang="ja-JP" dirty="0"/>
          </a:p>
          <a:p>
            <a:pPr marL="642620" lvl="2" indent="0">
              <a:buNone/>
            </a:pPr>
            <a:r>
              <a:rPr kumimoji="1" lang="en-US" altLang="ja-JP" dirty="0">
                <a:hlinkClick r:id="rId2"/>
              </a:rPr>
              <a:t>https://embedsocial.jp/</a:t>
            </a:r>
            <a:endParaRPr kumimoji="1" lang="en-US" altLang="ja-JP" dirty="0"/>
          </a:p>
          <a:p>
            <a:pPr lvl="1"/>
            <a:endParaRPr kumimoji="1" lang="en-US" altLang="ja-JP" dirty="0"/>
          </a:p>
          <a:p>
            <a:r>
              <a:rPr kumimoji="1" lang="ja-JP" altLang="en-US" dirty="0"/>
              <a:t>タグライブ</a:t>
            </a:r>
            <a:endParaRPr kumimoji="1" lang="en-US" altLang="ja-JP" dirty="0"/>
          </a:p>
          <a:p>
            <a:pPr lvl="1"/>
            <a:r>
              <a:rPr lang="ja-JP" altLang="en-US" dirty="0"/>
              <a:t>国内企業のサービス。埋め込みデザインパターン豊富</a:t>
            </a:r>
            <a:endParaRPr kumimoji="1" lang="en-US" altLang="ja-JP" dirty="0"/>
          </a:p>
          <a:p>
            <a:pPr marL="685800" lvl="2" indent="0">
              <a:buNone/>
            </a:pPr>
            <a:r>
              <a:rPr lang="en-US" altLang="ja-JP" dirty="0">
                <a:hlinkClick r:id="rId3"/>
              </a:rPr>
              <a:t>https://taglive.jp/</a:t>
            </a:r>
            <a:endParaRPr lang="en-US" altLang="ja-JP" dirty="0"/>
          </a:p>
          <a:p>
            <a:pPr marL="342900" lvl="1" indent="0">
              <a:buNone/>
            </a:pPr>
            <a:endParaRPr kumimoji="1" lang="en-US" altLang="ja-JP" dirty="0"/>
          </a:p>
          <a:p>
            <a:r>
              <a:rPr kumimoji="1" lang="ja-JP" altLang="en-US" dirty="0"/>
              <a:t>スマートハッシュ</a:t>
            </a:r>
            <a:endParaRPr kumimoji="1" lang="en-US" altLang="ja-JP" dirty="0"/>
          </a:p>
          <a:p>
            <a:pPr lvl="1"/>
            <a:r>
              <a:rPr kumimoji="1" lang="en-US" altLang="ja-JP" dirty="0"/>
              <a:t>NTT</a:t>
            </a:r>
            <a:r>
              <a:rPr kumimoji="1" lang="ja-JP" altLang="en-US" dirty="0"/>
              <a:t>データ認定のサービス</a:t>
            </a:r>
            <a:endParaRPr kumimoji="1" lang="en-US" altLang="ja-JP" dirty="0"/>
          </a:p>
          <a:p>
            <a:pPr marL="642620" lvl="2" indent="0">
              <a:buNone/>
            </a:pPr>
            <a:r>
              <a:rPr kumimoji="1" lang="en-US" altLang="ja-JP" dirty="0">
                <a:hlinkClick r:id="rId4"/>
              </a:rPr>
              <a:t>https://hash.smartpr.jp/</a:t>
            </a:r>
            <a:endParaRPr kumimoji="1" lang="ja-JP" altLang="en-US" dirty="0"/>
          </a:p>
        </p:txBody>
      </p:sp>
      <p:sp>
        <p:nvSpPr>
          <p:cNvPr id="4" name="正方形/長方形 3"/>
          <p:cNvSpPr/>
          <p:nvPr/>
        </p:nvSpPr>
        <p:spPr>
          <a:xfrm>
            <a:off x="396910" y="959618"/>
            <a:ext cx="8567703" cy="14972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EmbedFeed</a:t>
            </a:r>
            <a:r>
              <a:rPr kumimoji="1" lang="ja-JP" altLang="en-US" dirty="0"/>
              <a:t>導入実績</a:t>
            </a:r>
          </a:p>
        </p:txBody>
      </p:sp>
      <p:sp>
        <p:nvSpPr>
          <p:cNvPr id="6" name="コンテンツ プレースホルダー 5"/>
          <p:cNvSpPr>
            <a:spLocks noGrp="1"/>
          </p:cNvSpPr>
          <p:nvPr>
            <p:ph idx="1"/>
          </p:nvPr>
        </p:nvSpPr>
        <p:spPr/>
        <p:txBody>
          <a:bodyPr/>
          <a:lstStyle/>
          <a:p>
            <a:r>
              <a:rPr lang="ja-JP" altLang="en-US" dirty="0"/>
              <a:t>国内累計導入実績 </a:t>
            </a:r>
            <a:r>
              <a:rPr lang="en-US" altLang="ja-JP" dirty="0"/>
              <a:t>600</a:t>
            </a:r>
            <a:r>
              <a:rPr lang="ja-JP" altLang="en-US" dirty="0"/>
              <a:t>社以上</a:t>
            </a:r>
          </a:p>
        </p:txBody>
      </p:sp>
      <p:pic>
        <p:nvPicPr>
          <p:cNvPr id="5" name="図 4"/>
          <p:cNvPicPr>
            <a:picLocks noChangeAspect="1"/>
          </p:cNvPicPr>
          <p:nvPr/>
        </p:nvPicPr>
        <p:blipFill>
          <a:blip r:embed="rId2"/>
          <a:stretch>
            <a:fillRect/>
          </a:stretch>
        </p:blipFill>
        <p:spPr>
          <a:xfrm>
            <a:off x="821053" y="1732423"/>
            <a:ext cx="7743882" cy="24765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22365" y="3167390"/>
            <a:ext cx="7058343" cy="523220"/>
          </a:xfrm>
          <a:prstGeom prst="rect">
            <a:avLst/>
          </a:prstGeom>
          <a:noFill/>
        </p:spPr>
        <p:txBody>
          <a:bodyPr wrap="none" rtlCol="0">
            <a:spAutoFit/>
          </a:bodyPr>
          <a:lstStyle/>
          <a:p>
            <a:r>
              <a:rPr kumimoji="1" lang="ja-JP" altLang="en-US" sz="2800" dirty="0"/>
              <a:t>第２６１０地区ホームページへの導入について</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収集対象とする</a:t>
            </a:r>
            <a:r>
              <a:rPr kumimoji="1" lang="en-US" altLang="ja-JP" dirty="0"/>
              <a:t>SNS</a:t>
            </a:r>
            <a:r>
              <a:rPr kumimoji="1" lang="ja-JP" altLang="en-US" dirty="0"/>
              <a:t>について</a:t>
            </a:r>
          </a:p>
        </p:txBody>
      </p:sp>
      <p:sp>
        <p:nvSpPr>
          <p:cNvPr id="3" name="コンテンツ プレースホルダー 2"/>
          <p:cNvSpPr>
            <a:spLocks noGrp="1"/>
          </p:cNvSpPr>
          <p:nvPr>
            <p:ph idx="1"/>
          </p:nvPr>
        </p:nvSpPr>
        <p:spPr/>
        <p:txBody>
          <a:bodyPr/>
          <a:lstStyle/>
          <a:p>
            <a:endParaRPr kumimoji="1" lang="en-US" altLang="ja-JP" dirty="0"/>
          </a:p>
          <a:p>
            <a:pPr marL="0" indent="0">
              <a:buNone/>
            </a:pPr>
            <a:endParaRPr kumimoji="1" lang="ja-JP" altLang="en-US" dirty="0"/>
          </a:p>
        </p:txBody>
      </p:sp>
      <p:sp>
        <p:nvSpPr>
          <p:cNvPr id="9" name="テキスト ボックス 8"/>
          <p:cNvSpPr txBox="1"/>
          <p:nvPr/>
        </p:nvSpPr>
        <p:spPr>
          <a:xfrm>
            <a:off x="1689794" y="4335417"/>
            <a:ext cx="2783019" cy="769441"/>
          </a:xfrm>
          <a:prstGeom prst="rect">
            <a:avLst/>
          </a:prstGeom>
          <a:noFill/>
        </p:spPr>
        <p:txBody>
          <a:bodyPr wrap="square">
            <a:spAutoFit/>
          </a:bodyPr>
          <a:lstStyle/>
          <a:p>
            <a:r>
              <a:rPr kumimoji="1" lang="en-US" altLang="ja-JP" sz="4400" dirty="0"/>
              <a:t>Instagram</a:t>
            </a:r>
            <a:endParaRPr lang="en-US" altLang="ja-JP" sz="4400" dirty="0"/>
          </a:p>
        </p:txBody>
      </p:sp>
      <p:pic>
        <p:nvPicPr>
          <p:cNvPr id="2052" name="Picture 4" descr="Instagramのアイコンとアプリ表示について新デザインを発表。 | Metaについ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30" y="1607647"/>
            <a:ext cx="3893903" cy="26723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cebook - Microsoft Ap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85" y="1901337"/>
            <a:ext cx="2000250"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539987" y="4335416"/>
            <a:ext cx="2783019" cy="769441"/>
          </a:xfrm>
          <a:prstGeom prst="rect">
            <a:avLst/>
          </a:prstGeom>
          <a:noFill/>
        </p:spPr>
        <p:txBody>
          <a:bodyPr wrap="square">
            <a:spAutoFit/>
          </a:bodyPr>
          <a:lstStyle/>
          <a:p>
            <a:r>
              <a:rPr lang="en-US" altLang="ja-JP" sz="4400" dirty="0" err="1"/>
              <a:t>facebook</a:t>
            </a:r>
            <a:endParaRPr lang="en-US" altLang="ja-JP" sz="4400" dirty="0"/>
          </a:p>
        </p:txBody>
      </p:sp>
    </p:spTree>
  </p:cSld>
  <p:clrMapOvr>
    <a:masterClrMapping/>
  </p:clrMapOvr>
</p:sld>
</file>

<file path=ppt/theme/theme1.xml><?xml version="1.0" encoding="utf-8"?>
<a:theme xmlns:a="http://schemas.openxmlformats.org/drawingml/2006/main" name="i2デザインマス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i2標準テンプレート_ワイド画面</Template>
  <TotalTime>69</TotalTime>
  <Words>486</Words>
  <Application>Microsoft Office PowerPoint</Application>
  <PresentationFormat>画面に合わせる (4:3)</PresentationFormat>
  <Paragraphs>108</Paragraphs>
  <Slides>15</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メイリオ</vt:lpstr>
      <vt:lpstr>游ゴシック</vt:lpstr>
      <vt:lpstr>游明朝</vt:lpstr>
      <vt:lpstr>Arial</vt:lpstr>
      <vt:lpstr>Calibri</vt:lpstr>
      <vt:lpstr>Roboto</vt:lpstr>
      <vt:lpstr>Segoe UI Historic</vt:lpstr>
      <vt:lpstr>Verdana</vt:lpstr>
      <vt:lpstr>i2デザインマスタ</vt:lpstr>
      <vt:lpstr>SNSハッシュタグ収集機能 ご紹介</vt:lpstr>
      <vt:lpstr>はじめに</vt:lpstr>
      <vt:lpstr>SNS収集掲載クラウドサービスとは</vt:lpstr>
      <vt:lpstr>SNS収集掲載クラウドサービスとは</vt:lpstr>
      <vt:lpstr>PowerPoint プレゼンテーション</vt:lpstr>
      <vt:lpstr>ご紹介するSNS収集掲載クラウドサービス</vt:lpstr>
      <vt:lpstr>EmbedFeed導入実績</vt:lpstr>
      <vt:lpstr>PowerPoint プレゼンテーション</vt:lpstr>
      <vt:lpstr>収集対象とするSNSについて</vt:lpstr>
      <vt:lpstr>収集対象のハッシュタグ（候補）</vt:lpstr>
      <vt:lpstr>国際ロータリーのハッシュタグについて</vt:lpstr>
      <vt:lpstr>Facebook投稿収集について</vt:lpstr>
      <vt:lpstr>「国際ロータリー第2610地区」のメンション収集</vt:lpstr>
      <vt:lpstr>投稿を収集されるようにするためには</vt:lpstr>
      <vt:lpstr>検閲やブロック（地区管理者が公開前に行う）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SNSハッシュタグ収集機能 ご紹介</dc:title>
  <dc:creator>水田 昌利</dc:creator>
  <cp:lastModifiedBy>英一 中村</cp:lastModifiedBy>
  <cp:revision>18</cp:revision>
  <cp:lastPrinted>2016-06-21T11:34:00Z</cp:lastPrinted>
  <dcterms:created xsi:type="dcterms:W3CDTF">2023-05-11T05:18:00Z</dcterms:created>
  <dcterms:modified xsi:type="dcterms:W3CDTF">2024-07-19T02:28:03Z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0x010100A8F087F6F6A3CE41B7EA9E7B19BD9FFB</vt:lpwstr>
  </property>
  <property fmtid="{D5CDD505-2E9C-101B-9397-08002B2CF9AE}" pid="3" name="MediaServiceImageTags">
    <vt:lpwstr/>
  </property>
  <property fmtid="{D5CDD505-2E9C-101B-9397-08002B2CF9AE}" pid="4" name="KSOProductBuildVer">
    <vt:lpwstr>1041-10.8.0.5745</vt:lpwstr>
  </property>
</Properties>
</file>