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45"/>
  </p:notesMasterIdLst>
  <p:handoutMasterIdLst>
    <p:handoutMasterId r:id="rId46"/>
  </p:handoutMasterIdLst>
  <p:sldIdLst>
    <p:sldId id="310" r:id="rId6"/>
    <p:sldId id="293" r:id="rId7"/>
    <p:sldId id="308" r:id="rId8"/>
    <p:sldId id="283" r:id="rId9"/>
    <p:sldId id="296" r:id="rId10"/>
    <p:sldId id="311" r:id="rId11"/>
    <p:sldId id="312" r:id="rId12"/>
    <p:sldId id="313" r:id="rId13"/>
    <p:sldId id="314" r:id="rId14"/>
    <p:sldId id="315" r:id="rId15"/>
    <p:sldId id="303" r:id="rId16"/>
    <p:sldId id="316" r:id="rId17"/>
    <p:sldId id="266" r:id="rId18"/>
    <p:sldId id="258" r:id="rId19"/>
    <p:sldId id="265" r:id="rId20"/>
    <p:sldId id="269" r:id="rId21"/>
    <p:sldId id="270" r:id="rId22"/>
    <p:sldId id="284" r:id="rId23"/>
    <p:sldId id="322" r:id="rId24"/>
    <p:sldId id="317" r:id="rId25"/>
    <p:sldId id="272" r:id="rId26"/>
    <p:sldId id="274" r:id="rId27"/>
    <p:sldId id="275" r:id="rId28"/>
    <p:sldId id="287" r:id="rId29"/>
    <p:sldId id="273" r:id="rId30"/>
    <p:sldId id="323" r:id="rId31"/>
    <p:sldId id="318" r:id="rId32"/>
    <p:sldId id="276" r:id="rId33"/>
    <p:sldId id="278" r:id="rId34"/>
    <p:sldId id="277" r:id="rId35"/>
    <p:sldId id="279" r:id="rId36"/>
    <p:sldId id="280" r:id="rId37"/>
    <p:sldId id="285" r:id="rId38"/>
    <p:sldId id="281" r:id="rId39"/>
    <p:sldId id="288" r:id="rId40"/>
    <p:sldId id="289" r:id="rId41"/>
    <p:sldId id="290" r:id="rId42"/>
    <p:sldId id="320" r:id="rId43"/>
    <p:sldId id="307" r:id="rId4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396"/>
    <a:srgbClr val="174486"/>
    <a:srgbClr val="1972C2"/>
    <a:srgbClr val="EBA327"/>
    <a:srgbClr val="FFFFFF"/>
    <a:srgbClr val="000000"/>
    <a:srgbClr val="996600"/>
    <a:srgbClr val="FDEBCB"/>
    <a:srgbClr val="8E1A2F"/>
    <a:srgbClr val="0F4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3159" autoAdjust="0"/>
  </p:normalViewPr>
  <p:slideViewPr>
    <p:cSldViewPr snapToGrid="0" snapToObjects="1">
      <p:cViewPr varScale="1">
        <p:scale>
          <a:sx n="77" d="100"/>
          <a:sy n="77" d="100"/>
        </p:scale>
        <p:origin x="773" y="53"/>
      </p:cViewPr>
      <p:guideLst/>
    </p:cSldViewPr>
  </p:slideViewPr>
  <p:notesTextViewPr>
    <p:cViewPr>
      <p:scale>
        <a:sx n="1" d="1"/>
        <a:sy n="1" d="1"/>
      </p:scale>
      <p:origin x="0" y="0"/>
    </p:cViewPr>
  </p:notesTextViewPr>
  <p:sorterViewPr>
    <p:cViewPr varScale="1">
      <p:scale>
        <a:sx n="1" d="1"/>
        <a:sy n="1" d="1"/>
      </p:scale>
      <p:origin x="0" y="-22140"/>
    </p:cViewPr>
  </p:sorterViewPr>
  <p:notesViewPr>
    <p:cSldViewPr snapToGrid="0" snapToObject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CE3A5EE-1B97-4690-8F99-FB625F456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ja-JP" altLang="en-US">
              <a:latin typeface="Meiryo UI" panose="020B0604030504040204" pitchFamily="50" charset="-128"/>
              <a:ea typeface="Meiryo UI" panose="020B0604030504040204" pitchFamily="34" charset="-128"/>
            </a:endParaRPr>
          </a:p>
        </p:txBody>
      </p:sp>
      <p:sp>
        <p:nvSpPr>
          <p:cNvPr id="3" name="日付プレースホルダー 2">
            <a:extLst>
              <a:ext uri="{FF2B5EF4-FFF2-40B4-BE49-F238E27FC236}">
                <a16:creationId xmlns:a16="http://schemas.microsoft.com/office/drawing/2014/main" id="{19B53ED2-0E0E-4595-B5FC-7074B6B8D8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5B53A-C80D-4AF0-B679-BA13FB4764C5}" type="datetime1">
              <a:rPr lang="ja-JP" altLang="en-US" smtClean="0">
                <a:latin typeface="Meiryo UI" panose="020B0604030504040204" pitchFamily="50" charset="-128"/>
                <a:ea typeface="Meiryo UI" panose="020B0604030504040204" pitchFamily="34" charset="-128"/>
              </a:rPr>
              <a:t>2025/3/28</a:t>
            </a:fld>
            <a:endParaRPr lang="ja-JP" altLang="en-US" dirty="0">
              <a:latin typeface="Meiryo UI" panose="020B0604030504040204" pitchFamily="50"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7BF61B3B-B707-4538-A2AF-7602C3FF51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ja-JP" altLang="en-US">
              <a:latin typeface="Meiryo UI" panose="020B0604030504040204" pitchFamily="50" charset="-128"/>
              <a:ea typeface="Meiryo UI" panose="020B0604030504040204" pitchFamily="34" charset="-128"/>
            </a:endParaRPr>
          </a:p>
        </p:txBody>
      </p:sp>
      <p:sp>
        <p:nvSpPr>
          <p:cNvPr id="5" name="スライド番号プレースホルダー 4">
            <a:extLst>
              <a:ext uri="{FF2B5EF4-FFF2-40B4-BE49-F238E27FC236}">
                <a16:creationId xmlns:a16="http://schemas.microsoft.com/office/drawing/2014/main" id="{321D4922-FF6A-4FFB-86E9-D7379471EE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0320D0-5821-49AB-9353-49C54BB322B7}" type="slidenum">
              <a:rPr lang="en-US" altLang="ja-JP" smtClean="0">
                <a:latin typeface="Meiryo UI" panose="020B0604030504040204" pitchFamily="50" charset="-128"/>
                <a:ea typeface="Meiryo UI" panose="020B0604030504040204" pitchFamily="34" charset="-128"/>
              </a:rPr>
              <a:t>‹#›</a:t>
            </a:fld>
            <a:endParaRPr lang="ja-JP" altLang="en-US">
              <a:latin typeface="Meiryo UI" panose="020B0604030504040204" pitchFamily="50" charset="-128"/>
              <a:ea typeface="Meiryo UI" panose="020B0604030504040204" pitchFamily="34" charset="-128"/>
            </a:endParaRPr>
          </a:p>
        </p:txBody>
      </p:sp>
    </p:spTree>
    <p:extLst>
      <p:ext uri="{BB962C8B-B14F-4D97-AF65-F5344CB8AC3E}">
        <p14:creationId xmlns:p14="http://schemas.microsoft.com/office/powerpoint/2010/main" val="189526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34" charset="-128"/>
              </a:defRPr>
            </a:lvl1pPr>
          </a:lstStyle>
          <a:p>
            <a:fld id="{F097F9E7-83B4-4B7D-9B8A-936DC1C97EAF}" type="datetime1">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34" charset="-128"/>
              </a:defRPr>
            </a:lvl1pPr>
          </a:lstStyle>
          <a:p>
            <a:fld id="{33FEC937-7A34-054B-8EB2-234964957837}" type="slidenum">
              <a:rPr lang="en-US" altLang="ja-JP" noProof="0" smtClean="0"/>
              <a:pPr/>
              <a:t>‹#›</a:t>
            </a:fld>
            <a:endParaRPr lang="ja-JP" altLang="en-US" noProof="0"/>
          </a:p>
        </p:txBody>
      </p:sp>
    </p:spTree>
    <p:extLst>
      <p:ext uri="{BB962C8B-B14F-4D97-AF65-F5344CB8AC3E}">
        <p14:creationId xmlns:p14="http://schemas.microsoft.com/office/powerpoint/2010/main" val="52942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ロータリーのファンドレイジングの流れを知るには、次の四つが知っていただきたい。</a:t>
            </a:r>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11</a:t>
            </a:fld>
            <a:endParaRPr lang="ja-JP" altLang="en-US" noProof="0"/>
          </a:p>
        </p:txBody>
      </p:sp>
    </p:spTree>
    <p:extLst>
      <p:ext uri="{BB962C8B-B14F-4D97-AF65-F5344CB8AC3E}">
        <p14:creationId xmlns:p14="http://schemas.microsoft.com/office/powerpoint/2010/main" val="385078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ロータリーのファンドレイジングの流れを知るには、次の四つ</a:t>
            </a:r>
            <a:r>
              <a:rPr kumimoji="1" lang="ja-JP" altLang="en-US" sz="1200" b="1" dirty="0">
                <a:solidFill>
                  <a:srgbClr val="000000"/>
                </a:solidFill>
                <a:latin typeface="Petrona Bold" pitchFamily="34" charset="0"/>
              </a:rPr>
              <a:t>の</a:t>
            </a:r>
            <a:r>
              <a:rPr lang="en-US" altLang="ja-JP" sz="1200" b="1" dirty="0" err="1">
                <a:solidFill>
                  <a:srgbClr val="000000"/>
                </a:solidFill>
                <a:latin typeface="Petrona Bold" pitchFamily="34" charset="0"/>
                <a:ea typeface="Petrona Bold" pitchFamily="34" charset="-122"/>
                <a:cs typeface="Petrona Bold" pitchFamily="34" charset="-120"/>
              </a:rPr>
              <a:t>必要な条件</a:t>
            </a:r>
            <a:r>
              <a:rPr kumimoji="0" lang="ja-JP" altLang="en-US" sz="1200" b="1" dirty="0">
                <a:solidFill>
                  <a:srgbClr val="000000"/>
                </a:solidFill>
                <a:latin typeface="Petrona Bold" pitchFamily="34" charset="0"/>
                <a:ea typeface="Petrona Bold" pitchFamily="34" charset="-122"/>
                <a:cs typeface="Petrona Bold" pitchFamily="34" charset="-120"/>
              </a:rPr>
              <a:t>を</a:t>
            </a:r>
            <a:r>
              <a:rPr kumimoji="1" lang="ja-JP" altLang="en-US" dirty="0"/>
              <a:t>知っていただきたい。</a:t>
            </a:r>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12</a:t>
            </a:fld>
            <a:endParaRPr lang="ja-JP" altLang="en-US" noProof="0"/>
          </a:p>
        </p:txBody>
      </p:sp>
    </p:spTree>
    <p:extLst>
      <p:ext uri="{BB962C8B-B14F-4D97-AF65-F5344CB8AC3E}">
        <p14:creationId xmlns:p14="http://schemas.microsoft.com/office/powerpoint/2010/main" val="168661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dirty="0">
                <a:solidFill>
                  <a:srgbClr val="39424A"/>
                </a:solidFill>
                <a:effectLst/>
                <a:latin typeface="Noto Sans JP"/>
              </a:rPr>
              <a:t>2023-24</a:t>
            </a:r>
            <a:r>
              <a:rPr lang="ja-JP" altLang="en-US" b="0" i="0" dirty="0">
                <a:solidFill>
                  <a:srgbClr val="39424A"/>
                </a:solidFill>
                <a:effectLst/>
                <a:latin typeface="Noto Sans JP"/>
              </a:rPr>
              <a:t>会計年度の年次基金の収益率は</a:t>
            </a:r>
            <a:r>
              <a:rPr lang="en-US" altLang="ja-JP" b="0" i="0" dirty="0">
                <a:solidFill>
                  <a:srgbClr val="39424A"/>
                </a:solidFill>
                <a:effectLst/>
                <a:latin typeface="Noto Sans JP"/>
              </a:rPr>
              <a:t>4.9</a:t>
            </a:r>
            <a:r>
              <a:rPr lang="ja-JP" altLang="en-US" b="0" i="0" dirty="0">
                <a:solidFill>
                  <a:srgbClr val="39424A"/>
                </a:solidFill>
                <a:effectLst/>
                <a:latin typeface="Noto Sans JP"/>
              </a:rPr>
              <a:t>％でした。</a:t>
            </a:r>
          </a:p>
          <a:p>
            <a:pPr algn="l"/>
            <a:r>
              <a:rPr lang="ja-JP" altLang="en-US" b="0" i="0" dirty="0">
                <a:solidFill>
                  <a:srgbClr val="39424A"/>
                </a:solidFill>
                <a:effectLst/>
                <a:latin typeface="Noto Sans JP"/>
              </a:rPr>
              <a:t>過去</a:t>
            </a:r>
            <a:r>
              <a:rPr lang="en-US" altLang="ja-JP" b="0" i="0" dirty="0">
                <a:solidFill>
                  <a:srgbClr val="39424A"/>
                </a:solidFill>
                <a:effectLst/>
                <a:latin typeface="Noto Sans JP"/>
              </a:rPr>
              <a:t>5</a:t>
            </a:r>
            <a:r>
              <a:rPr lang="ja-JP" altLang="en-US" b="0" i="0" dirty="0">
                <a:solidFill>
                  <a:srgbClr val="39424A"/>
                </a:solidFill>
                <a:effectLst/>
                <a:latin typeface="Noto Sans JP"/>
              </a:rPr>
              <a:t>年間、年次基金は年間平均</a:t>
            </a:r>
            <a:r>
              <a:rPr lang="en-US" altLang="ja-JP" b="0" i="0" dirty="0">
                <a:solidFill>
                  <a:srgbClr val="39424A"/>
                </a:solidFill>
                <a:effectLst/>
                <a:latin typeface="Noto Sans JP"/>
              </a:rPr>
              <a:t>3.2</a:t>
            </a:r>
            <a:r>
              <a:rPr lang="ja-JP" altLang="en-US" b="0" i="0" dirty="0">
                <a:solidFill>
                  <a:srgbClr val="39424A"/>
                </a:solidFill>
                <a:effectLst/>
                <a:latin typeface="Noto Sans JP"/>
              </a:rPr>
              <a:t>％の収益を生み出しています。この収益はキャピタルゲイン、利子、配当金の合計です。</a:t>
            </a:r>
          </a:p>
          <a:p>
            <a:pPr algn="l"/>
            <a:endParaRPr lang="en-US" altLang="ja-JP" b="0" i="0" dirty="0">
              <a:solidFill>
                <a:srgbClr val="39424A"/>
              </a:solidFill>
              <a:effectLst/>
              <a:latin typeface="Noto Sans JP"/>
            </a:endParaRPr>
          </a:p>
          <a:p>
            <a:pPr algn="l"/>
            <a:endParaRPr lang="en-US" altLang="ja-JP" b="0" i="0" dirty="0">
              <a:solidFill>
                <a:srgbClr val="39424A"/>
              </a:solidFill>
              <a:effectLst/>
              <a:latin typeface="Noto Sans JP"/>
            </a:endParaRPr>
          </a:p>
          <a:p>
            <a:pPr algn="l"/>
            <a:endParaRPr lang="en-US" altLang="ja-JP" b="0" i="0" dirty="0">
              <a:solidFill>
                <a:srgbClr val="39424A"/>
              </a:solidFill>
              <a:effectLst/>
              <a:latin typeface="Noto Sans JP"/>
            </a:endParaRPr>
          </a:p>
          <a:p>
            <a:pPr algn="l"/>
            <a:r>
              <a:rPr lang="en-US" altLang="ja-JP" b="0" i="0" dirty="0">
                <a:solidFill>
                  <a:srgbClr val="39424A"/>
                </a:solidFill>
                <a:effectLst/>
                <a:latin typeface="Noto Sans JP"/>
              </a:rPr>
              <a:t>2023-24</a:t>
            </a:r>
            <a:r>
              <a:rPr lang="ja-JP" altLang="en-US" b="0" i="0" dirty="0">
                <a:solidFill>
                  <a:srgbClr val="39424A"/>
                </a:solidFill>
                <a:effectLst/>
                <a:latin typeface="Noto Sans JP"/>
              </a:rPr>
              <a:t>会計年度の恒久基金の収益率は</a:t>
            </a:r>
            <a:r>
              <a:rPr lang="en-US" altLang="ja-JP" b="0" i="0" dirty="0">
                <a:solidFill>
                  <a:srgbClr val="39424A"/>
                </a:solidFill>
                <a:effectLst/>
                <a:latin typeface="Noto Sans JP"/>
              </a:rPr>
              <a:t>12%</a:t>
            </a:r>
            <a:r>
              <a:rPr lang="ja-JP" altLang="en-US" b="0" i="0" dirty="0">
                <a:solidFill>
                  <a:srgbClr val="39424A"/>
                </a:solidFill>
                <a:effectLst/>
                <a:latin typeface="Noto Sans JP"/>
              </a:rPr>
              <a:t>でした 。</a:t>
            </a:r>
          </a:p>
          <a:p>
            <a:pPr algn="l"/>
            <a:r>
              <a:rPr lang="ja-JP" altLang="en-US" b="0" i="0" dirty="0">
                <a:solidFill>
                  <a:srgbClr val="39424A"/>
                </a:solidFill>
                <a:effectLst/>
                <a:latin typeface="Noto Sans JP"/>
              </a:rPr>
              <a:t>過去</a:t>
            </a:r>
            <a:r>
              <a:rPr lang="en-US" altLang="ja-JP" b="0" i="0" dirty="0">
                <a:solidFill>
                  <a:srgbClr val="39424A"/>
                </a:solidFill>
                <a:effectLst/>
                <a:latin typeface="Noto Sans JP"/>
              </a:rPr>
              <a:t>5</a:t>
            </a:r>
            <a:r>
              <a:rPr lang="ja-JP" altLang="en-US" b="0" i="0" dirty="0">
                <a:solidFill>
                  <a:srgbClr val="39424A"/>
                </a:solidFill>
                <a:effectLst/>
                <a:latin typeface="Noto Sans JP"/>
              </a:rPr>
              <a:t>年間に恒久基金は</a:t>
            </a:r>
            <a:r>
              <a:rPr lang="en-US" altLang="ja-JP" b="0" i="0" dirty="0">
                <a:solidFill>
                  <a:srgbClr val="39424A"/>
                </a:solidFill>
                <a:effectLst/>
                <a:latin typeface="Noto Sans JP"/>
              </a:rPr>
              <a:t>4</a:t>
            </a:r>
            <a:r>
              <a:rPr lang="ja-JP" altLang="en-US" b="0" i="0" dirty="0">
                <a:solidFill>
                  <a:srgbClr val="39424A"/>
                </a:solidFill>
                <a:effectLst/>
                <a:latin typeface="Noto Sans JP"/>
              </a:rPr>
              <a:t>億</a:t>
            </a:r>
            <a:r>
              <a:rPr lang="en-US" altLang="ja-JP" b="0" i="0" dirty="0">
                <a:solidFill>
                  <a:srgbClr val="39424A"/>
                </a:solidFill>
                <a:effectLst/>
                <a:latin typeface="Noto Sans JP"/>
              </a:rPr>
              <a:t>8200</a:t>
            </a:r>
            <a:r>
              <a:rPr lang="ja-JP" altLang="en-US" b="0" i="0" dirty="0">
                <a:solidFill>
                  <a:srgbClr val="39424A"/>
                </a:solidFill>
                <a:effectLst/>
                <a:latin typeface="Noto Sans JP"/>
              </a:rPr>
              <a:t>万ドルから</a:t>
            </a:r>
            <a:r>
              <a:rPr lang="en-US" altLang="ja-JP" b="0" i="0" dirty="0">
                <a:solidFill>
                  <a:srgbClr val="39424A"/>
                </a:solidFill>
                <a:effectLst/>
                <a:latin typeface="Noto Sans JP"/>
              </a:rPr>
              <a:t>7</a:t>
            </a:r>
            <a:r>
              <a:rPr lang="ja-JP" altLang="en-US" b="0" i="0" dirty="0">
                <a:solidFill>
                  <a:srgbClr val="39424A"/>
                </a:solidFill>
                <a:effectLst/>
                <a:latin typeface="Noto Sans JP"/>
              </a:rPr>
              <a:t>億</a:t>
            </a:r>
            <a:r>
              <a:rPr lang="en-US" altLang="ja-JP" b="0" i="0" dirty="0">
                <a:solidFill>
                  <a:srgbClr val="39424A"/>
                </a:solidFill>
                <a:effectLst/>
                <a:latin typeface="Noto Sans JP"/>
              </a:rPr>
              <a:t>3600</a:t>
            </a:r>
            <a:r>
              <a:rPr lang="ja-JP" altLang="en-US" b="0" i="0" dirty="0">
                <a:solidFill>
                  <a:srgbClr val="39424A"/>
                </a:solidFill>
                <a:effectLst/>
                <a:latin typeface="Noto Sans JP"/>
              </a:rPr>
              <a:t>万ドルに成長し、年間平均</a:t>
            </a:r>
            <a:r>
              <a:rPr lang="en-US" altLang="ja-JP" b="0" i="0" dirty="0">
                <a:solidFill>
                  <a:srgbClr val="39424A"/>
                </a:solidFill>
                <a:effectLst/>
                <a:latin typeface="Noto Sans JP"/>
              </a:rPr>
              <a:t>7</a:t>
            </a:r>
            <a:r>
              <a:rPr lang="ja-JP" altLang="en-US" b="0" i="0" dirty="0">
                <a:solidFill>
                  <a:srgbClr val="39424A"/>
                </a:solidFill>
                <a:effectLst/>
                <a:latin typeface="Noto Sans JP"/>
              </a:rPr>
              <a:t>％の収益を生み出しました。この収益はキャピタルゲイン、利子、配当金の合計です。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18</a:t>
            </a:fld>
            <a:endParaRPr lang="ja-JP" altLang="en-US" noProof="0"/>
          </a:p>
        </p:txBody>
      </p:sp>
    </p:spTree>
    <p:extLst>
      <p:ext uri="{BB962C8B-B14F-4D97-AF65-F5344CB8AC3E}">
        <p14:creationId xmlns:p14="http://schemas.microsoft.com/office/powerpoint/2010/main" val="140156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94911-A7DA-9019-7D1B-C9142AE332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094EB5-3193-10C2-5419-6165F74CDC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669CC7-8717-1DF6-1ED7-061219E7BB19}"/>
              </a:ext>
            </a:extLst>
          </p:cNvPr>
          <p:cNvSpPr>
            <a:spLocks noGrp="1"/>
          </p:cNvSpPr>
          <p:nvPr>
            <p:ph type="body" idx="1"/>
          </p:nvPr>
        </p:nvSpPr>
        <p:spPr/>
        <p:txBody>
          <a:bodyPr/>
          <a:lstStyle/>
          <a:p>
            <a:pPr algn="just"/>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MY ROTARY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に登録して寄付の準備をする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・ポリオプラス基金に寄付が出来るロータリーカードで</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決済</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・年間１００ドル以上の寄付を確約し、</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PPS</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になる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・職場に募金箱を置く</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END POLI</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O</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NOW</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のピンバッジをつけてアピールする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（案</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ポリオ根絶チャリティゴルフコンペに参加する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・世界ポリオデーに寄付をする（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DDF</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の一部をポリオプラス基金に寄贈をする</a:t>
            </a:r>
          </a:p>
          <a:p>
            <a:endParaRPr kumimoji="1" lang="ja-JP" altLang="en-US" dirty="0"/>
          </a:p>
        </p:txBody>
      </p:sp>
      <p:sp>
        <p:nvSpPr>
          <p:cNvPr id="4" name="スライド番号プレースホルダー 3">
            <a:extLst>
              <a:ext uri="{FF2B5EF4-FFF2-40B4-BE49-F238E27FC236}">
                <a16:creationId xmlns:a16="http://schemas.microsoft.com/office/drawing/2014/main" id="{B644D0F1-6662-009A-6ACF-D1A405DFFEF7}"/>
              </a:ext>
            </a:extLst>
          </p:cNvPr>
          <p:cNvSpPr>
            <a:spLocks noGrp="1"/>
          </p:cNvSpPr>
          <p:nvPr>
            <p:ph type="sldNum" sz="quarter" idx="5"/>
          </p:nvPr>
        </p:nvSpPr>
        <p:spPr/>
        <p:txBody>
          <a:bodyPr/>
          <a:lstStyle/>
          <a:p>
            <a:fld id="{33FEC937-7A34-054B-8EB2-234964957837}" type="slidenum">
              <a:rPr lang="en-US" altLang="ja-JP" noProof="0" smtClean="0"/>
              <a:pPr/>
              <a:t>19</a:t>
            </a:fld>
            <a:endParaRPr lang="ja-JP" altLang="en-US" noProof="0"/>
          </a:p>
        </p:txBody>
      </p:sp>
    </p:spTree>
    <p:extLst>
      <p:ext uri="{BB962C8B-B14F-4D97-AF65-F5344CB8AC3E}">
        <p14:creationId xmlns:p14="http://schemas.microsoft.com/office/powerpoint/2010/main" val="44530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35979-7A2C-DE2D-8839-511C367630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F9EEC9-B8BE-6A97-B5FC-343E257126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4E429C-5808-47AE-ACE3-B8259B5D07CC}"/>
              </a:ext>
            </a:extLst>
          </p:cNvPr>
          <p:cNvSpPr>
            <a:spLocks noGrp="1"/>
          </p:cNvSpPr>
          <p:nvPr>
            <p:ph type="body" idx="1"/>
          </p:nvPr>
        </p:nvSpPr>
        <p:spPr/>
        <p:txBody>
          <a:bodyPr/>
          <a:lstStyle/>
          <a:p>
            <a:r>
              <a:rPr kumimoji="1" lang="ja-JP" altLang="en-US" dirty="0"/>
              <a:t>ロータリーのファンドレイジングの流れを知るには、次の四つが知っていただきたい。</a:t>
            </a:r>
          </a:p>
        </p:txBody>
      </p:sp>
      <p:sp>
        <p:nvSpPr>
          <p:cNvPr id="4" name="スライド番号プレースホルダー 3">
            <a:extLst>
              <a:ext uri="{FF2B5EF4-FFF2-40B4-BE49-F238E27FC236}">
                <a16:creationId xmlns:a16="http://schemas.microsoft.com/office/drawing/2014/main" id="{246ADBBE-279F-D2CD-DC5D-3DBBC34FBDF3}"/>
              </a:ext>
            </a:extLst>
          </p:cNvPr>
          <p:cNvSpPr>
            <a:spLocks noGrp="1"/>
          </p:cNvSpPr>
          <p:nvPr>
            <p:ph type="sldNum" sz="quarter" idx="5"/>
          </p:nvPr>
        </p:nvSpPr>
        <p:spPr/>
        <p:txBody>
          <a:bodyPr/>
          <a:lstStyle/>
          <a:p>
            <a:fld id="{33FEC937-7A34-054B-8EB2-234964957837}" type="slidenum">
              <a:rPr lang="en-US" altLang="ja-JP" noProof="0" smtClean="0"/>
              <a:pPr/>
              <a:t>20</a:t>
            </a:fld>
            <a:endParaRPr lang="ja-JP" altLang="en-US" noProof="0"/>
          </a:p>
        </p:txBody>
      </p:sp>
    </p:spTree>
    <p:extLst>
      <p:ext uri="{BB962C8B-B14F-4D97-AF65-F5344CB8AC3E}">
        <p14:creationId xmlns:p14="http://schemas.microsoft.com/office/powerpoint/2010/main" val="343657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寄付を行う際、年次基金と恒久基金の「シェア」を選択すると、その寄付金は３年間資産運用された後に「年次基金の全額」と「恒久基金の収益」が合算され、地区財団活動資金（</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DDF</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）と国際財団活動資金（</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WF</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）にそれぞれ４７．５％ずつ配分されます。この仕組みをシェアシステムといいます。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21</a:t>
            </a:fld>
            <a:endParaRPr lang="ja-JP" altLang="en-US" noProof="0"/>
          </a:p>
        </p:txBody>
      </p:sp>
    </p:spTree>
    <p:extLst>
      <p:ext uri="{BB962C8B-B14F-4D97-AF65-F5344CB8AC3E}">
        <p14:creationId xmlns:p14="http://schemas.microsoft.com/office/powerpoint/2010/main" val="1406177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２０２３－２４年度　利用可能な</a:t>
            </a:r>
            <a:r>
              <a:rPr kumimoji="1" lang="en-US" altLang="ja-JP" dirty="0"/>
              <a:t>DDF</a:t>
            </a:r>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22</a:t>
            </a:fld>
            <a:endParaRPr lang="ja-JP" altLang="en-US" noProof="0"/>
          </a:p>
        </p:txBody>
      </p:sp>
    </p:spTree>
    <p:extLst>
      <p:ext uri="{BB962C8B-B14F-4D97-AF65-F5344CB8AC3E}">
        <p14:creationId xmlns:p14="http://schemas.microsoft.com/office/powerpoint/2010/main" val="297447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23</a:t>
            </a:fld>
            <a:endParaRPr lang="ja-JP" altLang="en-US" noProof="0"/>
          </a:p>
        </p:txBody>
      </p:sp>
    </p:spTree>
    <p:extLst>
      <p:ext uri="{BB962C8B-B14F-4D97-AF65-F5344CB8AC3E}">
        <p14:creationId xmlns:p14="http://schemas.microsoft.com/office/powerpoint/2010/main" val="161831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4A57-3569-85EE-B2AB-C061CCEF93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CF305A-91CB-ED00-2B69-79F33528A8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046977-C741-193B-5DDE-C645E9DFFA7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058C5F8-96D9-6363-3E71-9C1A3DE9DEC4}"/>
              </a:ext>
            </a:extLst>
          </p:cNvPr>
          <p:cNvSpPr>
            <a:spLocks noGrp="1"/>
          </p:cNvSpPr>
          <p:nvPr>
            <p:ph type="sldNum" sz="quarter" idx="5"/>
          </p:nvPr>
        </p:nvSpPr>
        <p:spPr/>
        <p:txBody>
          <a:bodyPr/>
          <a:lstStyle/>
          <a:p>
            <a:fld id="{33FEC937-7A34-054B-8EB2-234964957837}" type="slidenum">
              <a:rPr lang="en-US" altLang="ja-JP" noProof="0" smtClean="0"/>
              <a:pPr/>
              <a:t>24</a:t>
            </a:fld>
            <a:endParaRPr lang="ja-JP" altLang="en-US" noProof="0"/>
          </a:p>
        </p:txBody>
      </p:sp>
    </p:spTree>
    <p:extLst>
      <p:ext uri="{BB962C8B-B14F-4D97-AF65-F5344CB8AC3E}">
        <p14:creationId xmlns:p14="http://schemas.microsoft.com/office/powerpoint/2010/main" val="2946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963D-AA92-29FB-5E7A-A6FC9C67CB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08C1C4-8231-2366-1B9E-2F5183D02B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115D7B-0E1B-15D2-E1FD-3C026B4A90CF}"/>
              </a:ext>
            </a:extLst>
          </p:cNvPr>
          <p:cNvSpPr>
            <a:spLocks noGrp="1"/>
          </p:cNvSpPr>
          <p:nvPr>
            <p:ph type="body" idx="1"/>
          </p:nvPr>
        </p:nvSpPr>
        <p:spPr/>
        <p:txBody>
          <a:bodyPr/>
          <a:lstStyle/>
          <a:p>
            <a:pPr algn="just"/>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MY ROTARY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に登録して寄付の準備をする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・ポリオプラス基金に寄付が出来るロータリーカードで</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決済</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・年間１００ドル以上の寄付を確約し、</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PPS</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になる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・職場に募金箱を置く</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END POLI</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O</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NOW</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のピンバッジをつけてアピールする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（案</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ポリオ根絶チャリティゴルフコンペに参加する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・世界ポリオデーに寄付をする（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DDF</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の一部をポリオプラス基金に寄贈をする</a:t>
            </a:r>
          </a:p>
          <a:p>
            <a:endParaRPr kumimoji="1" lang="ja-JP" altLang="en-US" dirty="0"/>
          </a:p>
        </p:txBody>
      </p:sp>
      <p:sp>
        <p:nvSpPr>
          <p:cNvPr id="4" name="スライド番号プレースホルダー 3">
            <a:extLst>
              <a:ext uri="{FF2B5EF4-FFF2-40B4-BE49-F238E27FC236}">
                <a16:creationId xmlns:a16="http://schemas.microsoft.com/office/drawing/2014/main" id="{2DD0D6BF-0EFA-D43C-4658-807392E146BE}"/>
              </a:ext>
            </a:extLst>
          </p:cNvPr>
          <p:cNvSpPr>
            <a:spLocks noGrp="1"/>
          </p:cNvSpPr>
          <p:nvPr>
            <p:ph type="sldNum" sz="quarter" idx="5"/>
          </p:nvPr>
        </p:nvSpPr>
        <p:spPr/>
        <p:txBody>
          <a:bodyPr/>
          <a:lstStyle/>
          <a:p>
            <a:fld id="{33FEC937-7A34-054B-8EB2-234964957837}" type="slidenum">
              <a:rPr lang="en-US" altLang="ja-JP" noProof="0" smtClean="0"/>
              <a:pPr/>
              <a:t>26</a:t>
            </a:fld>
            <a:endParaRPr lang="ja-JP" altLang="en-US" noProof="0"/>
          </a:p>
        </p:txBody>
      </p:sp>
    </p:spTree>
    <p:extLst>
      <p:ext uri="{BB962C8B-B14F-4D97-AF65-F5344CB8AC3E}">
        <p14:creationId xmlns:p14="http://schemas.microsoft.com/office/powerpoint/2010/main" val="393175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9F40-5969-2065-0481-16423741D4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56B9B9-76ED-EA69-97BE-A8E22C3506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44BC87-DF14-5F0C-5E0A-3A04B6CBE6DF}"/>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3C3535A3-96E7-84C2-2BC2-FEA5847791FE}"/>
              </a:ext>
            </a:extLst>
          </p:cNvPr>
          <p:cNvSpPr>
            <a:spLocks noGrp="1"/>
          </p:cNvSpPr>
          <p:nvPr>
            <p:ph type="sldNum" sz="quarter" idx="5"/>
          </p:nvPr>
        </p:nvSpPr>
        <p:spPr/>
        <p:txBody>
          <a:bodyPr/>
          <a:lstStyle/>
          <a:p>
            <a:fld id="{33FEC937-7A34-054B-8EB2-234964957837}" type="slidenum">
              <a:rPr lang="en-US" altLang="ja-JP" noProof="0" smtClean="0"/>
              <a:pPr/>
              <a:t>3</a:t>
            </a:fld>
            <a:endParaRPr lang="ja-JP" altLang="en-US" noProof="0"/>
          </a:p>
        </p:txBody>
      </p:sp>
    </p:spTree>
    <p:extLst>
      <p:ext uri="{BB962C8B-B14F-4D97-AF65-F5344CB8AC3E}">
        <p14:creationId xmlns:p14="http://schemas.microsoft.com/office/powerpoint/2010/main" val="1986696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DE163-891E-5512-E578-6AE86138B3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BCF5EF-9631-C2DF-65E2-36A740AE0B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3B3361-563B-6CBD-61C6-CD411FEC021D}"/>
              </a:ext>
            </a:extLst>
          </p:cNvPr>
          <p:cNvSpPr>
            <a:spLocks noGrp="1"/>
          </p:cNvSpPr>
          <p:nvPr>
            <p:ph type="body" idx="1"/>
          </p:nvPr>
        </p:nvSpPr>
        <p:spPr/>
        <p:txBody>
          <a:bodyPr/>
          <a:lstStyle/>
          <a:p>
            <a:r>
              <a:rPr kumimoji="1" lang="ja-JP" altLang="en-US" dirty="0"/>
              <a:t>ロータリーのファンドレイジングの流れを知るには、次の四つが知っていただきたい。</a:t>
            </a:r>
          </a:p>
        </p:txBody>
      </p:sp>
      <p:sp>
        <p:nvSpPr>
          <p:cNvPr id="4" name="スライド番号プレースホルダー 3">
            <a:extLst>
              <a:ext uri="{FF2B5EF4-FFF2-40B4-BE49-F238E27FC236}">
                <a16:creationId xmlns:a16="http://schemas.microsoft.com/office/drawing/2014/main" id="{28B4F706-7ABF-0677-3CB0-E8D4B99E4000}"/>
              </a:ext>
            </a:extLst>
          </p:cNvPr>
          <p:cNvSpPr>
            <a:spLocks noGrp="1"/>
          </p:cNvSpPr>
          <p:nvPr>
            <p:ph type="sldNum" sz="quarter" idx="5"/>
          </p:nvPr>
        </p:nvSpPr>
        <p:spPr/>
        <p:txBody>
          <a:bodyPr/>
          <a:lstStyle/>
          <a:p>
            <a:fld id="{33FEC937-7A34-054B-8EB2-234964957837}" type="slidenum">
              <a:rPr lang="en-US" altLang="ja-JP" noProof="0" smtClean="0"/>
              <a:pPr/>
              <a:t>27</a:t>
            </a:fld>
            <a:endParaRPr lang="ja-JP" altLang="en-US" noProof="0"/>
          </a:p>
        </p:txBody>
      </p:sp>
    </p:spTree>
    <p:extLst>
      <p:ext uri="{BB962C8B-B14F-4D97-AF65-F5344CB8AC3E}">
        <p14:creationId xmlns:p14="http://schemas.microsoft.com/office/powerpoint/2010/main" val="4066407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HISTORY</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R="304038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1979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日、フィリピンのマカティのグアダルーペ・ヒエボ地区にある保健センターで、ボランティアによる児童への経口ポリオワクチン投与が行われました。マニラ都市部でのこの活動は、ロータリアンとフィリピン保健省の代表者が手配しました。</a:t>
            </a:r>
          </a:p>
          <a:p>
            <a:pPr marR="304038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R="304038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当時のジェームス</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L.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ボーマー会長が最初のワクチンを子どもに投与し、フィリピンのポリオ予防接種活動を開始。これが、ロータリーの「保健、飢餓追放および人間性尊重（</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3-H</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）補助金」プロジェクトの第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号となりました。 </a:t>
            </a:r>
          </a:p>
          <a:p>
            <a:pPr marR="304038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R="304038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この活動に先立ち、ボーマー会長とフィリピン保健省のエンリケ</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M.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ガルシア長官が、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760,000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米ドルをかけて数年間で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600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万人の子どもにポリオ予防接種を行うという国際ロータリーとフィリピン政府の合意書に署名しました。</a:t>
            </a:r>
          </a:p>
          <a:p>
            <a:pPr marR="3040380"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R="304038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ロータリーは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1985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年にポリオプラス・キャンペーンを発足させ、</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1988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年には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GPEI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の発足メンバーとなりました。ロータリーとパートナー組織の懸命な取り組みにより、経口ポリオワクチンの投与を受けた子どもの数は、全世界で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億人以上に上ります。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29</a:t>
            </a:fld>
            <a:endParaRPr lang="ja-JP" altLang="en-US" noProof="0"/>
          </a:p>
        </p:txBody>
      </p:sp>
    </p:spTree>
    <p:extLst>
      <p:ext uri="{BB962C8B-B14F-4D97-AF65-F5344CB8AC3E}">
        <p14:creationId xmlns:p14="http://schemas.microsoft.com/office/powerpoint/2010/main" val="276580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MY ROTARY</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に登録して寄付の準備をする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・ポリオプラス基金に寄付が出来るロータリーカードで</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決済</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・年間１００ドル以上の寄付を確約し、</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PPS</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になる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・職場に募金箱を置く</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END POLI</a:t>
            </a:r>
            <a:r>
              <a:rPr lang="en-US" altLang="ja-JP" sz="1200" kern="100" dirty="0">
                <a:latin typeface="游明朝" panose="02020400000000000000" pitchFamily="18" charset="-128"/>
                <a:ea typeface="游明朝" panose="02020400000000000000" pitchFamily="18" charset="-128"/>
                <a:cs typeface="Times New Roman" panose="02020603050405020304" pitchFamily="18" charset="0"/>
              </a:rPr>
              <a:t>O</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NOW</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のピンバッジをつけてアピールする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（案</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ポリオ根絶チャリティゴルフコンペに参加する</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・世界ポリオデーに寄付をする（</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a:t>
            </a:r>
          </a:p>
          <a:p>
            <a:pPr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DDF</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の一部をポリオプラス基金に寄贈をする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31</a:t>
            </a:fld>
            <a:endParaRPr lang="ja-JP" altLang="en-US" noProof="0"/>
          </a:p>
        </p:txBody>
      </p:sp>
    </p:spTree>
    <p:extLst>
      <p:ext uri="{BB962C8B-B14F-4D97-AF65-F5344CB8AC3E}">
        <p14:creationId xmlns:p14="http://schemas.microsoft.com/office/powerpoint/2010/main" val="86615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紛争解決と平和に関する国際問題について研究するためのフェローシップです。次世代の世界で活躍できる国際的リーダーを育成します。</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ロータリーフェローシップは修士号取得プログラムと専門能力開発修了証プログラムの２つのプログラムに別れて</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います</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32</a:t>
            </a:fld>
            <a:endParaRPr lang="ja-JP" altLang="en-US" noProof="0"/>
          </a:p>
        </p:txBody>
      </p:sp>
    </p:spTree>
    <p:extLst>
      <p:ext uri="{BB962C8B-B14F-4D97-AF65-F5344CB8AC3E}">
        <p14:creationId xmlns:p14="http://schemas.microsoft.com/office/powerpoint/2010/main" val="97641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2002</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年に創設されて以来、ロータリー平和センターは</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1,700</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人以上のフェローを輩出してきました。これらのフェローは現在、</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140</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カ国以上で活躍し、政府、</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NGO</a:t>
            </a:r>
            <a:r>
              <a:rPr lang="ja-JP" altLang="en-US" sz="1200" kern="100" dirty="0">
                <a:latin typeface="BIZ UDPゴシック" panose="020B0400000000000000" pitchFamily="50" charset="-128"/>
                <a:ea typeface="BIZ UDPゴシック" panose="020B0400000000000000" pitchFamily="50" charset="-128"/>
                <a:cs typeface="Times New Roman" panose="02020603050405020304" pitchFamily="18" charset="0"/>
              </a:rPr>
              <a:t>を始め、</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平和維持および法執行機関のほか、国連や世界銀行といった国際機関でリーダーシップを発揮しています。</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33</a:t>
            </a:fld>
            <a:endParaRPr lang="ja-JP" altLang="en-US" noProof="0"/>
          </a:p>
        </p:txBody>
      </p:sp>
    </p:spTree>
    <p:extLst>
      <p:ext uri="{BB962C8B-B14F-4D97-AF65-F5344CB8AC3E}">
        <p14:creationId xmlns:p14="http://schemas.microsoft.com/office/powerpoint/2010/main" val="277507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游明朝" panose="02020400000000000000" pitchFamily="18" charset="-128"/>
                <a:ea typeface="游明朝" panose="02020400000000000000" pitchFamily="18" charset="-128"/>
              </a:rPr>
              <a:t>ロータリー財団は、ロータリー災害救援基金からの補助金を通じて被災地の救援と復興を支援します。ロータリー財団管理委員会は、特定の災害後に個別の基金を設置する場合があります。これらの基金は、災害救援補助金を通じた緊急救援活動を支援します。</a:t>
            </a:r>
            <a:endParaRPr lang="en-US" altLang="ja-JP" sz="1200" dirty="0">
              <a:latin typeface="游明朝" panose="02020400000000000000" pitchFamily="18" charset="-128"/>
              <a:ea typeface="游明朝" panose="02020400000000000000" pitchFamily="18"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36</a:t>
            </a:fld>
            <a:endParaRPr lang="ja-JP" altLang="en-US" noProof="0"/>
          </a:p>
        </p:txBody>
      </p:sp>
    </p:spTree>
    <p:extLst>
      <p:ext uri="{BB962C8B-B14F-4D97-AF65-F5344CB8AC3E}">
        <p14:creationId xmlns:p14="http://schemas.microsoft.com/office/powerpoint/2010/main" val="1491248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42A3-6C96-B4B5-D87F-89FC63040F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C2FE5D-540C-429C-F005-A98DD9082C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F59A98-9B9D-57BC-7B3B-6D3783D4F899}"/>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D89A60F0-69BF-3A24-A590-27D25892770F}"/>
              </a:ext>
            </a:extLst>
          </p:cNvPr>
          <p:cNvSpPr>
            <a:spLocks noGrp="1"/>
          </p:cNvSpPr>
          <p:nvPr>
            <p:ph type="sldNum" sz="quarter" idx="5"/>
          </p:nvPr>
        </p:nvSpPr>
        <p:spPr/>
        <p:txBody>
          <a:bodyPr/>
          <a:lstStyle/>
          <a:p>
            <a:fld id="{33FEC937-7A34-054B-8EB2-234964957837}" type="slidenum">
              <a:rPr lang="en-US" altLang="ja-JP" noProof="0" smtClean="0"/>
              <a:pPr/>
              <a:t>38</a:t>
            </a:fld>
            <a:endParaRPr lang="ja-JP" altLang="en-US" noProof="0"/>
          </a:p>
        </p:txBody>
      </p:sp>
    </p:spTree>
    <p:extLst>
      <p:ext uri="{BB962C8B-B14F-4D97-AF65-F5344CB8AC3E}">
        <p14:creationId xmlns:p14="http://schemas.microsoft.com/office/powerpoint/2010/main" val="1836427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F60B-E5D0-EF75-FA5E-C6ABDE985D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98A4BB-5DB6-0366-98EE-DDF9BE07B7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02905F-CF6E-1870-683F-182DCCFF574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BB1CB58C-E786-5A6A-6D51-7F90E91A4BAF}"/>
              </a:ext>
            </a:extLst>
          </p:cNvPr>
          <p:cNvSpPr>
            <a:spLocks noGrp="1"/>
          </p:cNvSpPr>
          <p:nvPr>
            <p:ph type="sldNum" sz="quarter" idx="5"/>
          </p:nvPr>
        </p:nvSpPr>
        <p:spPr/>
        <p:txBody>
          <a:bodyPr/>
          <a:lstStyle/>
          <a:p>
            <a:fld id="{33FEC937-7A34-054B-8EB2-234964957837}" type="slidenum">
              <a:rPr lang="en-US" altLang="ja-JP" noProof="0" smtClean="0"/>
              <a:pPr/>
              <a:t>39</a:t>
            </a:fld>
            <a:endParaRPr lang="ja-JP" altLang="en-US" noProof="0"/>
          </a:p>
        </p:txBody>
      </p:sp>
    </p:spTree>
    <p:extLst>
      <p:ext uri="{BB962C8B-B14F-4D97-AF65-F5344CB8AC3E}">
        <p14:creationId xmlns:p14="http://schemas.microsoft.com/office/powerpoint/2010/main" val="268619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4</a:t>
            </a:fld>
            <a:endParaRPr lang="ja-JP" altLang="en-US" noProof="0"/>
          </a:p>
        </p:txBody>
      </p:sp>
    </p:spTree>
    <p:extLst>
      <p:ext uri="{BB962C8B-B14F-4D97-AF65-F5344CB8AC3E}">
        <p14:creationId xmlns:p14="http://schemas.microsoft.com/office/powerpoint/2010/main" val="283796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5</a:t>
            </a:fld>
            <a:endParaRPr lang="ja-JP" altLang="en-US" noProof="0"/>
          </a:p>
        </p:txBody>
      </p:sp>
    </p:spTree>
    <p:extLst>
      <p:ext uri="{BB962C8B-B14F-4D97-AF65-F5344CB8AC3E}">
        <p14:creationId xmlns:p14="http://schemas.microsoft.com/office/powerpoint/2010/main" val="401158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3FEC937-7A34-054B-8EB2-234964957837}" type="slidenum">
              <a:rPr lang="en-US" altLang="ja-JP" noProof="0" smtClean="0"/>
              <a:pPr/>
              <a:t>6</a:t>
            </a:fld>
            <a:endParaRPr lang="ja-JP" altLang="en-US" noProof="0"/>
          </a:p>
        </p:txBody>
      </p:sp>
    </p:spTree>
    <p:extLst>
      <p:ext uri="{BB962C8B-B14F-4D97-AF65-F5344CB8AC3E}">
        <p14:creationId xmlns:p14="http://schemas.microsoft.com/office/powerpoint/2010/main" val="69574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275C-F826-45EE-E6AE-C13D064E9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F2EAF7-B5AB-55C8-1B51-EB475F907A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A135EA-4E56-6488-B6DF-E93444CD1AAC}"/>
              </a:ext>
            </a:extLst>
          </p:cNvPr>
          <p:cNvSpPr>
            <a:spLocks noGrp="1"/>
          </p:cNvSpPr>
          <p:nvPr>
            <p:ph type="body" idx="1"/>
          </p:nvPr>
        </p:nvSpPr>
        <p:spPr/>
        <p:txBody>
          <a:bodyPr/>
          <a:lstStyle/>
          <a:p>
            <a:pPr marL="0" marR="0" lvl="0" indent="0" algn="l" defTabSz="914400" rtl="0" eaLnBrk="1" fontAlgn="auto" latinLnBrk="0" hangingPunct="1">
              <a:lnSpc>
                <a:spcPts val="2850"/>
              </a:lnSpc>
              <a:spcBef>
                <a:spcPts val="0"/>
              </a:spcBef>
              <a:spcAft>
                <a:spcPts val="0"/>
              </a:spcAft>
              <a:buClrTx/>
              <a:buSzTx/>
              <a:buFontTx/>
              <a:buNone/>
              <a:tabLst/>
              <a:defRPr/>
            </a:pPr>
            <a:r>
              <a:rPr lang="en-US" altLang="ja-JP" sz="1200" kern="100" dirty="0">
                <a:solidFill>
                  <a:srgbClr val="FF0000"/>
                </a:solidFill>
                <a:effectLst/>
                <a:ea typeface="游明朝" panose="02020400000000000000" pitchFamily="18" charset="-128"/>
                <a:cs typeface="Times New Roman" panose="02020603050405020304" pitchFamily="18" charset="0"/>
              </a:rPr>
              <a:t>3</a:t>
            </a:r>
            <a:r>
              <a:rPr lang="ja-JP" altLang="ja-JP" sz="1200" kern="100" dirty="0">
                <a:solidFill>
                  <a:srgbClr val="FF0000"/>
                </a:solidFill>
                <a:effectLst/>
                <a:ea typeface="游明朝" panose="02020400000000000000" pitchFamily="18" charset="-128"/>
                <a:cs typeface="Times New Roman" panose="02020603050405020304" pitchFamily="18" charset="0"/>
              </a:rPr>
              <a:t>つの言葉に集約される</a:t>
            </a:r>
            <a:r>
              <a:rPr lang="ja-JP" altLang="en-US" sz="1050" kern="100" dirty="0">
                <a:solidFill>
                  <a:schemeClr val="tx1"/>
                </a:solidFill>
                <a:effectLst/>
                <a:latin typeface="Meiryo UI" panose="020B0604030504040204" pitchFamily="50" charset="-128"/>
                <a:ea typeface="游明朝" panose="02020400000000000000" pitchFamily="18" charset="-128"/>
                <a:cs typeface="Times New Roman" panose="02020603050405020304" pitchFamily="18" charset="0"/>
              </a:rPr>
              <a:t>。</a:t>
            </a:r>
            <a:r>
              <a:rPr lang="en-US" altLang="ja-JP" sz="1200" dirty="0">
                <a:solidFill>
                  <a:srgbClr val="272525"/>
                </a:solidFill>
                <a:latin typeface="Inter" pitchFamily="34" charset="0"/>
                <a:ea typeface="Inter" pitchFamily="34" charset="-122"/>
                <a:cs typeface="Inter" pitchFamily="34" charset="-120"/>
              </a:rPr>
              <a:t>ロータリー財団は、この3つの要素を通じて、ロータリアンの自発的な行動を促し、地域社会における持続可能な変化を創出します。これにより、公共イメージの向上と、人びとが手を取り合える世界の実現を目指しています。</a:t>
            </a:r>
            <a:endParaRPr lang="en-US" altLang="ja-JP" sz="1200" dirty="0"/>
          </a:p>
        </p:txBody>
      </p:sp>
      <p:sp>
        <p:nvSpPr>
          <p:cNvPr id="4" name="スライド番号プレースホルダー 3">
            <a:extLst>
              <a:ext uri="{FF2B5EF4-FFF2-40B4-BE49-F238E27FC236}">
                <a16:creationId xmlns:a16="http://schemas.microsoft.com/office/drawing/2014/main" id="{1AAFB1C5-27B2-EEAC-F425-4182BECEA583}"/>
              </a:ext>
            </a:extLst>
          </p:cNvPr>
          <p:cNvSpPr>
            <a:spLocks noGrp="1"/>
          </p:cNvSpPr>
          <p:nvPr>
            <p:ph type="sldNum" sz="quarter" idx="5"/>
          </p:nvPr>
        </p:nvSpPr>
        <p:spPr/>
        <p:txBody>
          <a:bodyPr/>
          <a:lstStyle/>
          <a:p>
            <a:fld id="{33FEC937-7A34-054B-8EB2-234964957837}" type="slidenum">
              <a:rPr lang="en-US" altLang="ja-JP" noProof="0" smtClean="0"/>
              <a:pPr/>
              <a:t>7</a:t>
            </a:fld>
            <a:endParaRPr lang="ja-JP" altLang="en-US" noProof="0"/>
          </a:p>
        </p:txBody>
      </p:sp>
    </p:spTree>
    <p:extLst>
      <p:ext uri="{BB962C8B-B14F-4D97-AF65-F5344CB8AC3E}">
        <p14:creationId xmlns:p14="http://schemas.microsoft.com/office/powerpoint/2010/main" val="324297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275C-F826-45EE-E6AE-C13D064E9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F2EAF7-B5AB-55C8-1B51-EB475F907A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A135EA-4E56-6488-B6DF-E93444CD1AAC}"/>
              </a:ext>
            </a:extLst>
          </p:cNvPr>
          <p:cNvSpPr>
            <a:spLocks noGrp="1"/>
          </p:cNvSpPr>
          <p:nvPr>
            <p:ph type="body" idx="1"/>
          </p:nvPr>
        </p:nvSpPr>
        <p:spPr/>
        <p:txBody>
          <a:bodyPr/>
          <a:lstStyle/>
          <a:p>
            <a:pPr marL="0" marR="0" lvl="0" indent="0" algn="l" defTabSz="914400" rtl="0" eaLnBrk="1" fontAlgn="auto" latinLnBrk="0" hangingPunct="1">
              <a:lnSpc>
                <a:spcPts val="2850"/>
              </a:lnSpc>
              <a:spcBef>
                <a:spcPts val="0"/>
              </a:spcBef>
              <a:spcAft>
                <a:spcPts val="0"/>
              </a:spcAft>
              <a:buClrTx/>
              <a:buSzTx/>
              <a:buFontTx/>
              <a:buNone/>
              <a:tabLst/>
              <a:defRPr/>
            </a:pPr>
            <a:r>
              <a:rPr lang="en-US" altLang="ja-JP" sz="1200" kern="100" dirty="0">
                <a:solidFill>
                  <a:srgbClr val="FF0000"/>
                </a:solidFill>
                <a:effectLst/>
                <a:ea typeface="游明朝" panose="02020400000000000000" pitchFamily="18" charset="-128"/>
                <a:cs typeface="Times New Roman" panose="02020603050405020304" pitchFamily="18" charset="0"/>
              </a:rPr>
              <a:t>3</a:t>
            </a:r>
            <a:r>
              <a:rPr lang="ja-JP" altLang="ja-JP" sz="1200" kern="100" dirty="0">
                <a:solidFill>
                  <a:srgbClr val="FF0000"/>
                </a:solidFill>
                <a:effectLst/>
                <a:ea typeface="游明朝" panose="02020400000000000000" pitchFamily="18" charset="-128"/>
                <a:cs typeface="Times New Roman" panose="02020603050405020304" pitchFamily="18" charset="0"/>
              </a:rPr>
              <a:t>つの言葉に集約される</a:t>
            </a:r>
            <a:r>
              <a:rPr lang="ja-JP" altLang="en-US" sz="1050" kern="100" dirty="0">
                <a:solidFill>
                  <a:schemeClr val="tx1"/>
                </a:solidFill>
                <a:effectLst/>
                <a:latin typeface="Meiryo UI" panose="020B0604030504040204" pitchFamily="50" charset="-128"/>
                <a:ea typeface="游明朝" panose="02020400000000000000" pitchFamily="18" charset="-128"/>
                <a:cs typeface="Times New Roman" panose="02020603050405020304" pitchFamily="18" charset="0"/>
              </a:rPr>
              <a:t>。</a:t>
            </a:r>
            <a:r>
              <a:rPr lang="en-US" altLang="ja-JP" sz="1200" dirty="0">
                <a:solidFill>
                  <a:srgbClr val="272525"/>
                </a:solidFill>
                <a:latin typeface="Inter" pitchFamily="34" charset="0"/>
                <a:ea typeface="Inter" pitchFamily="34" charset="-122"/>
                <a:cs typeface="Inter" pitchFamily="34" charset="-120"/>
              </a:rPr>
              <a:t>ロータリー財団は、この3つの要素を通じて、ロータリアンの自発的な行動を促し、地域社会における持続可能な変化を創出します。これにより、公共イメージの向上と、人びとが手を取り合える世界の実現を目指しています。</a:t>
            </a:r>
            <a:endParaRPr lang="en-US" altLang="ja-JP" sz="1200" dirty="0"/>
          </a:p>
        </p:txBody>
      </p:sp>
      <p:sp>
        <p:nvSpPr>
          <p:cNvPr id="4" name="スライド番号プレースホルダー 3">
            <a:extLst>
              <a:ext uri="{FF2B5EF4-FFF2-40B4-BE49-F238E27FC236}">
                <a16:creationId xmlns:a16="http://schemas.microsoft.com/office/drawing/2014/main" id="{1AAFB1C5-27B2-EEAC-F425-4182BECEA583}"/>
              </a:ext>
            </a:extLst>
          </p:cNvPr>
          <p:cNvSpPr>
            <a:spLocks noGrp="1"/>
          </p:cNvSpPr>
          <p:nvPr>
            <p:ph type="sldNum" sz="quarter" idx="5"/>
          </p:nvPr>
        </p:nvSpPr>
        <p:spPr/>
        <p:txBody>
          <a:bodyPr/>
          <a:lstStyle/>
          <a:p>
            <a:fld id="{33FEC937-7A34-054B-8EB2-234964957837}" type="slidenum">
              <a:rPr lang="en-US" altLang="ja-JP" noProof="0" smtClean="0"/>
              <a:pPr/>
              <a:t>8</a:t>
            </a:fld>
            <a:endParaRPr lang="ja-JP" altLang="en-US" noProof="0"/>
          </a:p>
        </p:txBody>
      </p:sp>
    </p:spTree>
    <p:extLst>
      <p:ext uri="{BB962C8B-B14F-4D97-AF65-F5344CB8AC3E}">
        <p14:creationId xmlns:p14="http://schemas.microsoft.com/office/powerpoint/2010/main" val="237811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275C-F826-45EE-E6AE-C13D064E9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F2EAF7-B5AB-55C8-1B51-EB475F907A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A135EA-4E56-6488-B6DF-E93444CD1AAC}"/>
              </a:ext>
            </a:extLst>
          </p:cNvPr>
          <p:cNvSpPr>
            <a:spLocks noGrp="1"/>
          </p:cNvSpPr>
          <p:nvPr>
            <p:ph type="body" idx="1"/>
          </p:nvPr>
        </p:nvSpPr>
        <p:spPr/>
        <p:txBody>
          <a:bodyPr/>
          <a:lstStyle/>
          <a:p>
            <a:pPr marL="0" marR="0" lvl="0" indent="0" algn="l" defTabSz="914400" rtl="0" eaLnBrk="1" fontAlgn="auto" latinLnBrk="0" hangingPunct="1">
              <a:lnSpc>
                <a:spcPts val="2850"/>
              </a:lnSpc>
              <a:spcBef>
                <a:spcPts val="0"/>
              </a:spcBef>
              <a:spcAft>
                <a:spcPts val="0"/>
              </a:spcAft>
              <a:buClrTx/>
              <a:buSzTx/>
              <a:buFontTx/>
              <a:buNone/>
              <a:tabLst/>
              <a:defRPr/>
            </a:pPr>
            <a:endParaRPr lang="en-US" altLang="ja-JP" sz="1200" dirty="0"/>
          </a:p>
        </p:txBody>
      </p:sp>
      <p:sp>
        <p:nvSpPr>
          <p:cNvPr id="4" name="スライド番号プレースホルダー 3">
            <a:extLst>
              <a:ext uri="{FF2B5EF4-FFF2-40B4-BE49-F238E27FC236}">
                <a16:creationId xmlns:a16="http://schemas.microsoft.com/office/drawing/2014/main" id="{1AAFB1C5-27B2-EEAC-F425-4182BECEA583}"/>
              </a:ext>
            </a:extLst>
          </p:cNvPr>
          <p:cNvSpPr>
            <a:spLocks noGrp="1"/>
          </p:cNvSpPr>
          <p:nvPr>
            <p:ph type="sldNum" sz="quarter" idx="5"/>
          </p:nvPr>
        </p:nvSpPr>
        <p:spPr/>
        <p:txBody>
          <a:bodyPr/>
          <a:lstStyle/>
          <a:p>
            <a:fld id="{33FEC937-7A34-054B-8EB2-234964957837}" type="slidenum">
              <a:rPr lang="en-US" altLang="ja-JP" noProof="0" smtClean="0"/>
              <a:pPr/>
              <a:t>9</a:t>
            </a:fld>
            <a:endParaRPr lang="ja-JP" altLang="en-US" noProof="0"/>
          </a:p>
        </p:txBody>
      </p:sp>
    </p:spTree>
    <p:extLst>
      <p:ext uri="{BB962C8B-B14F-4D97-AF65-F5344CB8AC3E}">
        <p14:creationId xmlns:p14="http://schemas.microsoft.com/office/powerpoint/2010/main" val="367751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275C-F826-45EE-E6AE-C13D064E9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F2EAF7-B5AB-55C8-1B51-EB475F907A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9A135EA-4E56-6488-B6DF-E93444CD1AAC}"/>
              </a:ext>
            </a:extLst>
          </p:cNvPr>
          <p:cNvSpPr>
            <a:spLocks noGrp="1"/>
          </p:cNvSpPr>
          <p:nvPr>
            <p:ph type="body" idx="1"/>
          </p:nvPr>
        </p:nvSpPr>
        <p:spPr/>
        <p:txBody>
          <a:bodyPr/>
          <a:lstStyle/>
          <a:p>
            <a:pPr marL="0" marR="0" lvl="0" indent="0" algn="l" defTabSz="914400" rtl="0" eaLnBrk="1" fontAlgn="auto" latinLnBrk="0" hangingPunct="1">
              <a:lnSpc>
                <a:spcPts val="2850"/>
              </a:lnSpc>
              <a:spcBef>
                <a:spcPts val="0"/>
              </a:spcBef>
              <a:spcAft>
                <a:spcPts val="0"/>
              </a:spcAft>
              <a:buClrTx/>
              <a:buSzTx/>
              <a:buFontTx/>
              <a:buNone/>
              <a:tabLst/>
              <a:defRPr/>
            </a:pPr>
            <a:endParaRPr lang="en-US" altLang="ja-JP" sz="1200" dirty="0"/>
          </a:p>
        </p:txBody>
      </p:sp>
      <p:sp>
        <p:nvSpPr>
          <p:cNvPr id="4" name="スライド番号プレースホルダー 3">
            <a:extLst>
              <a:ext uri="{FF2B5EF4-FFF2-40B4-BE49-F238E27FC236}">
                <a16:creationId xmlns:a16="http://schemas.microsoft.com/office/drawing/2014/main" id="{1AAFB1C5-27B2-EEAC-F425-4182BECEA583}"/>
              </a:ext>
            </a:extLst>
          </p:cNvPr>
          <p:cNvSpPr>
            <a:spLocks noGrp="1"/>
          </p:cNvSpPr>
          <p:nvPr>
            <p:ph type="sldNum" sz="quarter" idx="5"/>
          </p:nvPr>
        </p:nvSpPr>
        <p:spPr/>
        <p:txBody>
          <a:bodyPr/>
          <a:lstStyle/>
          <a:p>
            <a:fld id="{33FEC937-7A34-054B-8EB2-234964957837}" type="slidenum">
              <a:rPr lang="en-US" altLang="ja-JP" noProof="0" smtClean="0"/>
              <a:pPr/>
              <a:t>10</a:t>
            </a:fld>
            <a:endParaRPr lang="ja-JP" altLang="en-US" noProof="0"/>
          </a:p>
        </p:txBody>
      </p:sp>
    </p:spTree>
    <p:extLst>
      <p:ext uri="{BB962C8B-B14F-4D97-AF65-F5344CB8AC3E}">
        <p14:creationId xmlns:p14="http://schemas.microsoft.com/office/powerpoint/2010/main" val="332715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alpha val="22000"/>
          </a:schemeClr>
        </a:solidFill>
        <a:effectLst/>
      </p:bgPr>
    </p:bg>
    <p:spTree>
      <p:nvGrpSpPr>
        <p:cNvPr id="1" name=""/>
        <p:cNvGrpSpPr/>
        <p:nvPr/>
      </p:nvGrpSpPr>
      <p:grpSpPr>
        <a:xfrm>
          <a:off x="0" y="0"/>
          <a:ext cx="0" cy="0"/>
          <a:chOff x="0" y="0"/>
          <a:chExt cx="0" cy="0"/>
        </a:xfrm>
      </p:grpSpPr>
      <p:pic>
        <p:nvPicPr>
          <p:cNvPr id="7" name="画像 6">
            <a:extLst>
              <a:ext uri="{FF2B5EF4-FFF2-40B4-BE49-F238E27FC236}">
                <a16:creationId xmlns:a16="http://schemas.microsoft.com/office/drawing/2014/main" id="{D5F976DE-F6A6-0149-ADAE-9BF528C6E6A9}"/>
              </a:ext>
            </a:extLst>
          </p:cNvPr>
          <p:cNvPicPr>
            <a:picLocks noChangeAspect="1"/>
          </p:cNvPicPr>
          <p:nvPr userDrawn="1"/>
        </p:nvPicPr>
        <p:blipFill>
          <a:blip r:embed="rId2"/>
          <a:stretch>
            <a:fillRect/>
          </a:stretch>
        </p:blipFill>
        <p:spPr>
          <a:xfrm>
            <a:off x="0" y="-2511239"/>
            <a:ext cx="16656424" cy="9369239"/>
          </a:xfrm>
          <a:prstGeom prst="rect">
            <a:avLst/>
          </a:prstGeom>
          <a:solidFill>
            <a:srgbClr val="BDBEC0"/>
          </a:solidFill>
        </p:spPr>
      </p:pic>
      <p:pic>
        <p:nvPicPr>
          <p:cNvPr id="21" name="画像 20">
            <a:extLst>
              <a:ext uri="{FF2B5EF4-FFF2-40B4-BE49-F238E27FC236}">
                <a16:creationId xmlns:a16="http://schemas.microsoft.com/office/drawing/2014/main" id="{3249FAD6-8D2E-3F4B-BA86-AAC4EDBA953C}"/>
              </a:ext>
            </a:extLst>
          </p:cNvPr>
          <p:cNvPicPr>
            <a:picLocks noChangeAspect="1"/>
          </p:cNvPicPr>
          <p:nvPr userDrawn="1"/>
        </p:nvPicPr>
        <p:blipFill>
          <a:blip r:embed="rId3">
            <a:alphaModFix amt="25000"/>
          </a:blip>
          <a:stretch>
            <a:fillRect/>
          </a:stretch>
        </p:blipFill>
        <p:spPr>
          <a:xfrm>
            <a:off x="11507538" y="638576"/>
            <a:ext cx="1103670" cy="543193"/>
          </a:xfrm>
          <a:prstGeom prst="rect">
            <a:avLst/>
          </a:prstGeom>
        </p:spPr>
      </p:pic>
      <p:pic>
        <p:nvPicPr>
          <p:cNvPr id="17" name="画像 16">
            <a:extLst>
              <a:ext uri="{FF2B5EF4-FFF2-40B4-BE49-F238E27FC236}">
                <a16:creationId xmlns:a16="http://schemas.microsoft.com/office/drawing/2014/main" id="{65886DC5-31D1-884F-A425-C917FE781D49}"/>
              </a:ext>
            </a:extLst>
          </p:cNvPr>
          <p:cNvPicPr>
            <a:picLocks noChangeAspect="1"/>
          </p:cNvPicPr>
          <p:nvPr userDrawn="1"/>
        </p:nvPicPr>
        <p:blipFill>
          <a:blip r:embed="rId3">
            <a:alphaModFix amt="25000"/>
          </a:blip>
          <a:stretch>
            <a:fillRect/>
          </a:stretch>
        </p:blipFill>
        <p:spPr>
          <a:xfrm>
            <a:off x="11976286" y="735260"/>
            <a:ext cx="1269845" cy="624980"/>
          </a:xfrm>
          <a:prstGeom prst="rect">
            <a:avLst/>
          </a:prstGeom>
        </p:spPr>
      </p:pic>
      <p:pic>
        <p:nvPicPr>
          <p:cNvPr id="3" name="画像 2">
            <a:extLst>
              <a:ext uri="{FF2B5EF4-FFF2-40B4-BE49-F238E27FC236}">
                <a16:creationId xmlns:a16="http://schemas.microsoft.com/office/drawing/2014/main" id="{E945C6DD-CDAE-A643-9E13-29D255268009}"/>
              </a:ext>
            </a:extLst>
          </p:cNvPr>
          <p:cNvPicPr>
            <a:picLocks noChangeAspect="1"/>
          </p:cNvPicPr>
          <p:nvPr userDrawn="1"/>
        </p:nvPicPr>
        <p:blipFill>
          <a:blip r:embed="rId4"/>
          <a:stretch>
            <a:fillRect/>
          </a:stretch>
        </p:blipFill>
        <p:spPr>
          <a:xfrm>
            <a:off x="8742487" y="66765"/>
            <a:ext cx="3066380" cy="1503867"/>
          </a:xfrm>
          <a:prstGeom prst="rect">
            <a:avLst/>
          </a:prstGeom>
        </p:spPr>
      </p:pic>
      <p:sp>
        <p:nvSpPr>
          <p:cNvPr id="9" name="円/楕円 8">
            <a:extLst>
              <a:ext uri="{FF2B5EF4-FFF2-40B4-BE49-F238E27FC236}">
                <a16:creationId xmlns:a16="http://schemas.microsoft.com/office/drawing/2014/main" id="{552DA949-579F-6448-8C50-6AFB1BF34029}"/>
              </a:ext>
            </a:extLst>
          </p:cNvPr>
          <p:cNvSpPr/>
          <p:nvPr userDrawn="1"/>
        </p:nvSpPr>
        <p:spPr>
          <a:xfrm>
            <a:off x="5835127" y="-1642692"/>
            <a:ext cx="4581200" cy="4581200"/>
          </a:xfrm>
          <a:prstGeom prst="ellipse">
            <a:avLst/>
          </a:prstGeom>
          <a:gradFill flip="none" rotWithShape="1">
            <a:gsLst>
              <a:gs pos="0">
                <a:schemeClr val="bg1"/>
              </a:gs>
              <a:gs pos="73000">
                <a:schemeClr val="bg1">
                  <a:alpha val="0"/>
                </a:schemeClr>
              </a:gs>
            </a:gsLst>
            <a:path path="circle">
              <a:fillToRect l="50000" t="50000" r="50000" b="50000"/>
            </a:path>
            <a:tileRect/>
          </a:gradFill>
          <a:ln>
            <a:noFill/>
          </a:ln>
          <a:effectLst>
            <a:softEdge rad="393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34" charset="-128"/>
            </a:endParaRPr>
          </a:p>
        </p:txBody>
      </p:sp>
      <p:pic>
        <p:nvPicPr>
          <p:cNvPr id="5" name="画像 4">
            <a:extLst>
              <a:ext uri="{FF2B5EF4-FFF2-40B4-BE49-F238E27FC236}">
                <a16:creationId xmlns:a16="http://schemas.microsoft.com/office/drawing/2014/main" id="{6653B4A5-68B3-8545-9AFE-578DF86C5060}"/>
              </a:ext>
            </a:extLst>
          </p:cNvPr>
          <p:cNvPicPr>
            <a:picLocks noChangeAspect="1"/>
          </p:cNvPicPr>
          <p:nvPr userDrawn="1"/>
        </p:nvPicPr>
        <p:blipFill>
          <a:blip r:embed="rId3"/>
          <a:stretch>
            <a:fillRect/>
          </a:stretch>
        </p:blipFill>
        <p:spPr>
          <a:xfrm>
            <a:off x="7806235" y="910173"/>
            <a:ext cx="1872503" cy="921590"/>
          </a:xfrm>
          <a:prstGeom prst="rect">
            <a:avLst/>
          </a:prstGeom>
        </p:spPr>
      </p:pic>
      <p:sp>
        <p:nvSpPr>
          <p:cNvPr id="12" name="長方形 11">
            <a:extLst>
              <a:ext uri="{FF2B5EF4-FFF2-40B4-BE49-F238E27FC236}">
                <a16:creationId xmlns:a16="http://schemas.microsoft.com/office/drawing/2014/main" id="{BA2FA49A-A98C-6443-B01D-7612F50EDB51}"/>
              </a:ext>
            </a:extLst>
          </p:cNvPr>
          <p:cNvSpPr/>
          <p:nvPr userDrawn="1"/>
        </p:nvSpPr>
        <p:spPr>
          <a:xfrm>
            <a:off x="0" y="1047750"/>
            <a:ext cx="12192000" cy="5810250"/>
          </a:xfrm>
          <a:prstGeom prst="rect">
            <a:avLst/>
          </a:prstGeom>
          <a:gradFill>
            <a:gsLst>
              <a:gs pos="0">
                <a:schemeClr val="bg1">
                  <a:lumMod val="50000"/>
                  <a:alpha val="1000"/>
                </a:schemeClr>
              </a:gs>
              <a:gs pos="60000">
                <a:schemeClr val="bg1">
                  <a:lumMod val="50000"/>
                  <a:alpha val="85000"/>
                </a:schemeClr>
              </a:gs>
              <a:gs pos="40000">
                <a:schemeClr val="bg1">
                  <a:lumMod val="50000"/>
                  <a:alpha val="85000"/>
                </a:schemeClr>
              </a:gs>
              <a:gs pos="100000">
                <a:schemeClr val="bg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34" charset="-128"/>
            </a:endParaRPr>
          </a:p>
        </p:txBody>
      </p:sp>
      <p:sp>
        <p:nvSpPr>
          <p:cNvPr id="10" name="テキスト プレースホルダー 9">
            <a:extLst>
              <a:ext uri="{FF2B5EF4-FFF2-40B4-BE49-F238E27FC236}">
                <a16:creationId xmlns:a16="http://schemas.microsoft.com/office/drawing/2014/main" id="{9B9AA09F-715D-A34E-94B7-279D5FC00717}"/>
              </a:ext>
            </a:extLst>
          </p:cNvPr>
          <p:cNvSpPr>
            <a:spLocks noGrp="1"/>
          </p:cNvSpPr>
          <p:nvPr>
            <p:ph type="body" sz="quarter" idx="10"/>
          </p:nvPr>
        </p:nvSpPr>
        <p:spPr>
          <a:xfrm>
            <a:off x="1485900" y="3429000"/>
            <a:ext cx="9220200" cy="1017588"/>
          </a:xfrm>
          <a:prstGeom prst="rect">
            <a:avLst/>
          </a:prstGeom>
        </p:spPr>
        <p:txBody>
          <a:bodyPr rtlCol="0" anchor="ctr"/>
          <a:lstStyle>
            <a:lvl1pPr marL="0" indent="0" algn="ctr">
              <a:buNone/>
              <a:defRPr>
                <a:solidFill>
                  <a:schemeClr val="bg1"/>
                </a:solidFill>
                <a:effectLst>
                  <a:outerShdw blurRad="63500" dist="38100" dir="2700000" algn="tl" rotWithShape="0">
                    <a:schemeClr val="tx1">
                      <a:alpha val="60000"/>
                    </a:schemeClr>
                  </a:outerShdw>
                </a:effectLst>
                <a:latin typeface="Meiryo UI" panose="020B0604030504040204" pitchFamily="50" charset="-128"/>
                <a:ea typeface="Meiryo UI" panose="020B0604030504040204" pitchFamily="34" charset="-128"/>
              </a:defRPr>
            </a:lvl1pPr>
          </a:lstStyle>
          <a:p>
            <a:pPr lvl="0" rtl="0"/>
            <a:r>
              <a:rPr lang="ja-JP" altLang="en-US"/>
              <a:t>マスター テキストの書式設定</a:t>
            </a:r>
          </a:p>
        </p:txBody>
      </p:sp>
      <p:sp>
        <p:nvSpPr>
          <p:cNvPr id="11" name="タイトル 10">
            <a:extLst>
              <a:ext uri="{FF2B5EF4-FFF2-40B4-BE49-F238E27FC236}">
                <a16:creationId xmlns:a16="http://schemas.microsoft.com/office/drawing/2014/main" id="{29EF441D-42DE-CF48-B0AB-48A5E97DABAF}"/>
              </a:ext>
            </a:extLst>
          </p:cNvPr>
          <p:cNvSpPr>
            <a:spLocks noGrp="1"/>
          </p:cNvSpPr>
          <p:nvPr>
            <p:ph type="title"/>
          </p:nvPr>
        </p:nvSpPr>
        <p:spPr>
          <a:xfrm>
            <a:off x="1283971" y="2200695"/>
            <a:ext cx="9624059" cy="652403"/>
          </a:xfrm>
          <a:prstGeom prst="rect">
            <a:avLst/>
          </a:prstGeom>
        </p:spPr>
        <p:txBody>
          <a:bodyPr rtlCol="0" anchor="ctr"/>
          <a:lstStyle>
            <a:lvl1pPr algn="ctr">
              <a:defRPr>
                <a:solidFill>
                  <a:schemeClr val="bg1"/>
                </a:solidFill>
                <a:effectLst>
                  <a:outerShdw blurRad="63500" dist="38100" dir="2700000" algn="tl" rotWithShape="0">
                    <a:schemeClr val="tx1">
                      <a:alpha val="60000"/>
                    </a:schemeClr>
                  </a:outerShdw>
                </a:effectLst>
                <a:latin typeface="Meiryo UI" panose="020B0604030504040204" pitchFamily="50" charset="-128"/>
                <a:ea typeface="Meiryo UI" panose="020B0604030504040204" pitchFamily="34" charset="-128"/>
              </a:defRPr>
            </a:lvl1pPr>
          </a:lstStyle>
          <a:p>
            <a:pPr rtl="0"/>
            <a:r>
              <a:rPr lang="ja-JP" altLang="en-US"/>
              <a:t>マスター タイトルの書式設定</a:t>
            </a:r>
            <a:endParaRPr lang="ja-JP" altLang="en-US" dirty="0"/>
          </a:p>
        </p:txBody>
      </p:sp>
      <p:grpSp>
        <p:nvGrpSpPr>
          <p:cNvPr id="26" name="グループ 25">
            <a:extLst>
              <a:ext uri="{FF2B5EF4-FFF2-40B4-BE49-F238E27FC236}">
                <a16:creationId xmlns:a16="http://schemas.microsoft.com/office/drawing/2014/main" id="{0022EFFE-2DFF-024C-9E1C-8AD26C70FB65}"/>
              </a:ext>
            </a:extLst>
          </p:cNvPr>
          <p:cNvGrpSpPr/>
          <p:nvPr userDrawn="1"/>
        </p:nvGrpSpPr>
        <p:grpSpPr>
          <a:xfrm>
            <a:off x="1283971" y="3193643"/>
            <a:ext cx="9624059" cy="2224502"/>
            <a:chOff x="1283971" y="3193643"/>
            <a:chExt cx="9624059" cy="2224502"/>
          </a:xfrm>
        </p:grpSpPr>
        <p:sp>
          <p:nvSpPr>
            <p:cNvPr id="23" name="フリーフォーム(F) 22">
              <a:extLst>
                <a:ext uri="{FF2B5EF4-FFF2-40B4-BE49-F238E27FC236}">
                  <a16:creationId xmlns:a16="http://schemas.microsoft.com/office/drawing/2014/main" id="{4DDC8259-5439-1141-977E-E10B205DD03B}"/>
                </a:ext>
              </a:extLst>
            </p:cNvPr>
            <p:cNvSpPr/>
            <p:nvPr userDrawn="1"/>
          </p:nvSpPr>
          <p:spPr>
            <a:xfrm rot="5400000">
              <a:off x="5935979" y="-1458365"/>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34" charset="-128"/>
              </a:endParaRPr>
            </a:p>
          </p:txBody>
        </p:sp>
        <p:sp>
          <p:nvSpPr>
            <p:cNvPr id="24" name="フリーフォーム(F) 23">
              <a:extLst>
                <a:ext uri="{FF2B5EF4-FFF2-40B4-BE49-F238E27FC236}">
                  <a16:creationId xmlns:a16="http://schemas.microsoft.com/office/drawing/2014/main" id="{B28BC5D8-96D5-C34F-8298-7A33B7CC9695}"/>
                </a:ext>
              </a:extLst>
            </p:cNvPr>
            <p:cNvSpPr/>
            <p:nvPr userDrawn="1"/>
          </p:nvSpPr>
          <p:spPr>
            <a:xfrm rot="16200000" flipV="1">
              <a:off x="5935979" y="-252659"/>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34" charset="-128"/>
              </a:endParaRPr>
            </a:p>
          </p:txBody>
        </p:sp>
        <p:sp>
          <p:nvSpPr>
            <p:cNvPr id="25" name="フレーム (半分) 24">
              <a:extLst>
                <a:ext uri="{FF2B5EF4-FFF2-40B4-BE49-F238E27FC236}">
                  <a16:creationId xmlns:a16="http://schemas.microsoft.com/office/drawing/2014/main" id="{DD6367FF-B8D4-624E-87F8-36D5E50D49BE}"/>
                </a:ext>
              </a:extLst>
            </p:cNvPr>
            <p:cNvSpPr/>
            <p:nvPr userDrawn="1"/>
          </p:nvSpPr>
          <p:spPr>
            <a:xfrm rot="13500000">
              <a:off x="5765073" y="4756291"/>
              <a:ext cx="661854" cy="661854"/>
            </a:xfrm>
            <a:prstGeom prst="halfFrame">
              <a:avLst>
                <a:gd name="adj1" fmla="val 6273"/>
                <a:gd name="adj2" fmla="val 6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solidFill>
                  <a:schemeClr val="tx1"/>
                </a:solidFill>
                <a:latin typeface="Meiryo UI" panose="020B0604030504040204" pitchFamily="50" charset="-128"/>
                <a:ea typeface="Meiryo UI" panose="020B0604030504040204" pitchFamily="34" charset="-128"/>
              </a:endParaRPr>
            </a:p>
          </p:txBody>
        </p:sp>
      </p:grpSp>
      <p:pic>
        <p:nvPicPr>
          <p:cNvPr id="18" name="画像 17">
            <a:extLst>
              <a:ext uri="{FF2B5EF4-FFF2-40B4-BE49-F238E27FC236}">
                <a16:creationId xmlns:a16="http://schemas.microsoft.com/office/drawing/2014/main" id="{F72FC533-DFC8-1946-8ABA-A4A320022DD5}"/>
              </a:ext>
            </a:extLst>
          </p:cNvPr>
          <p:cNvPicPr>
            <a:picLocks noChangeAspect="1"/>
          </p:cNvPicPr>
          <p:nvPr userDrawn="1"/>
        </p:nvPicPr>
        <p:blipFill>
          <a:blip r:embed="rId4"/>
          <a:stretch>
            <a:fillRect/>
          </a:stretch>
        </p:blipFill>
        <p:spPr>
          <a:xfrm>
            <a:off x="-1233520" y="619078"/>
            <a:ext cx="4555160" cy="2234020"/>
          </a:xfrm>
          <a:prstGeom prst="rect">
            <a:avLst/>
          </a:prstGeom>
        </p:spPr>
      </p:pic>
      <p:pic>
        <p:nvPicPr>
          <p:cNvPr id="22" name="画像 21">
            <a:extLst>
              <a:ext uri="{FF2B5EF4-FFF2-40B4-BE49-F238E27FC236}">
                <a16:creationId xmlns:a16="http://schemas.microsoft.com/office/drawing/2014/main" id="{25CC0ADD-098C-0445-BEA6-96A944C3F8B4}"/>
              </a:ext>
            </a:extLst>
          </p:cNvPr>
          <p:cNvPicPr>
            <a:picLocks noChangeAspect="1"/>
          </p:cNvPicPr>
          <p:nvPr userDrawn="1"/>
        </p:nvPicPr>
        <p:blipFill>
          <a:blip r:embed="rId3">
            <a:alphaModFix amt="25000"/>
          </a:blip>
          <a:stretch>
            <a:fillRect/>
          </a:stretch>
        </p:blipFill>
        <p:spPr>
          <a:xfrm>
            <a:off x="4061134" y="638575"/>
            <a:ext cx="1103670" cy="543193"/>
          </a:xfrm>
          <a:prstGeom prst="rect">
            <a:avLst/>
          </a:prstGeom>
        </p:spPr>
      </p:pic>
    </p:spTree>
    <p:extLst>
      <p:ext uri="{BB962C8B-B14F-4D97-AF65-F5344CB8AC3E}">
        <p14:creationId xmlns:p14="http://schemas.microsoft.com/office/powerpoint/2010/main" val="18795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0.04284 0.00069 L -0.12461 0.00069 " pathEditMode="relative" rAng="0" ptsTypes="AA">
                                      <p:cBhvr>
                                        <p:cTn id="6" dur="25000" fill="hold"/>
                                        <p:tgtEl>
                                          <p:spTgt spid="7"/>
                                        </p:tgtEl>
                                        <p:attrNameLst>
                                          <p:attrName>ppt_x</p:attrName>
                                          <p:attrName>ppt_y</p:attrName>
                                        </p:attrNameLst>
                                      </p:cBhvr>
                                      <p:rCtr x="-4089" y="0"/>
                                    </p:animMotion>
                                  </p:childTnLst>
                                </p:cTn>
                              </p:par>
                              <p:par>
                                <p:cTn id="7" presetID="42" presetClass="path" presetSubtype="0" repeatCount="indefinite" autoRev="1" fill="remove" grpId="0" nodeType="withEffect">
                                  <p:stCondLst>
                                    <p:cond delay="0"/>
                                  </p:stCondLst>
                                  <p:childTnLst>
                                    <p:animMotion origin="layout" path="M 3.75E-6 -4.44444E-6 L -0.22019 0.06598 " pathEditMode="relative" rAng="0" ptsTypes="AA">
                                      <p:cBhvr>
                                        <p:cTn id="8" dur="25000" fill="hold"/>
                                        <p:tgtEl>
                                          <p:spTgt spid="9"/>
                                        </p:tgtEl>
                                        <p:attrNameLst>
                                          <p:attrName>ppt_x</p:attrName>
                                          <p:attrName>ppt_y</p:attrName>
                                        </p:attrNameLst>
                                      </p:cBhvr>
                                      <p:rCtr x="-11016" y="3287"/>
                                    </p:animMotion>
                                  </p:childTnLst>
                                </p:cTn>
                              </p:par>
                              <p:par>
                                <p:cTn id="9" presetID="42" presetClass="path" presetSubtype="0" repeatCount="indefinite" autoRev="1" fill="remove" nodeType="withEffect">
                                  <p:stCondLst>
                                    <p:cond delay="0"/>
                                  </p:stCondLst>
                                  <p:childTnLst>
                                    <p:animMotion origin="layout" path="M 2.70833E-6 1.48148E-6 L -0.33907 1.48148E-6 " pathEditMode="relative" rAng="0" ptsTypes="AA">
                                      <p:cBhvr>
                                        <p:cTn id="10" dur="25000" fill="hold"/>
                                        <p:tgtEl>
                                          <p:spTgt spid="5"/>
                                        </p:tgtEl>
                                        <p:attrNameLst>
                                          <p:attrName>ppt_x</p:attrName>
                                          <p:attrName>ppt_y</p:attrName>
                                        </p:attrNameLst>
                                      </p:cBhvr>
                                      <p:rCtr x="-16953" y="0"/>
                                    </p:animMotion>
                                  </p:childTnLst>
                                </p:cTn>
                              </p:par>
                              <p:par>
                                <p:cTn id="11" presetID="42" presetClass="path" presetSubtype="0" repeatCount="indefinite" autoRev="1" fill="remove" nodeType="withEffect">
                                  <p:stCondLst>
                                    <p:cond delay="0"/>
                                  </p:stCondLst>
                                  <p:childTnLst>
                                    <p:animMotion origin="layout" path="M 5E-6 2.22222E-6 L -0.1612 -0.0007 " pathEditMode="relative" rAng="0" ptsTypes="AA">
                                      <p:cBhvr>
                                        <p:cTn id="12" dur="25000" fill="hold"/>
                                        <p:tgtEl>
                                          <p:spTgt spid="17"/>
                                        </p:tgtEl>
                                        <p:attrNameLst>
                                          <p:attrName>ppt_x</p:attrName>
                                          <p:attrName>ppt_y</p:attrName>
                                        </p:attrNameLst>
                                      </p:cBhvr>
                                      <p:rCtr x="-8060" y="-46"/>
                                    </p:animMotion>
                                  </p:childTnLst>
                                </p:cTn>
                              </p:par>
                              <p:par>
                                <p:cTn id="13" presetID="42" presetClass="path" presetSubtype="0" repeatCount="indefinite" autoRev="1" fill="remove" nodeType="withEffect">
                                  <p:stCondLst>
                                    <p:cond delay="0"/>
                                  </p:stCondLst>
                                  <p:childTnLst>
                                    <p:animMotion origin="layout" path="M 1.45833E-6 -2.96296E-6 L -0.21341 0.00255 " pathEditMode="relative" rAng="0" ptsTypes="AA">
                                      <p:cBhvr>
                                        <p:cTn id="14" dur="25000" fill="hold"/>
                                        <p:tgtEl>
                                          <p:spTgt spid="3"/>
                                        </p:tgtEl>
                                        <p:attrNameLst>
                                          <p:attrName>ppt_x</p:attrName>
                                          <p:attrName>ppt_y</p:attrName>
                                        </p:attrNameLst>
                                      </p:cBhvr>
                                      <p:rCtr x="-10677" y="116"/>
                                    </p:animMotion>
                                  </p:childTnLst>
                                </p:cTn>
                              </p:par>
                              <p:par>
                                <p:cTn id="15" presetID="42" presetClass="path" presetSubtype="0" repeatCount="indefinite" autoRev="1" fill="remove" nodeType="withEffect">
                                  <p:stCondLst>
                                    <p:cond delay="0"/>
                                  </p:stCondLst>
                                  <p:childTnLst>
                                    <p:animMotion origin="layout" path="M 4.79167E-6 1.11111E-6 L -0.39883 1.11111E-6 " pathEditMode="relative" rAng="0" ptsTypes="AA">
                                      <p:cBhvr>
                                        <p:cTn id="16" dur="25000" fill="hold"/>
                                        <p:tgtEl>
                                          <p:spTgt spid="22"/>
                                        </p:tgtEl>
                                        <p:attrNameLst>
                                          <p:attrName>ppt_x</p:attrName>
                                          <p:attrName>ppt_y</p:attrName>
                                        </p:attrNameLst>
                                      </p:cBhvr>
                                      <p:rCtr x="-19948" y="0"/>
                                    </p:animMotion>
                                  </p:childTnLst>
                                </p:cTn>
                              </p:par>
                              <p:par>
                                <p:cTn id="17" presetID="42" presetClass="path" presetSubtype="0" repeatCount="indefinite" autoRev="1" fill="remove" nodeType="withEffect">
                                  <p:stCondLst>
                                    <p:cond delay="0"/>
                                  </p:stCondLst>
                                  <p:childTnLst>
                                    <p:animMotion origin="layout" path="M -2.5E-6 1.11111E-6 L -0.33906 1.11111E-6 " pathEditMode="relative" rAng="0" ptsTypes="AA">
                                      <p:cBhvr>
                                        <p:cTn id="18" dur="25000" fill="hold"/>
                                        <p:tgtEl>
                                          <p:spTgt spid="21"/>
                                        </p:tgtEl>
                                        <p:attrNameLst>
                                          <p:attrName>ppt_x</p:attrName>
                                          <p:attrName>ppt_y</p:attrName>
                                        </p:attrNameLst>
                                      </p:cBhvr>
                                      <p:rCtr x="-16953" y="0"/>
                                    </p:animMotion>
                                  </p:childTnLst>
                                </p:cTn>
                              </p:par>
                              <p:par>
                                <p:cTn id="19" presetID="42" presetClass="path" presetSubtype="0" repeatCount="indefinite" autoRev="1" fill="remove" nodeType="withEffect">
                                  <p:stCondLst>
                                    <p:cond delay="0"/>
                                  </p:stCondLst>
                                  <p:childTnLst>
                                    <p:animMotion origin="layout" path="M 3.125E-6 7.40741E-7 L -0.30091 0.01412 " pathEditMode="relative" rAng="0" ptsTypes="AA">
                                      <p:cBhvr>
                                        <p:cTn id="20" dur="25000" fill="hold"/>
                                        <p:tgtEl>
                                          <p:spTgt spid="18"/>
                                        </p:tgtEl>
                                        <p:attrNameLst>
                                          <p:attrName>ppt_x</p:attrName>
                                          <p:attrName>ppt_y</p:attrName>
                                        </p:attrNameLst>
                                      </p:cBhvr>
                                      <p:rCtr x="-15039" y="694"/>
                                    </p:animMotion>
                                  </p:childTnLst>
                                </p:cTn>
                              </p:par>
                              <p:par>
                                <p:cTn id="21" presetID="6" presetClass="entr" presetSubtype="16"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0"/>
                                        <p:tgtEl>
                                          <p:spTgt spid="11"/>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30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nodeType="clickEffect">
                                  <p:stCondLst>
                                    <p:cond delay="500"/>
                                  </p:stCondLst>
                                  <p:childTnLst>
                                    <p:animEffect transition="out" filter="circle(out)">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1" nodeType="withEffect">
                                  <p:stCondLst>
                                    <p:cond delay="50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1000"/>
                                  </p:stCondLst>
                                  <p:childTnLst>
                                    <p:animEffect transition="out" filter="fade">
                                      <p:cBhvr>
                                        <p:cTn id="39" dur="2000"/>
                                        <p:tgtEl>
                                          <p:spTgt spid="10">
                                            <p:txEl>
                                              <p:pRg st="0" end="0"/>
                                            </p:txEl>
                                          </p:spTgt>
                                        </p:tgtEl>
                                      </p:cBhvr>
                                    </p:animEffect>
                                    <p:set>
                                      <p:cBhvr>
                                        <p:cTn id="40" dur="1" fill="hold">
                                          <p:stCondLst>
                                            <p:cond delay="1999"/>
                                          </p:stCondLst>
                                        </p:cTn>
                                        <p:tgtEl>
                                          <p:spTgt spid="10">
                                            <p:txEl>
                                              <p:pRg st="0" end="0"/>
                                            </p:txEl>
                                          </p:spTgt>
                                        </p:tgtEl>
                                        <p:attrNameLst>
                                          <p:attrName>style.visibility</p:attrName>
                                        </p:attrNameLst>
                                      </p:cBhvr>
                                      <p:to>
                                        <p:strVal val="hidden"/>
                                      </p:to>
                                    </p:set>
                                  </p:childTnLst>
                                </p:cTn>
                              </p:par>
                              <p:par>
                                <p:cTn id="41" presetID="10" presetClass="exit" presetSubtype="0" fill="hold" grpId="0" nodeType="withEffect">
                                  <p:stCondLst>
                                    <p:cond delay="5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build="p">
        <p:tmplLst>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3000"/>
                        <p:tgtEl>
                          <p:spTgt spid="10"/>
                        </p:tgtEl>
                      </p:cBhvr>
                    </p:animEffect>
                  </p:childTnLst>
                </p:cTn>
              </p:par>
            </p:tnLst>
          </p:tmpl>
        </p:tmplLst>
      </p:bldP>
      <p:bldP spid="10" grpId="1" build="p">
        <p:tmplLst>
          <p:tmpl lvl="1">
            <p:tnLst>
              <p:par>
                <p:cTn presetID="10" presetClass="exit" presetSubtype="0" fill="hold" nodeType="withEffect">
                  <p:stCondLst>
                    <p:cond delay="1000"/>
                  </p:stCondLst>
                  <p:childTnLst>
                    <p:animEffect transition="out" filter="fade">
                      <p:cBhvr>
                        <p:cTn dur="2000"/>
                        <p:tgtEl>
                          <p:spTgt spid="10"/>
                        </p:tgtEl>
                      </p:cBhvr>
                    </p:animEffect>
                    <p:set>
                      <p:cBhvr>
                        <p:cTn dur="1" fill="hold">
                          <p:stCondLst>
                            <p:cond delay="1999"/>
                          </p:stCondLst>
                        </p:cTn>
                        <p:tgtEl>
                          <p:spTgt spid="10"/>
                        </p:tgtEl>
                        <p:attrNameLst>
                          <p:attrName>style.visibility</p:attrName>
                        </p:attrNameLst>
                      </p:cBhvr>
                      <p:to>
                        <p:strVal val="hidden"/>
                      </p:to>
                    </p:set>
                  </p:childTnLst>
                </p:cTn>
              </p:par>
            </p:tnLst>
          </p:tmpl>
        </p:tmplLst>
      </p:bldP>
      <p:bldP spid="11" grpId="0"/>
      <p:bldP spid="1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8DBD5F-C6EC-485E-8ECE-A5152736C43A}"/>
              </a:ext>
            </a:extLst>
          </p:cNvPr>
          <p:cNvSpPr>
            <a:spLocks noGrp="1"/>
          </p:cNvSpPr>
          <p:nvPr>
            <p:ph type="dt" sz="half" idx="10"/>
          </p:nvPr>
        </p:nvSpPr>
        <p:spPr/>
        <p:txBody>
          <a:bodyPr rtlCol="0"/>
          <a:lstStyle>
            <a:lvl1pPr>
              <a:defRPr/>
            </a:lvl1pPr>
          </a:lstStyle>
          <a:p>
            <a:fld id="{101492FF-1869-4FC4-B560-C1C7C144FE31}" type="datetime1">
              <a:rPr lang="ja-JP" altLang="en-US" smtClean="0"/>
              <a:pPr/>
              <a:t>2025/3/28</a:t>
            </a:fld>
            <a:endParaRPr lang="ja-JP" altLang="en-US" dirty="0"/>
          </a:p>
        </p:txBody>
      </p:sp>
      <p:sp>
        <p:nvSpPr>
          <p:cNvPr id="3" name="フッター プレースホルダー 2">
            <a:extLst>
              <a:ext uri="{FF2B5EF4-FFF2-40B4-BE49-F238E27FC236}">
                <a16:creationId xmlns:a16="http://schemas.microsoft.com/office/drawing/2014/main" id="{FB6C0BE6-E24A-4679-B786-AAB41ADCCD5D}"/>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rtlCol="0"/>
          <a:lstStyle/>
          <a:p>
            <a:pPr rtl="0"/>
            <a:fld id="{DA64F31B-23FA-4075-AF7D-6228CFD12F03}" type="slidenum">
              <a:rPr lang="en-US" altLang="ja-JP" noProof="0" smtClean="0"/>
              <a:t>‹#›</a:t>
            </a:fld>
            <a:endParaRPr lang="ja-JP" altLang="en-US" noProof="0"/>
          </a:p>
        </p:txBody>
      </p:sp>
    </p:spTree>
    <p:extLst>
      <p:ext uri="{BB962C8B-B14F-4D97-AF65-F5344CB8AC3E}">
        <p14:creationId xmlns:p14="http://schemas.microsoft.com/office/powerpoint/2010/main" val="129427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8DBD5F-C6EC-485E-8ECE-A5152736C43A}"/>
              </a:ext>
            </a:extLst>
          </p:cNvPr>
          <p:cNvSpPr>
            <a:spLocks noGrp="1"/>
          </p:cNvSpPr>
          <p:nvPr>
            <p:ph type="dt" sz="half" idx="10"/>
          </p:nvPr>
        </p:nvSpPr>
        <p:spPr/>
        <p:txBody>
          <a:bodyPr rtlCol="0"/>
          <a:lstStyle>
            <a:lvl1pPr>
              <a:defRPr/>
            </a:lvl1pPr>
          </a:lstStyle>
          <a:p>
            <a:fld id="{101492FF-1869-4FC4-B560-C1C7C144FE31}" type="datetime1">
              <a:rPr lang="ja-JP" altLang="en-US" smtClean="0"/>
              <a:pPr/>
              <a:t>2025/3/28</a:t>
            </a:fld>
            <a:endParaRPr lang="ja-JP" altLang="en-US" dirty="0"/>
          </a:p>
        </p:txBody>
      </p:sp>
      <p:sp>
        <p:nvSpPr>
          <p:cNvPr id="3" name="フッター プレースホルダー 2">
            <a:extLst>
              <a:ext uri="{FF2B5EF4-FFF2-40B4-BE49-F238E27FC236}">
                <a16:creationId xmlns:a16="http://schemas.microsoft.com/office/drawing/2014/main" id="{FB6C0BE6-E24A-4679-B786-AAB41ADCCD5D}"/>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rtlCol="0"/>
          <a:lstStyle/>
          <a:p>
            <a:pPr rtl="0"/>
            <a:fld id="{DA64F31B-23FA-4075-AF7D-6228CFD12F03}" type="slidenum">
              <a:rPr lang="en-US" altLang="ja-JP" noProof="0" smtClean="0"/>
              <a:t>‹#›</a:t>
            </a:fld>
            <a:endParaRPr lang="ja-JP" altLang="en-US" noProof="0"/>
          </a:p>
        </p:txBody>
      </p:sp>
    </p:spTree>
    <p:extLst>
      <p:ext uri="{BB962C8B-B14F-4D97-AF65-F5344CB8AC3E}">
        <p14:creationId xmlns:p14="http://schemas.microsoft.com/office/powerpoint/2010/main" val="71068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95000"/>
            </a:srgbClr>
          </a:solidFill>
          <a:ln/>
        </p:spPr>
      </p:sp>
    </p:spTree>
    <p:extLst>
      <p:ext uri="{BB962C8B-B14F-4D97-AF65-F5344CB8AC3E}">
        <p14:creationId xmlns:p14="http://schemas.microsoft.com/office/powerpoint/2010/main" val="1134750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5183"/>
      </p:ext>
    </p:extLst>
  </p:cSld>
  <p:clrMap bg1="lt1" tx1="dk1" bg2="lt2" tx2="dk2" accent1="accent1" accent2="accent2" accent3="accent3" accent4="accent4" accent5="accent5" accent6="accent6" hlink="hlink" folHlink="folHlink"/>
  <p:sldLayoutIdLst>
    <p:sldLayoutId id="2147483649" r:id="rId1"/>
    <p:sldLayoutId id="2147483676"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0B389841-59A4-403E-B55F-DD08AC44D3AB}" type="datetime1">
              <a:rPr lang="ja-JP" altLang="en-US" smtClean="0"/>
              <a:pPr/>
              <a:t>2025/3/28</a:t>
            </a:fld>
            <a:endParaRPr lang="ja-JP" altLang="en-US" dirty="0"/>
          </a:p>
        </p:txBody>
      </p:sp>
      <p:sp>
        <p:nvSpPr>
          <p:cNvPr id="5" name="フッター プレースホルダー 4">
            <a:extLst>
              <a:ext uri="{FF2B5EF4-FFF2-40B4-BE49-F238E27FC236}">
                <a16:creationId xmlns:a16="http://schemas.microsoft.com/office/drawing/2014/main"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B88CDD0A-74FF-4205-80A3-283831D0C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DA64F31B-23FA-4075-AF7D-6228CFD12F03}" type="slidenum">
              <a:rPr lang="en-US" altLang="ja-JP" smtClean="0"/>
              <a:pPr/>
              <a:t>‹#›</a:t>
            </a:fld>
            <a:endParaRPr lang="ja-JP" altLang="en-US"/>
          </a:p>
        </p:txBody>
      </p:sp>
    </p:spTree>
    <p:extLst>
      <p:ext uri="{BB962C8B-B14F-4D97-AF65-F5344CB8AC3E}">
        <p14:creationId xmlns:p14="http://schemas.microsoft.com/office/powerpoint/2010/main" val="1329132325"/>
      </p:ext>
    </p:extLst>
  </p:cSld>
  <p:clrMap bg1="lt1" tx1="dk1" bg2="lt2" tx2="dk2" accent1="accent1" accent2="accent2" accent3="accent3" accent4="accent4" accent5="accent5" accent6="accent6" hlink="hlink" folHlink="folHlink"/>
  <p:sldLayoutIdLst>
    <p:sldLayoutId id="214748367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02922" y="2620152"/>
            <a:ext cx="4292287" cy="1617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E3B0-88AD-FDA2-96F0-40513883D141}"/>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FD53318-84CE-8A73-02E7-3C3B792AE836}"/>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DBAD2E3-3E06-8B83-A3E6-30CCA84785A7}"/>
              </a:ext>
            </a:extLst>
          </p:cNvPr>
          <p:cNvSpPr/>
          <p:nvPr/>
        </p:nvSpPr>
        <p:spPr>
          <a:xfrm>
            <a:off x="4684295" y="30480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アイコン&#10;&#10;AI によって生成されたコンテンツは間違っている可能性があります。">
            <a:extLst>
              <a:ext uri="{FF2B5EF4-FFF2-40B4-BE49-F238E27FC236}">
                <a16:creationId xmlns:a16="http://schemas.microsoft.com/office/drawing/2014/main" id="{108B5AAA-72BD-681F-8FC0-91D230DBC8AE}"/>
              </a:ext>
            </a:extLst>
          </p:cNvPr>
          <p:cNvPicPr>
            <a:picLocks noChangeAspect="1"/>
          </p:cNvPicPr>
          <p:nvPr/>
        </p:nvPicPr>
        <p:blipFill>
          <a:blip r:embed="rId3"/>
          <a:stretch>
            <a:fillRect/>
          </a:stretch>
        </p:blipFill>
        <p:spPr>
          <a:xfrm>
            <a:off x="603622" y="2406316"/>
            <a:ext cx="3156208" cy="2103169"/>
          </a:xfrm>
          <a:prstGeom prst="rect">
            <a:avLst/>
          </a:prstGeom>
        </p:spPr>
      </p:pic>
      <p:cxnSp>
        <p:nvCxnSpPr>
          <p:cNvPr id="13" name="直線コネクタ 12">
            <a:extLst>
              <a:ext uri="{FF2B5EF4-FFF2-40B4-BE49-F238E27FC236}">
                <a16:creationId xmlns:a16="http://schemas.microsoft.com/office/drawing/2014/main" id="{EAD96809-0651-92EA-4521-0097A3973F37}"/>
              </a:ext>
            </a:extLst>
          </p:cNvPr>
          <p:cNvCxnSpPr>
            <a:cxnSpLocks/>
          </p:cNvCxnSpPr>
          <p:nvPr/>
        </p:nvCxnSpPr>
        <p:spPr>
          <a:xfrm>
            <a:off x="3292819" y="3878584"/>
            <a:ext cx="1446705" cy="0"/>
          </a:xfrm>
          <a:prstGeom prst="line">
            <a:avLst/>
          </a:prstGeom>
          <a:ln w="19050">
            <a:solidFill>
              <a:srgbClr val="174486"/>
            </a:solidFill>
          </a:ln>
        </p:spPr>
        <p:style>
          <a:lnRef idx="1">
            <a:schemeClr val="accent1"/>
          </a:lnRef>
          <a:fillRef idx="0">
            <a:schemeClr val="accent1"/>
          </a:fillRef>
          <a:effectRef idx="0">
            <a:schemeClr val="accent1"/>
          </a:effectRef>
          <a:fontRef idx="minor">
            <a:schemeClr val="tx1"/>
          </a:fontRef>
        </p:style>
      </p:cxnSp>
      <p:sp>
        <p:nvSpPr>
          <p:cNvPr id="5" name="楕円 4">
            <a:extLst>
              <a:ext uri="{FF2B5EF4-FFF2-40B4-BE49-F238E27FC236}">
                <a16:creationId xmlns:a16="http://schemas.microsoft.com/office/drawing/2014/main" id="{3250C70A-5436-CB17-51CD-50466FD5F4B0}"/>
              </a:ext>
            </a:extLst>
          </p:cNvPr>
          <p:cNvSpPr/>
          <p:nvPr/>
        </p:nvSpPr>
        <p:spPr>
          <a:xfrm>
            <a:off x="3199845" y="3786889"/>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62EBB7B-A118-343A-8B47-BA9234230B83}"/>
              </a:ext>
            </a:extLst>
          </p:cNvPr>
          <p:cNvSpPr txBox="1"/>
          <p:nvPr/>
        </p:nvSpPr>
        <p:spPr>
          <a:xfrm>
            <a:off x="597762" y="1671288"/>
            <a:ext cx="3156208" cy="461665"/>
          </a:xfrm>
          <a:prstGeom prst="rect">
            <a:avLst/>
          </a:prstGeom>
          <a:noFill/>
        </p:spPr>
        <p:txBody>
          <a:bodyPr wrap="square">
            <a:spAutoFit/>
          </a:bodyPr>
          <a:lstStyle/>
          <a:p>
            <a:pPr algn="ctr"/>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Advocacy</a:t>
            </a:r>
            <a:r>
              <a:rPr lang="ja-JP" altLang="en-US"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提唱活動</a:t>
            </a:r>
            <a:endParaRPr lang="ja-JP" altLang="en-US"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BBB8769A-6678-4311-102A-60932E97A094}"/>
              </a:ext>
            </a:extLst>
          </p:cNvPr>
          <p:cNvSpPr txBox="1">
            <a:spLocks noChangeArrowheads="1"/>
          </p:cNvSpPr>
          <p:nvPr/>
        </p:nvSpPr>
        <p:spPr bwMode="auto">
          <a:xfrm>
            <a:off x="4887950" y="667817"/>
            <a:ext cx="6820782" cy="5620687"/>
          </a:xfrm>
          <a:prstGeom prst="rect">
            <a:avLst/>
          </a:prstGeom>
          <a:noFill/>
          <a:ln w="9525">
            <a:noFill/>
            <a:miter lim="800000"/>
            <a:headEnd/>
            <a:tailEnd/>
          </a:ln>
        </p:spPr>
        <p:txBody>
          <a:bodyPr rot="0" vert="horz" wrap="square" lIns="91440" tIns="45720" rIns="91440" bIns="45720" anchor="t" anchorCtr="0">
            <a:noAutofit/>
          </a:bodyPr>
          <a:lstStyle/>
          <a:p>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3 PILLARS</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（目的を支える３本の柱）</a:t>
            </a:r>
            <a:endPar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ロータリー財団（</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財団委員会</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は</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財団の</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使命に共感するロータリアンに対して</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寄付の推進を行う</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ことで</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活動に対する支援的資金の拠出</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kumimoji="0" lang="ja-JP" altLang="ja-JP" sz="2400" b="0" i="0" u="none" strike="noStrike" kern="1200" cap="none" spc="0" normalizeH="0" baseline="0" noProof="0" dirty="0">
                <a:ln>
                  <a:noFill/>
                </a:ln>
                <a:solidFill>
                  <a:srgbClr val="FFFFFF"/>
                </a:solidFill>
                <a:effectLst/>
                <a:highlight>
                  <a:srgbClr val="000080"/>
                </a:highlight>
                <a:uLnTx/>
                <a:uFillTx/>
                <a:latin typeface="ＭＳ Ｐゴシック" panose="020B0600070205080204" pitchFamily="50" charset="-128"/>
                <a:ea typeface="游明朝 Demibold" panose="02020600000000000000" pitchFamily="18" charset="-128"/>
                <a:cs typeface="Times New Roman" panose="02020603050405020304" pitchFamily="18" charset="0"/>
              </a:rPr>
              <a:t>社会的弱者の救済</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活動</a:t>
            </a: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の理解・促進</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を行います。</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これにより公共イメージの向上並びに人びとが手を取り合って、持続可能な良い変化を生み出す世界</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地域社会に繋げていきます</a:t>
            </a:r>
          </a:p>
        </p:txBody>
      </p:sp>
    </p:spTree>
    <p:extLst>
      <p:ext uri="{BB962C8B-B14F-4D97-AF65-F5344CB8AC3E}">
        <p14:creationId xmlns:p14="http://schemas.microsoft.com/office/powerpoint/2010/main" val="36294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89F29E62-1D6B-97D7-89F7-22996030D339}"/>
              </a:ext>
            </a:extLst>
          </p:cNvPr>
          <p:cNvPicPr>
            <a:picLocks noChangeAspect="1"/>
          </p:cNvPicPr>
          <p:nvPr/>
        </p:nvPicPr>
        <p:blipFill>
          <a:blip r:embed="rId3">
            <a:alphaModFix amt="50000"/>
          </a:blip>
          <a:srcRect l="11043" r="56776" b="32595"/>
          <a:stretch/>
        </p:blipFill>
        <p:spPr>
          <a:xfrm>
            <a:off x="-866272" y="430"/>
            <a:ext cx="6103090" cy="6858001"/>
          </a:xfrm>
          <a:prstGeom prst="rect">
            <a:avLst/>
          </a:prstGeom>
        </p:spPr>
      </p:pic>
      <p:sp>
        <p:nvSpPr>
          <p:cNvPr id="14" name="正方形/長方形 13">
            <a:extLst>
              <a:ext uri="{FF2B5EF4-FFF2-40B4-BE49-F238E27FC236}">
                <a16:creationId xmlns:a16="http://schemas.microsoft.com/office/drawing/2014/main" id="{61D6EEFD-46BD-0362-8ADB-85550CDCEFA9}"/>
              </a:ext>
            </a:extLst>
          </p:cNvPr>
          <p:cNvSpPr/>
          <p:nvPr/>
        </p:nvSpPr>
        <p:spPr>
          <a:xfrm>
            <a:off x="4315326" y="0"/>
            <a:ext cx="7876674"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D711A0A2-397F-206B-21B4-E5EE813287C5}"/>
              </a:ext>
            </a:extLst>
          </p:cNvPr>
          <p:cNvPicPr>
            <a:picLocks noChangeAspect="1"/>
          </p:cNvPicPr>
          <p:nvPr/>
        </p:nvPicPr>
        <p:blipFill>
          <a:blip r:embed="rId4"/>
          <a:stretch>
            <a:fillRect/>
          </a:stretch>
        </p:blipFill>
        <p:spPr>
          <a:xfrm>
            <a:off x="604081" y="2406316"/>
            <a:ext cx="3156208" cy="2103169"/>
          </a:xfrm>
          <a:prstGeom prst="rect">
            <a:avLst/>
          </a:prstGeom>
        </p:spPr>
      </p:pic>
      <p:sp>
        <p:nvSpPr>
          <p:cNvPr id="4" name="テキスト プレースホルダー 1">
            <a:extLst>
              <a:ext uri="{FF2B5EF4-FFF2-40B4-BE49-F238E27FC236}">
                <a16:creationId xmlns:a16="http://schemas.microsoft.com/office/drawing/2014/main" id="{5F673F78-5857-38BF-3768-ABDDFA765FB7}"/>
              </a:ext>
            </a:extLst>
          </p:cNvPr>
          <p:cNvSpPr txBox="1">
            <a:spLocks/>
          </p:cNvSpPr>
          <p:nvPr/>
        </p:nvSpPr>
        <p:spPr>
          <a:xfrm>
            <a:off x="5373093" y="1097142"/>
            <a:ext cx="6399807" cy="4367992"/>
          </a:xfrm>
          <a:prstGeom prst="rect">
            <a:avLst/>
          </a:prstGeom>
        </p:spPr>
        <p:txBody>
          <a:bodyPr vert="horz" lIns="91440" tIns="45720" rIns="91440" bIns="45720" rtlCol="0" anchor="ctr"/>
          <a:lstStyle>
            <a:defPPr rtl="0">
              <a:defRPr lang="ja-jp"/>
            </a:defPPr>
            <a:lvl1pPr marL="0" algn="l" defTabSz="914400" rtl="0" eaLnBrk="1" latinLnBrk="0" hangingPunct="1">
              <a:defRPr sz="120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3200" dirty="0">
                <a:solidFill>
                  <a:schemeClr val="bg1"/>
                </a:solidFill>
                <a:latin typeface="游明朝 Demibold" panose="02020600000000000000" pitchFamily="18" charset="-128"/>
                <a:ea typeface="游明朝 Demibold" panose="02020600000000000000" pitchFamily="18" charset="-128"/>
              </a:rPr>
              <a:t>非営利団体が社会課題の解決を目指す活動に共感を得ながら</a:t>
            </a:r>
            <a:endParaRPr kumimoji="1" lang="en-US" altLang="ja-JP" sz="3200" dirty="0">
              <a:solidFill>
                <a:schemeClr val="bg1"/>
              </a:solidFill>
              <a:latin typeface="游明朝 Demibold" panose="02020600000000000000" pitchFamily="18" charset="-128"/>
              <a:ea typeface="游明朝 Demibold" panose="02020600000000000000" pitchFamily="18" charset="-128"/>
            </a:endParaRPr>
          </a:p>
          <a:p>
            <a:endParaRPr kumimoji="1" lang="en-US" altLang="ja-JP" sz="3200" dirty="0">
              <a:solidFill>
                <a:schemeClr val="bg1"/>
              </a:solidFill>
              <a:latin typeface="游明朝 Demibold" panose="02020600000000000000" pitchFamily="18" charset="-128"/>
              <a:ea typeface="游明朝 Demibold" panose="02020600000000000000" pitchFamily="18" charset="-128"/>
            </a:endParaRPr>
          </a:p>
          <a:p>
            <a:r>
              <a:rPr kumimoji="1" lang="ja-JP" altLang="en-US" sz="3200" dirty="0">
                <a:solidFill>
                  <a:schemeClr val="bg1"/>
                </a:solidFill>
                <a:latin typeface="游明朝 Demibold" panose="02020600000000000000" pitchFamily="18" charset="-128"/>
                <a:ea typeface="游明朝 Demibold" panose="02020600000000000000" pitchFamily="18" charset="-128"/>
              </a:rPr>
              <a:t>必要な資金（寄付金等）を個人や法人、政府などから集める行為</a:t>
            </a:r>
            <a:endParaRPr kumimoji="1" lang="en-US" altLang="ja-JP" sz="3200" dirty="0">
              <a:solidFill>
                <a:schemeClr val="bg1"/>
              </a:solidFill>
              <a:latin typeface="游明朝 Demibold" panose="02020600000000000000" pitchFamily="18" charset="-128"/>
              <a:ea typeface="游明朝 Demibold" panose="02020600000000000000" pitchFamily="18" charset="-128"/>
            </a:endParaRPr>
          </a:p>
        </p:txBody>
      </p:sp>
      <p:cxnSp>
        <p:nvCxnSpPr>
          <p:cNvPr id="11" name="直線コネクタ 10">
            <a:extLst>
              <a:ext uri="{FF2B5EF4-FFF2-40B4-BE49-F238E27FC236}">
                <a16:creationId xmlns:a16="http://schemas.microsoft.com/office/drawing/2014/main" id="{F681507A-D7BE-7344-C862-E32D325710AC}"/>
              </a:ext>
            </a:extLst>
          </p:cNvPr>
          <p:cNvCxnSpPr>
            <a:cxnSpLocks/>
          </p:cNvCxnSpPr>
          <p:nvPr/>
        </p:nvCxnSpPr>
        <p:spPr>
          <a:xfrm>
            <a:off x="1058029" y="3877326"/>
            <a:ext cx="385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57240E15-35F0-44BF-4A76-2DFC7C39C09D}"/>
              </a:ext>
            </a:extLst>
          </p:cNvPr>
          <p:cNvSpPr/>
          <p:nvPr/>
        </p:nvSpPr>
        <p:spPr>
          <a:xfrm>
            <a:off x="969880" y="3798596"/>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693E015-6AF5-5DB7-0DD0-E7EEAA4700F7}"/>
              </a:ext>
            </a:extLst>
          </p:cNvPr>
          <p:cNvSpPr txBox="1"/>
          <p:nvPr/>
        </p:nvSpPr>
        <p:spPr>
          <a:xfrm>
            <a:off x="-91584" y="1267266"/>
            <a:ext cx="4533038" cy="984885"/>
          </a:xfrm>
          <a:prstGeom prst="rect">
            <a:avLst/>
          </a:prstGeom>
          <a:noFill/>
        </p:spPr>
        <p:txBody>
          <a:bodyPr wrap="square">
            <a:spAutoFit/>
          </a:bodyPr>
          <a:lstStyle/>
          <a:p>
            <a:pPr algn="ctr"/>
            <a:r>
              <a:rPr lang="en-US" altLang="ja-JP" sz="40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r>
              <a:rPr lang="ja-JP" altLang="en-US" sz="24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　</a:t>
            </a:r>
            <a:endParaRPr lang="en-US" altLang="ja-JP" sz="24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pPr algn="ctr"/>
            <a:r>
              <a:rPr lang="ja-JP" altLang="en-US"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資金調達</a:t>
            </a:r>
            <a:endParaRPr lang="ja-JP" altLang="en-US"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Tree>
    <p:extLst>
      <p:ext uri="{BB962C8B-B14F-4D97-AF65-F5344CB8AC3E}">
        <p14:creationId xmlns:p14="http://schemas.microsoft.com/office/powerpoint/2010/main" val="183133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89F29E62-1D6B-97D7-89F7-22996030D339}"/>
              </a:ext>
            </a:extLst>
          </p:cNvPr>
          <p:cNvPicPr>
            <a:picLocks noChangeAspect="1"/>
          </p:cNvPicPr>
          <p:nvPr/>
        </p:nvPicPr>
        <p:blipFill>
          <a:blip r:embed="rId3">
            <a:alphaModFix amt="50000"/>
          </a:blip>
          <a:srcRect l="11043" r="56776" b="32595"/>
          <a:stretch/>
        </p:blipFill>
        <p:spPr>
          <a:xfrm>
            <a:off x="-866272" y="430"/>
            <a:ext cx="6103090" cy="6858001"/>
          </a:xfrm>
          <a:prstGeom prst="rect">
            <a:avLst/>
          </a:prstGeom>
        </p:spPr>
      </p:pic>
      <p:sp>
        <p:nvSpPr>
          <p:cNvPr id="14" name="正方形/長方形 13">
            <a:extLst>
              <a:ext uri="{FF2B5EF4-FFF2-40B4-BE49-F238E27FC236}">
                <a16:creationId xmlns:a16="http://schemas.microsoft.com/office/drawing/2014/main" id="{61D6EEFD-46BD-0362-8ADB-85550CDCEFA9}"/>
              </a:ext>
            </a:extLst>
          </p:cNvPr>
          <p:cNvSpPr/>
          <p:nvPr/>
        </p:nvSpPr>
        <p:spPr>
          <a:xfrm>
            <a:off x="4315326" y="0"/>
            <a:ext cx="7876674"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D711A0A2-397F-206B-21B4-E5EE813287C5}"/>
              </a:ext>
            </a:extLst>
          </p:cNvPr>
          <p:cNvPicPr>
            <a:picLocks noChangeAspect="1"/>
          </p:cNvPicPr>
          <p:nvPr/>
        </p:nvPicPr>
        <p:blipFill>
          <a:blip r:embed="rId4"/>
          <a:stretch>
            <a:fillRect/>
          </a:stretch>
        </p:blipFill>
        <p:spPr>
          <a:xfrm>
            <a:off x="604081" y="2406316"/>
            <a:ext cx="3156208" cy="2103169"/>
          </a:xfrm>
          <a:prstGeom prst="rect">
            <a:avLst/>
          </a:prstGeom>
        </p:spPr>
      </p:pic>
      <p:cxnSp>
        <p:nvCxnSpPr>
          <p:cNvPr id="11" name="直線コネクタ 10">
            <a:extLst>
              <a:ext uri="{FF2B5EF4-FFF2-40B4-BE49-F238E27FC236}">
                <a16:creationId xmlns:a16="http://schemas.microsoft.com/office/drawing/2014/main" id="{F681507A-D7BE-7344-C862-E32D325710AC}"/>
              </a:ext>
            </a:extLst>
          </p:cNvPr>
          <p:cNvCxnSpPr>
            <a:cxnSpLocks/>
          </p:cNvCxnSpPr>
          <p:nvPr/>
        </p:nvCxnSpPr>
        <p:spPr>
          <a:xfrm>
            <a:off x="1058029" y="3877326"/>
            <a:ext cx="385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57240E15-35F0-44BF-4A76-2DFC7C39C09D}"/>
              </a:ext>
            </a:extLst>
          </p:cNvPr>
          <p:cNvSpPr/>
          <p:nvPr/>
        </p:nvSpPr>
        <p:spPr>
          <a:xfrm>
            <a:off x="969880" y="3798596"/>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693E015-6AF5-5DB7-0DD0-E7EEAA4700F7}"/>
              </a:ext>
            </a:extLst>
          </p:cNvPr>
          <p:cNvSpPr txBox="1"/>
          <p:nvPr/>
        </p:nvSpPr>
        <p:spPr>
          <a:xfrm>
            <a:off x="-91584" y="1267266"/>
            <a:ext cx="4533038" cy="984885"/>
          </a:xfrm>
          <a:prstGeom prst="rect">
            <a:avLst/>
          </a:prstGeom>
          <a:noFill/>
        </p:spPr>
        <p:txBody>
          <a:bodyPr wrap="square">
            <a:spAutoFit/>
          </a:bodyPr>
          <a:lstStyle/>
          <a:p>
            <a:pPr algn="ctr"/>
            <a:r>
              <a:rPr lang="en-US" altLang="ja-JP" sz="40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r>
              <a:rPr lang="ja-JP" altLang="en-US" sz="24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　</a:t>
            </a:r>
            <a:endParaRPr lang="en-US" altLang="ja-JP" sz="24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pPr algn="ctr"/>
            <a:r>
              <a:rPr lang="ja-JP" altLang="en-US"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資金調達</a:t>
            </a:r>
            <a:endParaRPr lang="ja-JP" altLang="en-US"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3" name="矢印: 環状 2">
            <a:extLst>
              <a:ext uri="{FF2B5EF4-FFF2-40B4-BE49-F238E27FC236}">
                <a16:creationId xmlns:a16="http://schemas.microsoft.com/office/drawing/2014/main" id="{FAABE7E4-E0D7-DACC-269F-79E21EAA31EB}"/>
              </a:ext>
            </a:extLst>
          </p:cNvPr>
          <p:cNvSpPr/>
          <p:nvPr/>
        </p:nvSpPr>
        <p:spPr>
          <a:xfrm>
            <a:off x="5503813" y="491191"/>
            <a:ext cx="2286175" cy="2286408"/>
          </a:xfrm>
          <a:prstGeom prst="circularArrow">
            <a:avLst>
              <a:gd name="adj1" fmla="val 10980"/>
              <a:gd name="adj2" fmla="val 1142322"/>
              <a:gd name="adj3" fmla="val 4500000"/>
              <a:gd name="adj4" fmla="val 108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txBody>
          <a:bodyPr/>
          <a:lstStyle/>
          <a:p>
            <a:endParaRPr lang="ja-JP" altLang="en-US" dirty="0"/>
          </a:p>
        </p:txBody>
      </p:sp>
      <p:sp>
        <p:nvSpPr>
          <p:cNvPr id="5" name="フリーフォーム: 図形 4">
            <a:extLst>
              <a:ext uri="{FF2B5EF4-FFF2-40B4-BE49-F238E27FC236}">
                <a16:creationId xmlns:a16="http://schemas.microsoft.com/office/drawing/2014/main" id="{B3E0A0CA-050A-88F3-65D6-325CD9918B82}"/>
              </a:ext>
            </a:extLst>
          </p:cNvPr>
          <p:cNvSpPr/>
          <p:nvPr/>
        </p:nvSpPr>
        <p:spPr>
          <a:xfrm>
            <a:off x="5800018" y="1318808"/>
            <a:ext cx="1699671"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基金の種類</a:t>
            </a:r>
          </a:p>
        </p:txBody>
      </p:sp>
      <p:sp>
        <p:nvSpPr>
          <p:cNvPr id="6" name="図形 5">
            <a:extLst>
              <a:ext uri="{FF2B5EF4-FFF2-40B4-BE49-F238E27FC236}">
                <a16:creationId xmlns:a16="http://schemas.microsoft.com/office/drawing/2014/main" id="{722A2FE2-9857-19C7-E094-B16C64D35B01}"/>
              </a:ext>
            </a:extLst>
          </p:cNvPr>
          <p:cNvSpPr/>
          <p:nvPr/>
        </p:nvSpPr>
        <p:spPr>
          <a:xfrm>
            <a:off x="4868693" y="1805072"/>
            <a:ext cx="2286175" cy="2286408"/>
          </a:xfrm>
          <a:prstGeom prst="leftCircularArrow">
            <a:avLst>
              <a:gd name="adj1" fmla="val 10980"/>
              <a:gd name="adj2" fmla="val 1142322"/>
              <a:gd name="adj3" fmla="val 6300000"/>
              <a:gd name="adj4" fmla="val 189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6364"/>
              <a:alphaOff val="0"/>
            </a:schemeClr>
          </a:fillRef>
          <a:effectRef idx="2">
            <a:schemeClr val="accent3">
              <a:shade val="80000"/>
              <a:hueOff val="0"/>
              <a:satOff val="0"/>
              <a:lumOff val="6364"/>
              <a:alphaOff val="0"/>
            </a:schemeClr>
          </a:effectRef>
          <a:fontRef idx="minor">
            <a:schemeClr val="lt1"/>
          </a:fontRef>
        </p:style>
        <p:txBody>
          <a:bodyPr/>
          <a:lstStyle/>
          <a:p>
            <a:endParaRPr lang="ja-JP" altLang="en-US"/>
          </a:p>
        </p:txBody>
      </p:sp>
      <p:sp>
        <p:nvSpPr>
          <p:cNvPr id="7" name="フリーフォーム: 図形 6">
            <a:extLst>
              <a:ext uri="{FF2B5EF4-FFF2-40B4-BE49-F238E27FC236}">
                <a16:creationId xmlns:a16="http://schemas.microsoft.com/office/drawing/2014/main" id="{345B4C2B-1D0C-2E61-D269-F6E3F70ABE03}"/>
              </a:ext>
            </a:extLst>
          </p:cNvPr>
          <p:cNvSpPr/>
          <p:nvPr/>
        </p:nvSpPr>
        <p:spPr>
          <a:xfrm>
            <a:off x="5370871" y="2619073"/>
            <a:ext cx="1336300"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寄付の目標</a:t>
            </a:r>
          </a:p>
        </p:txBody>
      </p:sp>
      <p:sp>
        <p:nvSpPr>
          <p:cNvPr id="8" name="矢印: 環状 7">
            <a:extLst>
              <a:ext uri="{FF2B5EF4-FFF2-40B4-BE49-F238E27FC236}">
                <a16:creationId xmlns:a16="http://schemas.microsoft.com/office/drawing/2014/main" id="{E65CEAFA-560B-8A02-36C8-77A20798AFDC}"/>
              </a:ext>
            </a:extLst>
          </p:cNvPr>
          <p:cNvSpPr/>
          <p:nvPr/>
        </p:nvSpPr>
        <p:spPr>
          <a:xfrm>
            <a:off x="5503813" y="3123804"/>
            <a:ext cx="2286175" cy="2286408"/>
          </a:xfrm>
          <a:prstGeom prst="circularArrow">
            <a:avLst>
              <a:gd name="adj1" fmla="val 10980"/>
              <a:gd name="adj2" fmla="val 1142322"/>
              <a:gd name="adj3" fmla="val 4500000"/>
              <a:gd name="adj4" fmla="val 135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2728"/>
              <a:alphaOff val="0"/>
            </a:schemeClr>
          </a:fillRef>
          <a:effectRef idx="2">
            <a:schemeClr val="accent3">
              <a:shade val="80000"/>
              <a:hueOff val="0"/>
              <a:satOff val="0"/>
              <a:lumOff val="12728"/>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13" name="フリーフォーム: 図形 12">
            <a:extLst>
              <a:ext uri="{FF2B5EF4-FFF2-40B4-BE49-F238E27FC236}">
                <a16:creationId xmlns:a16="http://schemas.microsoft.com/office/drawing/2014/main" id="{6537D3A3-848A-24BC-32FD-67C940BA8439}"/>
              </a:ext>
            </a:extLst>
          </p:cNvPr>
          <p:cNvSpPr/>
          <p:nvPr/>
        </p:nvSpPr>
        <p:spPr>
          <a:xfrm>
            <a:off x="5727896" y="3951422"/>
            <a:ext cx="1556483"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寄付者の認証</a:t>
            </a:r>
          </a:p>
        </p:txBody>
      </p:sp>
      <p:sp>
        <p:nvSpPr>
          <p:cNvPr id="15" name="アーチ 14">
            <a:extLst>
              <a:ext uri="{FF2B5EF4-FFF2-40B4-BE49-F238E27FC236}">
                <a16:creationId xmlns:a16="http://schemas.microsoft.com/office/drawing/2014/main" id="{DB2AF1DB-0573-9F85-D8C9-46F121FF0A7F}"/>
              </a:ext>
            </a:extLst>
          </p:cNvPr>
          <p:cNvSpPr/>
          <p:nvPr/>
        </p:nvSpPr>
        <p:spPr>
          <a:xfrm>
            <a:off x="5031654" y="4589263"/>
            <a:ext cx="1964112" cy="1965062"/>
          </a:xfrm>
          <a:prstGeom prst="blockArc">
            <a:avLst>
              <a:gd name="adj1" fmla="val 0"/>
              <a:gd name="adj2" fmla="val 18900000"/>
              <a:gd name="adj3" fmla="val 1274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9092"/>
              <a:alphaOff val="0"/>
            </a:schemeClr>
          </a:fillRef>
          <a:effectRef idx="2">
            <a:schemeClr val="accent3">
              <a:shade val="80000"/>
              <a:hueOff val="0"/>
              <a:satOff val="0"/>
              <a:lumOff val="19092"/>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16" name="フリーフォーム: 図形 15">
            <a:extLst>
              <a:ext uri="{FF2B5EF4-FFF2-40B4-BE49-F238E27FC236}">
                <a16:creationId xmlns:a16="http://schemas.microsoft.com/office/drawing/2014/main" id="{2A4373E0-FEBF-813E-1F08-A84C6366AE7F}"/>
              </a:ext>
            </a:extLst>
          </p:cNvPr>
          <p:cNvSpPr/>
          <p:nvPr/>
        </p:nvSpPr>
        <p:spPr>
          <a:xfrm>
            <a:off x="5354829" y="5235644"/>
            <a:ext cx="1336300" cy="640267"/>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基金の運用</a:t>
            </a:r>
          </a:p>
        </p:txBody>
      </p:sp>
      <p:sp>
        <p:nvSpPr>
          <p:cNvPr id="17" name="テキスト ボックス 16">
            <a:extLst>
              <a:ext uri="{FF2B5EF4-FFF2-40B4-BE49-F238E27FC236}">
                <a16:creationId xmlns:a16="http://schemas.microsoft.com/office/drawing/2014/main" id="{75F6D4B2-98B3-B6CB-8F8A-B27C66F5F0B2}"/>
              </a:ext>
            </a:extLst>
          </p:cNvPr>
          <p:cNvSpPr txBox="1"/>
          <p:nvPr/>
        </p:nvSpPr>
        <p:spPr>
          <a:xfrm>
            <a:off x="7940842" y="1171073"/>
            <a:ext cx="3781258" cy="1435586"/>
          </a:xfrm>
          <a:prstGeom prst="rect">
            <a:avLst/>
          </a:prstGeom>
          <a:noFill/>
        </p:spPr>
        <p:txBody>
          <a:bodyPr wrap="square" rtlCol="0">
            <a:spAutoFit/>
          </a:bodyPr>
          <a:lstStyle/>
          <a:p>
            <a:pPr>
              <a:lnSpc>
                <a:spcPct val="150000"/>
              </a:lnSpc>
            </a:pPr>
            <a:r>
              <a:rPr lang="en-US" altLang="ja-JP" sz="2000" dirty="0" err="1">
                <a:solidFill>
                  <a:schemeClr val="bg1"/>
                </a:solidFill>
                <a:latin typeface="游明朝 Demibold" panose="02020600000000000000" pitchFamily="18" charset="-128"/>
                <a:ea typeface="游明朝 Demibold" panose="02020600000000000000" pitchFamily="18" charset="-128"/>
                <a:cs typeface="Inter" pitchFamily="34" charset="-120"/>
              </a:rPr>
              <a:t>様々な基金オプションを通じて、効果的な資金調達を実現</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a:lnSpc>
                <a:spcPct val="150000"/>
              </a:lnSpc>
            </a:pP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8" name="テキスト ボックス 17">
            <a:extLst>
              <a:ext uri="{FF2B5EF4-FFF2-40B4-BE49-F238E27FC236}">
                <a16:creationId xmlns:a16="http://schemas.microsoft.com/office/drawing/2014/main" id="{765B763C-C9E8-8732-CDE3-E610299F9ACE}"/>
              </a:ext>
            </a:extLst>
          </p:cNvPr>
          <p:cNvSpPr txBox="1"/>
          <p:nvPr/>
        </p:nvSpPr>
        <p:spPr>
          <a:xfrm>
            <a:off x="7940842" y="2534652"/>
            <a:ext cx="3781258" cy="816827"/>
          </a:xfrm>
          <a:prstGeom prst="rect">
            <a:avLst/>
          </a:prstGeom>
          <a:noFill/>
        </p:spPr>
        <p:txBody>
          <a:bodyPr wrap="square" rtlCol="0">
            <a:spAutoFit/>
          </a:bodyPr>
          <a:lstStyle/>
          <a:p>
            <a:pPr marL="0" indent="0" algn="l">
              <a:lnSpc>
                <a:spcPts val="2850"/>
              </a:lnSpc>
              <a:buNone/>
            </a:pPr>
            <a:r>
              <a:rPr lang="en-US" altLang="ja-JP" sz="2000" dirty="0" err="1">
                <a:solidFill>
                  <a:schemeClr val="bg1"/>
                </a:solidFill>
                <a:latin typeface="游明朝 Demibold" panose="02020600000000000000" pitchFamily="18" charset="-128"/>
                <a:ea typeface="游明朝 Demibold" panose="02020600000000000000" pitchFamily="18" charset="-128"/>
                <a:cs typeface="Inter" pitchFamily="34" charset="-120"/>
              </a:rPr>
              <a:t>明確な目標設定により、計画的な資金調達を推進</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sp>
        <p:nvSpPr>
          <p:cNvPr id="20" name="テキスト ボックス 19">
            <a:extLst>
              <a:ext uri="{FF2B5EF4-FFF2-40B4-BE49-F238E27FC236}">
                <a16:creationId xmlns:a16="http://schemas.microsoft.com/office/drawing/2014/main" id="{8C692F34-9C30-69BD-416A-1B4A86FD1468}"/>
              </a:ext>
            </a:extLst>
          </p:cNvPr>
          <p:cNvSpPr txBox="1"/>
          <p:nvPr/>
        </p:nvSpPr>
        <p:spPr>
          <a:xfrm>
            <a:off x="7940842" y="3930315"/>
            <a:ext cx="3781258" cy="816827"/>
          </a:xfrm>
          <a:prstGeom prst="rect">
            <a:avLst/>
          </a:prstGeom>
          <a:noFill/>
        </p:spPr>
        <p:txBody>
          <a:bodyPr wrap="square" rtlCol="0">
            <a:spAutoFit/>
          </a:bodyPr>
          <a:lstStyle/>
          <a:p>
            <a:pPr marL="0" indent="0" algn="l">
              <a:lnSpc>
                <a:spcPts val="2850"/>
              </a:lnSpc>
              <a:buNone/>
            </a:pPr>
            <a:r>
              <a:rPr lang="en-US" altLang="ja-JP" sz="2000" dirty="0" err="1">
                <a:solidFill>
                  <a:schemeClr val="bg1"/>
                </a:solidFill>
                <a:latin typeface="游明朝 Demibold" panose="02020600000000000000" pitchFamily="18" charset="-128"/>
                <a:ea typeface="游明朝 Demibold" panose="02020600000000000000" pitchFamily="18" charset="-128"/>
                <a:cs typeface="Inter" pitchFamily="34" charset="-120"/>
              </a:rPr>
              <a:t>寄付者への適切な認証により、継続的な支援を促進</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sp>
        <p:nvSpPr>
          <p:cNvPr id="21" name="テキスト ボックス 20">
            <a:extLst>
              <a:ext uri="{FF2B5EF4-FFF2-40B4-BE49-F238E27FC236}">
                <a16:creationId xmlns:a16="http://schemas.microsoft.com/office/drawing/2014/main" id="{30F07774-7DB4-2758-5741-1BF42BEEBA3A}"/>
              </a:ext>
            </a:extLst>
          </p:cNvPr>
          <p:cNvSpPr txBox="1"/>
          <p:nvPr/>
        </p:nvSpPr>
        <p:spPr>
          <a:xfrm>
            <a:off x="7940842" y="5197641"/>
            <a:ext cx="3781258" cy="816827"/>
          </a:xfrm>
          <a:prstGeom prst="rect">
            <a:avLst/>
          </a:prstGeom>
          <a:noFill/>
        </p:spPr>
        <p:txBody>
          <a:bodyPr wrap="square" rtlCol="0">
            <a:spAutoFit/>
          </a:bodyPr>
          <a:lstStyle/>
          <a:p>
            <a:pPr>
              <a:lnSpc>
                <a:spcPts val="2850"/>
              </a:lnSpc>
            </a:pPr>
            <a:r>
              <a:rPr lang="en-US" altLang="ja-JP" sz="2000" dirty="0" err="1">
                <a:solidFill>
                  <a:schemeClr val="bg1"/>
                </a:solidFill>
                <a:latin typeface="游明朝 Demibold" panose="02020600000000000000" pitchFamily="18" charset="-128"/>
                <a:ea typeface="游明朝 Demibold" panose="02020600000000000000" pitchFamily="18" charset="-128"/>
                <a:cs typeface="Inter" pitchFamily="34" charset="-120"/>
              </a:rPr>
              <a:t>効率的な基金運用により、持続可能な活動を</a:t>
            </a:r>
            <a:r>
              <a:rPr lang="ja-JP" altLang="en-US" sz="2000" dirty="0">
                <a:solidFill>
                  <a:schemeClr val="bg1"/>
                </a:solidFill>
                <a:latin typeface="游明朝 Demibold" panose="02020600000000000000" pitchFamily="18" charset="-128"/>
                <a:ea typeface="游明朝 Demibold" panose="02020600000000000000" pitchFamily="18" charset="-128"/>
                <a:cs typeface="Inter" pitchFamily="34" charset="-120"/>
              </a:rPr>
              <a:t>支援</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sp>
        <p:nvSpPr>
          <p:cNvPr id="22" name="テキスト ボックス 21">
            <a:extLst>
              <a:ext uri="{FF2B5EF4-FFF2-40B4-BE49-F238E27FC236}">
                <a16:creationId xmlns:a16="http://schemas.microsoft.com/office/drawing/2014/main" id="{F1870F6E-A682-6088-31AA-46BA41C8FB82}"/>
              </a:ext>
            </a:extLst>
          </p:cNvPr>
          <p:cNvSpPr txBox="1"/>
          <p:nvPr/>
        </p:nvSpPr>
        <p:spPr>
          <a:xfrm>
            <a:off x="7936059" y="528596"/>
            <a:ext cx="4283242" cy="461665"/>
          </a:xfrm>
          <a:prstGeom prst="rect">
            <a:avLst/>
          </a:prstGeom>
          <a:noFill/>
        </p:spPr>
        <p:txBody>
          <a:bodyPr wrap="square" rtlCol="0">
            <a:spAutoFit/>
          </a:bodyPr>
          <a:lstStyle/>
          <a:p>
            <a:r>
              <a:rPr kumimoji="1" lang="en-US" altLang="ja-JP" sz="2400" b="1" dirty="0">
                <a:solidFill>
                  <a:srgbClr val="EBA327"/>
                </a:solidFill>
                <a:latin typeface="游明朝 Demibold" panose="02020600000000000000" pitchFamily="18" charset="-128"/>
                <a:ea typeface="游明朝 Demibold" panose="02020600000000000000" pitchFamily="18" charset="-128"/>
              </a:rPr>
              <a:t>4</a:t>
            </a:r>
            <a:r>
              <a:rPr kumimoji="1" lang="ja-JP" altLang="en-US" sz="2400" b="1" dirty="0">
                <a:solidFill>
                  <a:srgbClr val="EBA327"/>
                </a:solidFill>
                <a:latin typeface="游明朝 Demibold" panose="02020600000000000000" pitchFamily="18" charset="-128"/>
                <a:ea typeface="游明朝 Demibold" panose="02020600000000000000" pitchFamily="18" charset="-128"/>
              </a:rPr>
              <a:t>つの条件</a:t>
            </a:r>
          </a:p>
        </p:txBody>
      </p:sp>
    </p:spTree>
    <p:extLst>
      <p:ext uri="{BB962C8B-B14F-4D97-AF65-F5344CB8AC3E}">
        <p14:creationId xmlns:p14="http://schemas.microsoft.com/office/powerpoint/2010/main" val="142462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98B8-1167-C694-452E-C0D6A0978B62}"/>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7197DD66-756D-0A85-5922-2F27AB9A5CE6}"/>
              </a:ext>
            </a:extLst>
          </p:cNvPr>
          <p:cNvSpPr/>
          <p:nvPr/>
        </p:nvSpPr>
        <p:spPr>
          <a:xfrm>
            <a:off x="5935262" y="1256105"/>
            <a:ext cx="5824937" cy="104724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400" dirty="0">
                <a:solidFill>
                  <a:schemeClr val="bg1"/>
                </a:solidFill>
                <a:latin typeface="游明朝 Demibold" panose="02020600000000000000" pitchFamily="18" charset="-128"/>
                <a:ea typeface="游明朝 Demibold" panose="02020600000000000000" pitchFamily="18" charset="-128"/>
              </a:rPr>
              <a:t>シェア、</a:t>
            </a:r>
            <a:r>
              <a:rPr kumimoji="1" lang="en-US" altLang="ja-JP" sz="2400" dirty="0">
                <a:solidFill>
                  <a:schemeClr val="bg1"/>
                </a:solidFill>
                <a:latin typeface="游明朝 Demibold" panose="02020600000000000000" pitchFamily="18" charset="-128"/>
                <a:ea typeface="游明朝 Demibold" panose="02020600000000000000" pitchFamily="18" charset="-128"/>
              </a:rPr>
              <a:t>WF</a:t>
            </a:r>
            <a:r>
              <a:rPr kumimoji="1" lang="ja-JP" altLang="en-US" sz="2400" dirty="0">
                <a:solidFill>
                  <a:schemeClr val="bg1"/>
                </a:solidFill>
                <a:latin typeface="游明朝 Demibold" panose="02020600000000000000" pitchFamily="18" charset="-128"/>
                <a:ea typeface="游明朝 Demibold" panose="02020600000000000000" pitchFamily="18" charset="-128"/>
              </a:rPr>
              <a:t>、７つの重点項目</a:t>
            </a:r>
          </a:p>
        </p:txBody>
      </p:sp>
      <p:sp>
        <p:nvSpPr>
          <p:cNvPr id="7" name="正方形/長方形 6">
            <a:extLst>
              <a:ext uri="{FF2B5EF4-FFF2-40B4-BE49-F238E27FC236}">
                <a16:creationId xmlns:a16="http://schemas.microsoft.com/office/drawing/2014/main" id="{65967429-4DF2-64FB-EEC6-976417D4F989}"/>
              </a:ext>
            </a:extLst>
          </p:cNvPr>
          <p:cNvSpPr/>
          <p:nvPr/>
        </p:nvSpPr>
        <p:spPr>
          <a:xfrm>
            <a:off x="0" y="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124">
            <a:extLst>
              <a:ext uri="{FF2B5EF4-FFF2-40B4-BE49-F238E27FC236}">
                <a16:creationId xmlns:a16="http://schemas.microsoft.com/office/drawing/2014/main" id="{2A665A8B-6808-51F7-0BE8-66D7BDF8D64D}"/>
              </a:ext>
            </a:extLst>
          </p:cNvPr>
          <p:cNvSpPr txBox="1"/>
          <p:nvPr/>
        </p:nvSpPr>
        <p:spPr>
          <a:xfrm rot="19870735">
            <a:off x="12646439" y="4230998"/>
            <a:ext cx="1531178" cy="444500"/>
          </a:xfrm>
          <a:prstGeom prst="rect">
            <a:avLst/>
          </a:prstGeom>
          <a:noFill/>
          <a:ln w="6350">
            <a:noFill/>
          </a:ln>
          <a:effectLst/>
        </p:spPr>
        <p:txBody>
          <a:bodyPr rot="0" spcFirstLastPara="0" vert="horz" wrap="square" lIns="91440" tIns="91440" rIns="91440" bIns="91440" numCol="1" spcCol="0" rtlCol="0" fromWordArt="0" anchor="t" anchorCtr="0" forceAA="0" compatLnSpc="1">
            <a:prstTxWarp prst="textNoShape">
              <a:avLst/>
            </a:prstTxWarp>
            <a:noAutofit/>
          </a:bodyPr>
          <a:lstStyle/>
          <a:p>
            <a:pPr algn="ctr"/>
            <a:r>
              <a:rPr lang="en-US" sz="2400" kern="100" dirty="0">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Advocacy</a:t>
            </a:r>
          </a:p>
        </p:txBody>
      </p:sp>
      <p:sp>
        <p:nvSpPr>
          <p:cNvPr id="11" name="テキスト ボックス 124">
            <a:extLst>
              <a:ext uri="{FF2B5EF4-FFF2-40B4-BE49-F238E27FC236}">
                <a16:creationId xmlns:a16="http://schemas.microsoft.com/office/drawing/2014/main" id="{55716E54-D88D-F877-9519-E9C577D24E1A}"/>
              </a:ext>
            </a:extLst>
          </p:cNvPr>
          <p:cNvSpPr txBox="1"/>
          <p:nvPr/>
        </p:nvSpPr>
        <p:spPr>
          <a:xfrm rot="20283886">
            <a:off x="12858079" y="1914990"/>
            <a:ext cx="110790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r>
              <a:rPr lang="en-US" sz="2400" kern="100" dirty="0">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Grants</a:t>
            </a:r>
            <a:endParaRPr lang="ja-JP" sz="2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6BE5B4E5-0397-4F18-0EC3-D1C8CCF14532}"/>
              </a:ext>
            </a:extLst>
          </p:cNvPr>
          <p:cNvSpPr/>
          <p:nvPr/>
        </p:nvSpPr>
        <p:spPr>
          <a:xfrm>
            <a:off x="3314700" y="1257477"/>
            <a:ext cx="2489200" cy="1047244"/>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明朝 Demibold" panose="02020600000000000000" pitchFamily="18" charset="-128"/>
              <a:ea typeface="游明朝 Demibold" panose="02020600000000000000" pitchFamily="18" charset="-128"/>
            </a:endParaRPr>
          </a:p>
        </p:txBody>
      </p:sp>
      <p:sp>
        <p:nvSpPr>
          <p:cNvPr id="12" name="正方形/長方形 11">
            <a:extLst>
              <a:ext uri="{FF2B5EF4-FFF2-40B4-BE49-F238E27FC236}">
                <a16:creationId xmlns:a16="http://schemas.microsoft.com/office/drawing/2014/main" id="{4C194F74-FF3F-9B05-DB54-E9FE102A5BA6}"/>
              </a:ext>
            </a:extLst>
          </p:cNvPr>
          <p:cNvSpPr/>
          <p:nvPr/>
        </p:nvSpPr>
        <p:spPr>
          <a:xfrm>
            <a:off x="3314700" y="2908477"/>
            <a:ext cx="2489200" cy="1047244"/>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3" name="正方形/長方形 12">
            <a:extLst>
              <a:ext uri="{FF2B5EF4-FFF2-40B4-BE49-F238E27FC236}">
                <a16:creationId xmlns:a16="http://schemas.microsoft.com/office/drawing/2014/main" id="{E9737E7C-5D9B-D63F-E8A4-763184CA8110}"/>
              </a:ext>
            </a:extLst>
          </p:cNvPr>
          <p:cNvSpPr/>
          <p:nvPr/>
        </p:nvSpPr>
        <p:spPr>
          <a:xfrm>
            <a:off x="3314700" y="4534077"/>
            <a:ext cx="2489200" cy="1047244"/>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8" name="テキスト ボックス 17">
            <a:extLst>
              <a:ext uri="{FF2B5EF4-FFF2-40B4-BE49-F238E27FC236}">
                <a16:creationId xmlns:a16="http://schemas.microsoft.com/office/drawing/2014/main" id="{2C4F6B13-4480-B4FE-D527-0D04D167F8E1}"/>
              </a:ext>
            </a:extLst>
          </p:cNvPr>
          <p:cNvSpPr txBox="1"/>
          <p:nvPr/>
        </p:nvSpPr>
        <p:spPr>
          <a:xfrm>
            <a:off x="3862136" y="1502877"/>
            <a:ext cx="2070100" cy="461665"/>
          </a:xfrm>
          <a:prstGeom prst="rect">
            <a:avLst/>
          </a:prstGeom>
          <a:noFill/>
        </p:spPr>
        <p:txBody>
          <a:bodyPr wrap="square" rtlCol="0">
            <a:spAutoFit/>
          </a:bodyPr>
          <a:lstStyle/>
          <a:p>
            <a:r>
              <a:rPr kumimoji="1" lang="ja-JP" altLang="en-US" sz="2400" dirty="0">
                <a:solidFill>
                  <a:schemeClr val="bg1"/>
                </a:solidFill>
                <a:latin typeface="游明朝 Demibold" panose="02020600000000000000" pitchFamily="18" charset="-128"/>
                <a:ea typeface="游明朝 Demibold" panose="02020600000000000000" pitchFamily="18" charset="-128"/>
              </a:rPr>
              <a:t>年次基金</a:t>
            </a:r>
          </a:p>
        </p:txBody>
      </p:sp>
      <p:sp>
        <p:nvSpPr>
          <p:cNvPr id="19" name="テキスト ボックス 18">
            <a:extLst>
              <a:ext uri="{FF2B5EF4-FFF2-40B4-BE49-F238E27FC236}">
                <a16:creationId xmlns:a16="http://schemas.microsoft.com/office/drawing/2014/main" id="{E6CB738D-1960-0019-9868-AF7F4EEE7B80}"/>
              </a:ext>
            </a:extLst>
          </p:cNvPr>
          <p:cNvSpPr txBox="1"/>
          <p:nvPr/>
        </p:nvSpPr>
        <p:spPr>
          <a:xfrm>
            <a:off x="3862136" y="3141177"/>
            <a:ext cx="2070100" cy="461665"/>
          </a:xfrm>
          <a:prstGeom prst="rect">
            <a:avLst/>
          </a:prstGeom>
          <a:noFill/>
        </p:spPr>
        <p:txBody>
          <a:bodyPr wrap="square" rtlCol="0">
            <a:spAutoFit/>
          </a:bodyPr>
          <a:lstStyle/>
          <a:p>
            <a:r>
              <a:rPr kumimoji="1" lang="ja-JP" altLang="en-US" sz="2400" dirty="0">
                <a:solidFill>
                  <a:schemeClr val="bg1"/>
                </a:solidFill>
                <a:latin typeface="游明朝 Demibold" panose="02020600000000000000" pitchFamily="18" charset="-128"/>
                <a:ea typeface="游明朝 Demibold" panose="02020600000000000000" pitchFamily="18" charset="-128"/>
              </a:rPr>
              <a:t>恒久基金</a:t>
            </a:r>
          </a:p>
        </p:txBody>
      </p:sp>
      <p:sp>
        <p:nvSpPr>
          <p:cNvPr id="20" name="テキスト ボックス 19">
            <a:extLst>
              <a:ext uri="{FF2B5EF4-FFF2-40B4-BE49-F238E27FC236}">
                <a16:creationId xmlns:a16="http://schemas.microsoft.com/office/drawing/2014/main" id="{CF5184E1-4666-0900-249A-A1273A89A9E8}"/>
              </a:ext>
            </a:extLst>
          </p:cNvPr>
          <p:cNvSpPr txBox="1"/>
          <p:nvPr/>
        </p:nvSpPr>
        <p:spPr>
          <a:xfrm>
            <a:off x="3519236" y="4741377"/>
            <a:ext cx="2374900" cy="461665"/>
          </a:xfrm>
          <a:prstGeom prst="rect">
            <a:avLst/>
          </a:prstGeom>
          <a:noFill/>
        </p:spPr>
        <p:txBody>
          <a:bodyPr wrap="square" rtlCol="0">
            <a:spAutoFit/>
          </a:bodyPr>
          <a:lstStyle/>
          <a:p>
            <a:r>
              <a:rPr kumimoji="1" lang="ja-JP" altLang="en-US" sz="2400" dirty="0">
                <a:solidFill>
                  <a:schemeClr val="bg1"/>
                </a:solidFill>
                <a:latin typeface="游明朝 Demibold" panose="02020600000000000000" pitchFamily="18" charset="-128"/>
                <a:ea typeface="游明朝 Demibold" panose="02020600000000000000" pitchFamily="18" charset="-128"/>
              </a:rPr>
              <a:t>使途指定基金</a:t>
            </a:r>
          </a:p>
        </p:txBody>
      </p:sp>
      <p:sp>
        <p:nvSpPr>
          <p:cNvPr id="22" name="正方形/長方形 21">
            <a:extLst>
              <a:ext uri="{FF2B5EF4-FFF2-40B4-BE49-F238E27FC236}">
                <a16:creationId xmlns:a16="http://schemas.microsoft.com/office/drawing/2014/main" id="{ABAC180D-1971-E5BD-6119-B3D32F7012D8}"/>
              </a:ext>
            </a:extLst>
          </p:cNvPr>
          <p:cNvSpPr/>
          <p:nvPr/>
        </p:nvSpPr>
        <p:spPr>
          <a:xfrm>
            <a:off x="5935262" y="2904565"/>
            <a:ext cx="5824937" cy="104724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400" dirty="0">
                <a:solidFill>
                  <a:schemeClr val="bg1"/>
                </a:solidFill>
                <a:latin typeface="游明朝 Demibold" panose="02020600000000000000" pitchFamily="18" charset="-128"/>
                <a:ea typeface="游明朝 Demibold" panose="02020600000000000000" pitchFamily="18" charset="-128"/>
              </a:rPr>
              <a:t>シェア、</a:t>
            </a:r>
            <a:r>
              <a:rPr kumimoji="1" lang="en-US" altLang="ja-JP" sz="2400" dirty="0">
                <a:solidFill>
                  <a:schemeClr val="bg1"/>
                </a:solidFill>
                <a:latin typeface="游明朝 Demibold" panose="02020600000000000000" pitchFamily="18" charset="-128"/>
                <a:ea typeface="游明朝 Demibold" panose="02020600000000000000" pitchFamily="18" charset="-128"/>
              </a:rPr>
              <a:t>WF</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5" name="テキスト ボックス 124">
            <a:extLst>
              <a:ext uri="{FF2B5EF4-FFF2-40B4-BE49-F238E27FC236}">
                <a16:creationId xmlns:a16="http://schemas.microsoft.com/office/drawing/2014/main" id="{7A455D12-46A9-6CFD-228B-B661073FEDFF}"/>
              </a:ext>
            </a:extLst>
          </p:cNvPr>
          <p:cNvSpPr txBox="1"/>
          <p:nvPr/>
        </p:nvSpPr>
        <p:spPr>
          <a:xfrm rot="20283886">
            <a:off x="12318603" y="2978528"/>
            <a:ext cx="1107900" cy="444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91440" numCol="1" spcCol="0" rtlCol="0" fromWordArt="0" anchor="t" anchorCtr="0" forceAA="0" compatLnSpc="1">
            <a:prstTxWarp prst="textNoShape">
              <a:avLst/>
            </a:prstTxWarp>
            <a:noAutofit/>
          </a:bodyPr>
          <a:lstStyle/>
          <a:p>
            <a:pPr algn="ctr"/>
            <a:r>
              <a:rPr lang="en-US" sz="2400" kern="100" dirty="0">
                <a:solidFill>
                  <a:srgbClr val="FF0000"/>
                </a:solidFill>
                <a:effectLst/>
                <a:latin typeface="ＭＳ Ｐ明朝" panose="02020600040205080304" pitchFamily="18" charset="-128"/>
                <a:ea typeface="ＭＳ Ｐ明朝" panose="02020600040205080304" pitchFamily="18" charset="-128"/>
                <a:cs typeface="Times New Roman" panose="02020603050405020304" pitchFamily="18" charset="0"/>
              </a:rPr>
              <a:t>Grants</a:t>
            </a:r>
            <a:endParaRPr lang="ja-JP" sz="2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8DF78437-8B6E-3B1E-8333-4E65D4E534CA}"/>
              </a:ext>
            </a:extLst>
          </p:cNvPr>
          <p:cNvSpPr/>
          <p:nvPr/>
        </p:nvSpPr>
        <p:spPr>
          <a:xfrm>
            <a:off x="5935262" y="4517465"/>
            <a:ext cx="5824937" cy="104724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kumimoji="1" lang="ja-JP" altLang="en-US" sz="2400" dirty="0">
                <a:solidFill>
                  <a:schemeClr val="bg1"/>
                </a:solidFill>
                <a:latin typeface="游明朝 Demibold" panose="02020600000000000000" pitchFamily="18" charset="-128"/>
                <a:ea typeface="游明朝 Demibold" panose="02020600000000000000" pitchFamily="18" charset="-128"/>
              </a:rPr>
              <a:t>ポリオプラス基金、災害救援基金、ロータリー平和センター</a:t>
            </a:r>
          </a:p>
        </p:txBody>
      </p:sp>
      <p:sp>
        <p:nvSpPr>
          <p:cNvPr id="25" name="矢印: 環状 24">
            <a:extLst>
              <a:ext uri="{FF2B5EF4-FFF2-40B4-BE49-F238E27FC236}">
                <a16:creationId xmlns:a16="http://schemas.microsoft.com/office/drawing/2014/main" id="{89851C2F-7F7E-1BB5-BF86-8748997A0EB4}"/>
              </a:ext>
            </a:extLst>
          </p:cNvPr>
          <p:cNvSpPr/>
          <p:nvPr/>
        </p:nvSpPr>
        <p:spPr>
          <a:xfrm>
            <a:off x="359889" y="533425"/>
            <a:ext cx="2286175" cy="2286408"/>
          </a:xfrm>
          <a:prstGeom prst="circularArrow">
            <a:avLst>
              <a:gd name="adj1" fmla="val 10980"/>
              <a:gd name="adj2" fmla="val 1142322"/>
              <a:gd name="adj3" fmla="val 4500000"/>
              <a:gd name="adj4" fmla="val 108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txBody>
          <a:bodyPr/>
          <a:lstStyle/>
          <a:p>
            <a:endParaRPr lang="ja-JP" altLang="en-US" dirty="0">
              <a:latin typeface="游明朝 Demibold" panose="02020600000000000000" pitchFamily="18" charset="-128"/>
              <a:ea typeface="游明朝 Demibold" panose="02020600000000000000" pitchFamily="18" charset="-128"/>
            </a:endParaRPr>
          </a:p>
        </p:txBody>
      </p:sp>
      <p:sp>
        <p:nvSpPr>
          <p:cNvPr id="26" name="フリーフォーム: 図形 25">
            <a:extLst>
              <a:ext uri="{FF2B5EF4-FFF2-40B4-BE49-F238E27FC236}">
                <a16:creationId xmlns:a16="http://schemas.microsoft.com/office/drawing/2014/main" id="{030E7ACA-2CC7-0624-2186-7BB4FF3708F0}"/>
              </a:ext>
            </a:extLst>
          </p:cNvPr>
          <p:cNvSpPr/>
          <p:nvPr/>
        </p:nvSpPr>
        <p:spPr>
          <a:xfrm>
            <a:off x="656094" y="1361042"/>
            <a:ext cx="1699671"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基金の種類</a:t>
            </a:r>
          </a:p>
        </p:txBody>
      </p:sp>
      <p:sp>
        <p:nvSpPr>
          <p:cNvPr id="27" name="図形 26">
            <a:extLst>
              <a:ext uri="{FF2B5EF4-FFF2-40B4-BE49-F238E27FC236}">
                <a16:creationId xmlns:a16="http://schemas.microsoft.com/office/drawing/2014/main" id="{DF003482-3C11-A18B-82D8-EF20E7A12113}"/>
              </a:ext>
            </a:extLst>
          </p:cNvPr>
          <p:cNvSpPr/>
          <p:nvPr/>
        </p:nvSpPr>
        <p:spPr>
          <a:xfrm>
            <a:off x="-4011914" y="1868572"/>
            <a:ext cx="2286175" cy="2286408"/>
          </a:xfrm>
          <a:prstGeom prst="leftCircularArrow">
            <a:avLst>
              <a:gd name="adj1" fmla="val 10980"/>
              <a:gd name="adj2" fmla="val 1142322"/>
              <a:gd name="adj3" fmla="val 6300000"/>
              <a:gd name="adj4" fmla="val 189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6364"/>
              <a:alphaOff val="0"/>
            </a:schemeClr>
          </a:fillRef>
          <a:effectRef idx="2">
            <a:schemeClr val="accent3">
              <a:shade val="80000"/>
              <a:hueOff val="0"/>
              <a:satOff val="0"/>
              <a:lumOff val="6364"/>
              <a:alphaOff val="0"/>
            </a:schemeClr>
          </a:effectRef>
          <a:fontRef idx="minor">
            <a:schemeClr val="lt1"/>
          </a:fontRef>
        </p:style>
        <p:txBody>
          <a:bodyPr/>
          <a:lstStyle/>
          <a:p>
            <a:endParaRPr lang="ja-JP" altLang="en-US"/>
          </a:p>
        </p:txBody>
      </p:sp>
      <p:sp>
        <p:nvSpPr>
          <p:cNvPr id="28" name="フリーフォーム: 図形 27">
            <a:extLst>
              <a:ext uri="{FF2B5EF4-FFF2-40B4-BE49-F238E27FC236}">
                <a16:creationId xmlns:a16="http://schemas.microsoft.com/office/drawing/2014/main" id="{D4301FC8-5CAC-3EE4-96CC-5705741AC61A}"/>
              </a:ext>
            </a:extLst>
          </p:cNvPr>
          <p:cNvSpPr/>
          <p:nvPr/>
        </p:nvSpPr>
        <p:spPr>
          <a:xfrm>
            <a:off x="-3509736" y="2682573"/>
            <a:ext cx="1336300"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BIZ UDPゴシック" panose="020B0400000000000000" pitchFamily="50" charset="-128"/>
                <a:ea typeface="BIZ UDPゴシック" panose="020B0400000000000000" pitchFamily="50" charset="-128"/>
              </a:rPr>
              <a:t>寄付の目標</a:t>
            </a:r>
          </a:p>
        </p:txBody>
      </p:sp>
      <p:sp>
        <p:nvSpPr>
          <p:cNvPr id="29" name="矢印: 環状 28">
            <a:extLst>
              <a:ext uri="{FF2B5EF4-FFF2-40B4-BE49-F238E27FC236}">
                <a16:creationId xmlns:a16="http://schemas.microsoft.com/office/drawing/2014/main" id="{CAAD1151-85E8-6FDF-6B62-9A19671DBEFA}"/>
              </a:ext>
            </a:extLst>
          </p:cNvPr>
          <p:cNvSpPr/>
          <p:nvPr/>
        </p:nvSpPr>
        <p:spPr>
          <a:xfrm>
            <a:off x="-3376794" y="3187304"/>
            <a:ext cx="2286175" cy="2286408"/>
          </a:xfrm>
          <a:prstGeom prst="circularArrow">
            <a:avLst>
              <a:gd name="adj1" fmla="val 10980"/>
              <a:gd name="adj2" fmla="val 1142322"/>
              <a:gd name="adj3" fmla="val 4500000"/>
              <a:gd name="adj4" fmla="val 135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2728"/>
              <a:alphaOff val="0"/>
            </a:schemeClr>
          </a:fillRef>
          <a:effectRef idx="2">
            <a:schemeClr val="accent3">
              <a:shade val="80000"/>
              <a:hueOff val="0"/>
              <a:satOff val="0"/>
              <a:lumOff val="12728"/>
              <a:alphaOff val="0"/>
            </a:schemeClr>
          </a:effectRef>
          <a:fontRef idx="minor">
            <a:schemeClr val="lt1"/>
          </a:fontRef>
        </p:style>
        <p:txBody>
          <a:bodyPr/>
          <a:lstStyle/>
          <a:p>
            <a:endParaRPr lang="ja-JP" altLang="en-US"/>
          </a:p>
        </p:txBody>
      </p:sp>
      <p:sp>
        <p:nvSpPr>
          <p:cNvPr id="30" name="フリーフォーム: 図形 29">
            <a:extLst>
              <a:ext uri="{FF2B5EF4-FFF2-40B4-BE49-F238E27FC236}">
                <a16:creationId xmlns:a16="http://schemas.microsoft.com/office/drawing/2014/main" id="{CB56FC1E-77D9-1C51-2B89-489681C08D9A}"/>
              </a:ext>
            </a:extLst>
          </p:cNvPr>
          <p:cNvSpPr/>
          <p:nvPr/>
        </p:nvSpPr>
        <p:spPr>
          <a:xfrm>
            <a:off x="-3152711" y="4014922"/>
            <a:ext cx="1556483"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BIZ UDPゴシック" panose="020B0400000000000000" pitchFamily="50" charset="-128"/>
                <a:ea typeface="BIZ UDPゴシック" panose="020B0400000000000000" pitchFamily="50" charset="-128"/>
              </a:rPr>
              <a:t>寄付者の認証</a:t>
            </a:r>
          </a:p>
        </p:txBody>
      </p:sp>
      <p:sp>
        <p:nvSpPr>
          <p:cNvPr id="31" name="アーチ 30">
            <a:extLst>
              <a:ext uri="{FF2B5EF4-FFF2-40B4-BE49-F238E27FC236}">
                <a16:creationId xmlns:a16="http://schemas.microsoft.com/office/drawing/2014/main" id="{875764F4-88EE-9A3C-D458-0839D93FE3A6}"/>
              </a:ext>
            </a:extLst>
          </p:cNvPr>
          <p:cNvSpPr/>
          <p:nvPr/>
        </p:nvSpPr>
        <p:spPr>
          <a:xfrm>
            <a:off x="-3848953" y="4652763"/>
            <a:ext cx="1964112" cy="1965062"/>
          </a:xfrm>
          <a:prstGeom prst="blockArc">
            <a:avLst>
              <a:gd name="adj1" fmla="val 0"/>
              <a:gd name="adj2" fmla="val 18900000"/>
              <a:gd name="adj3" fmla="val 1274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9092"/>
              <a:alphaOff val="0"/>
            </a:schemeClr>
          </a:fillRef>
          <a:effectRef idx="2">
            <a:schemeClr val="accent3">
              <a:shade val="80000"/>
              <a:hueOff val="0"/>
              <a:satOff val="0"/>
              <a:lumOff val="19092"/>
              <a:alphaOff val="0"/>
            </a:schemeClr>
          </a:effectRef>
          <a:fontRef idx="minor">
            <a:schemeClr val="lt1"/>
          </a:fontRef>
        </p:style>
        <p:txBody>
          <a:bodyPr/>
          <a:lstStyle/>
          <a:p>
            <a:endParaRPr lang="ja-JP" altLang="en-US"/>
          </a:p>
        </p:txBody>
      </p:sp>
      <p:sp>
        <p:nvSpPr>
          <p:cNvPr id="32" name="フリーフォーム: 図形 31">
            <a:extLst>
              <a:ext uri="{FF2B5EF4-FFF2-40B4-BE49-F238E27FC236}">
                <a16:creationId xmlns:a16="http://schemas.microsoft.com/office/drawing/2014/main" id="{B0542817-5D32-5AE0-1628-2151C9F0DD33}"/>
              </a:ext>
            </a:extLst>
          </p:cNvPr>
          <p:cNvSpPr/>
          <p:nvPr/>
        </p:nvSpPr>
        <p:spPr>
          <a:xfrm>
            <a:off x="-3525778" y="5299144"/>
            <a:ext cx="1336300" cy="640267"/>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BIZ UDPゴシック" panose="020B0400000000000000" pitchFamily="50" charset="-128"/>
                <a:ea typeface="BIZ UDPゴシック" panose="020B0400000000000000" pitchFamily="50" charset="-128"/>
              </a:rPr>
              <a:t>基金の運用</a:t>
            </a:r>
          </a:p>
        </p:txBody>
      </p:sp>
    </p:spTree>
    <p:extLst>
      <p:ext uri="{BB962C8B-B14F-4D97-AF65-F5344CB8AC3E}">
        <p14:creationId xmlns:p14="http://schemas.microsoft.com/office/powerpoint/2010/main" val="39688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34C98186-312F-278D-C87D-05A7339AE5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40000"/>
                    </a14:imgEffect>
                  </a14:imgLayer>
                </a14:imgProps>
              </a:ext>
            </a:extLst>
          </a:blip>
          <a:stretch>
            <a:fillRect/>
          </a:stretch>
        </p:blipFill>
        <p:spPr>
          <a:xfrm>
            <a:off x="5556605" y="492626"/>
            <a:ext cx="3888979" cy="5833468"/>
          </a:xfrm>
          <a:prstGeom prst="rect">
            <a:avLst/>
          </a:prstGeom>
        </p:spPr>
      </p:pic>
      <p:sp>
        <p:nvSpPr>
          <p:cNvPr id="16" name="正方形/長方形 15">
            <a:extLst>
              <a:ext uri="{FF2B5EF4-FFF2-40B4-BE49-F238E27FC236}">
                <a16:creationId xmlns:a16="http://schemas.microsoft.com/office/drawing/2014/main" id="{4A2097CF-BC7C-0F65-B7BB-27A9BBA0A827}"/>
              </a:ext>
            </a:extLst>
          </p:cNvPr>
          <p:cNvSpPr/>
          <p:nvPr/>
        </p:nvSpPr>
        <p:spPr>
          <a:xfrm>
            <a:off x="9501899" y="2306995"/>
            <a:ext cx="2312249" cy="807488"/>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 name="テキスト ボックス 2">
            <a:extLst>
              <a:ext uri="{FF2B5EF4-FFF2-40B4-BE49-F238E27FC236}">
                <a16:creationId xmlns:a16="http://schemas.microsoft.com/office/drawing/2014/main" id="{465676E8-DAE8-3DC2-C982-1C4A53B86A87}"/>
              </a:ext>
            </a:extLst>
          </p:cNvPr>
          <p:cNvSpPr txBox="1"/>
          <p:nvPr/>
        </p:nvSpPr>
        <p:spPr>
          <a:xfrm>
            <a:off x="4613913" y="539920"/>
            <a:ext cx="5774360" cy="461665"/>
          </a:xfrm>
          <a:prstGeom prst="rect">
            <a:avLst/>
          </a:prstGeom>
          <a:noFill/>
        </p:spPr>
        <p:txBody>
          <a:bodyPr wrap="square">
            <a:spAutoFit/>
          </a:bodyPr>
          <a:lstStyle/>
          <a:p>
            <a:pPr algn="ctr"/>
            <a:r>
              <a:rPr lang="ja-JP" altLang="ja-JP" sz="2400" kern="100" dirty="0">
                <a:solidFill>
                  <a:srgbClr val="2A5396"/>
                </a:solidFill>
                <a:effectLst/>
                <a:latin typeface="游明朝 Demibold" panose="02020600000000000000" pitchFamily="18" charset="-128"/>
                <a:ea typeface="游明朝 Demibold" panose="02020600000000000000" pitchFamily="18" charset="-128"/>
                <a:cs typeface="Times New Roman" panose="02020603050405020304" pitchFamily="18" charset="0"/>
              </a:rPr>
              <a:t>年次基金と恒久基金の違い</a:t>
            </a:r>
          </a:p>
        </p:txBody>
      </p:sp>
      <p:sp>
        <p:nvSpPr>
          <p:cNvPr id="9" name="テキスト ボックス 8">
            <a:extLst>
              <a:ext uri="{FF2B5EF4-FFF2-40B4-BE49-F238E27FC236}">
                <a16:creationId xmlns:a16="http://schemas.microsoft.com/office/drawing/2014/main" id="{F728C42D-EAB6-C030-4998-421A1ECD7CBD}"/>
              </a:ext>
            </a:extLst>
          </p:cNvPr>
          <p:cNvSpPr txBox="1"/>
          <p:nvPr/>
        </p:nvSpPr>
        <p:spPr>
          <a:xfrm>
            <a:off x="9682011" y="2334705"/>
            <a:ext cx="1975038" cy="707886"/>
          </a:xfrm>
          <a:prstGeom prst="rect">
            <a:avLst/>
          </a:prstGeom>
          <a:noFill/>
        </p:spPr>
        <p:txBody>
          <a:bodyPr wrap="square">
            <a:spAutoFit/>
          </a:bodyPr>
          <a:lstStyle/>
          <a:p>
            <a:pPr algn="just"/>
            <a:r>
              <a:rPr lang="ja-JP" altLang="ja-JP" sz="2000" b="1"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未来</a:t>
            </a:r>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の活動を</a:t>
            </a:r>
            <a:r>
              <a:rPr lang="ja-JP" altLang="en-US"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　</a:t>
            </a:r>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安定したものに</a:t>
            </a:r>
          </a:p>
        </p:txBody>
      </p:sp>
      <p:sp>
        <p:nvSpPr>
          <p:cNvPr id="10" name="テキスト ボックス 9">
            <a:extLst>
              <a:ext uri="{FF2B5EF4-FFF2-40B4-BE49-F238E27FC236}">
                <a16:creationId xmlns:a16="http://schemas.microsoft.com/office/drawing/2014/main" id="{43A1C629-9BA9-0B62-630E-06FC5BC22C53}"/>
              </a:ext>
            </a:extLst>
          </p:cNvPr>
          <p:cNvSpPr txBox="1"/>
          <p:nvPr/>
        </p:nvSpPr>
        <p:spPr>
          <a:xfrm>
            <a:off x="3132175" y="3369169"/>
            <a:ext cx="2364300" cy="2800767"/>
          </a:xfrm>
          <a:prstGeom prst="rect">
            <a:avLst/>
          </a:prstGeom>
          <a:noFill/>
        </p:spPr>
        <p:txBody>
          <a:bodyPr wrap="square">
            <a:spAutoFit/>
          </a:bodyPr>
          <a:lstStyle/>
          <a:p>
            <a:pPr algn="just"/>
            <a:r>
              <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世界中の地域社会で、その地域に根差した活動並びに国際ロータリーが提唱する</a:t>
            </a:r>
            <a:r>
              <a:rPr lang="en-US"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7</a:t>
            </a:r>
            <a:r>
              <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つの重点項目に沿ったグローバルな活動を行なっております。このようなクラブの取り組みを支えている基金が年次寄付による年次基金であります。</a:t>
            </a:r>
          </a:p>
        </p:txBody>
      </p:sp>
      <p:sp>
        <p:nvSpPr>
          <p:cNvPr id="11" name="テキスト ボックス 10">
            <a:extLst>
              <a:ext uri="{FF2B5EF4-FFF2-40B4-BE49-F238E27FC236}">
                <a16:creationId xmlns:a16="http://schemas.microsoft.com/office/drawing/2014/main" id="{7E87FA2F-8F60-1B33-F8EE-9E9591ED53AD}"/>
              </a:ext>
            </a:extLst>
          </p:cNvPr>
          <p:cNvSpPr txBox="1"/>
          <p:nvPr/>
        </p:nvSpPr>
        <p:spPr>
          <a:xfrm>
            <a:off x="2953516" y="1527559"/>
            <a:ext cx="2773668" cy="707886"/>
          </a:xfrm>
          <a:prstGeom prst="rect">
            <a:avLst/>
          </a:prstGeom>
          <a:noFill/>
        </p:spPr>
        <p:txBody>
          <a:bodyPr wrap="square">
            <a:spAutoFit/>
          </a:bodyPr>
          <a:lstStyle/>
          <a:p>
            <a:pPr algn="ctr"/>
            <a:r>
              <a:rPr lang="ja-JP" altLang="ja-JP" sz="2400" kern="100" dirty="0">
                <a:solidFill>
                  <a:srgbClr val="1972C2"/>
                </a:solidFill>
                <a:effectLst/>
                <a:latin typeface="游明朝 Demibold" panose="02020600000000000000" pitchFamily="18" charset="-128"/>
                <a:ea typeface="游明朝 Demibold" panose="02020600000000000000" pitchFamily="18" charset="-128"/>
                <a:cs typeface="Times New Roman" panose="02020603050405020304" pitchFamily="18" charset="0"/>
              </a:rPr>
              <a:t>年次基金</a:t>
            </a:r>
            <a:endParaRPr lang="en-US" altLang="ja-JP" sz="2400" kern="100" dirty="0">
              <a:solidFill>
                <a:srgbClr val="1972C2"/>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ctr"/>
            <a:r>
              <a:rPr lang="en-US" altLang="ja-JP" sz="1600" kern="100" dirty="0">
                <a:solidFill>
                  <a:srgbClr val="1972C2"/>
                </a:solidFill>
                <a:effectLst/>
                <a:latin typeface="游明朝 Demibold" panose="02020600000000000000" pitchFamily="18" charset="-128"/>
                <a:ea typeface="游明朝 Demibold" panose="02020600000000000000" pitchFamily="18" charset="-128"/>
                <a:cs typeface="Times New Roman" panose="02020603050405020304" pitchFamily="18" charset="0"/>
              </a:rPr>
              <a:t>Annual Fund</a:t>
            </a:r>
            <a:endParaRPr lang="ja-JP" altLang="ja-JP" sz="1600" kern="100" dirty="0">
              <a:solidFill>
                <a:srgbClr val="1972C2"/>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573F1AC1-3A93-FEAF-E27A-CFB6ED9A369B}"/>
              </a:ext>
            </a:extLst>
          </p:cNvPr>
          <p:cNvSpPr txBox="1"/>
          <p:nvPr/>
        </p:nvSpPr>
        <p:spPr>
          <a:xfrm>
            <a:off x="9536499" y="3362167"/>
            <a:ext cx="2312249" cy="2308324"/>
          </a:xfrm>
          <a:prstGeom prst="rect">
            <a:avLst/>
          </a:prstGeom>
          <a:noFill/>
        </p:spPr>
        <p:txBody>
          <a:bodyPr wrap="square">
            <a:spAutoFit/>
          </a:bodyPr>
          <a:lstStyle/>
          <a:p>
            <a:pPr algn="just"/>
            <a:r>
              <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恒久基金は元金を使わずに投資収益のみを使う基金です。これにより、世代を超えて多くの人々を支援することが出来ます。また、寄付額に応じて、寄付者の名前をつけた冠名基金も設立できます。</a:t>
            </a:r>
          </a:p>
        </p:txBody>
      </p:sp>
      <p:sp>
        <p:nvSpPr>
          <p:cNvPr id="13" name="テキスト ボックス 12">
            <a:extLst>
              <a:ext uri="{FF2B5EF4-FFF2-40B4-BE49-F238E27FC236}">
                <a16:creationId xmlns:a16="http://schemas.microsoft.com/office/drawing/2014/main" id="{55723D5F-B3B6-168A-D4D1-8E3F9B02EB5D}"/>
              </a:ext>
            </a:extLst>
          </p:cNvPr>
          <p:cNvSpPr txBox="1"/>
          <p:nvPr/>
        </p:nvSpPr>
        <p:spPr>
          <a:xfrm>
            <a:off x="9180851" y="1488206"/>
            <a:ext cx="2954343" cy="707886"/>
          </a:xfrm>
          <a:prstGeom prst="rect">
            <a:avLst/>
          </a:prstGeom>
          <a:noFill/>
        </p:spPr>
        <p:txBody>
          <a:bodyPr wrap="square">
            <a:spAutoFit/>
          </a:bodyPr>
          <a:lstStyle/>
          <a:p>
            <a:pPr algn="ctr"/>
            <a:r>
              <a:rPr lang="ja-JP" altLang="ja-JP" sz="2400"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rPr>
              <a:t>恒久基金</a:t>
            </a:r>
            <a:endParaRPr lang="en-US" altLang="ja-JP" sz="2400"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ctr"/>
            <a:r>
              <a:rPr lang="en-US" altLang="ja-JP" sz="1600"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rPr>
              <a:t>Endowment Fund</a:t>
            </a:r>
            <a:endParaRPr lang="ja-JP" altLang="ja-JP" sz="1600"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558350A-ABE7-99BA-7A13-8428413E14B2}"/>
              </a:ext>
            </a:extLst>
          </p:cNvPr>
          <p:cNvSpPr txBox="1"/>
          <p:nvPr/>
        </p:nvSpPr>
        <p:spPr>
          <a:xfrm>
            <a:off x="6642312" y="5233443"/>
            <a:ext cx="1717563" cy="461665"/>
          </a:xfrm>
          <a:prstGeom prst="rect">
            <a:avLst/>
          </a:prstGeom>
          <a:noFill/>
        </p:spPr>
        <p:txBody>
          <a:bodyPr wrap="square">
            <a:spAutoFit/>
          </a:bodyPr>
          <a:lstStyle/>
          <a:p>
            <a:pPr algn="ct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補完関係</a:t>
            </a:r>
            <a:endPar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4350A6AC-E582-1887-9ADA-D99E5959B0AD}"/>
              </a:ext>
            </a:extLst>
          </p:cNvPr>
          <p:cNvSpPr/>
          <p:nvPr/>
        </p:nvSpPr>
        <p:spPr>
          <a:xfrm>
            <a:off x="3184226" y="2294295"/>
            <a:ext cx="2312249" cy="80748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4" name="テキスト ボックス 13">
            <a:extLst>
              <a:ext uri="{FF2B5EF4-FFF2-40B4-BE49-F238E27FC236}">
                <a16:creationId xmlns:a16="http://schemas.microsoft.com/office/drawing/2014/main" id="{BE461C3C-8E2F-031F-C082-61B9883C5424}"/>
              </a:ext>
            </a:extLst>
          </p:cNvPr>
          <p:cNvSpPr txBox="1"/>
          <p:nvPr/>
        </p:nvSpPr>
        <p:spPr>
          <a:xfrm>
            <a:off x="3547400" y="2331944"/>
            <a:ext cx="1897024" cy="707886"/>
          </a:xfrm>
          <a:prstGeom prst="rect">
            <a:avLst/>
          </a:prstGeom>
          <a:noFill/>
        </p:spPr>
        <p:txBody>
          <a:bodyPr wrap="square" rtlCol="0">
            <a:spAutoFit/>
          </a:bodyPr>
          <a:lstStyle/>
          <a:p>
            <a:r>
              <a:rPr kumimoji="1" lang="ja-JP" altLang="en-US" sz="2000" b="1" dirty="0">
                <a:solidFill>
                  <a:schemeClr val="bg1"/>
                </a:solidFill>
                <a:latin typeface="游明朝 Demibold" panose="02020600000000000000" pitchFamily="18" charset="-128"/>
                <a:ea typeface="游明朝 Demibold" panose="02020600000000000000" pitchFamily="18" charset="-128"/>
              </a:rPr>
              <a:t>今日</a:t>
            </a:r>
            <a:r>
              <a:rPr kumimoji="1" lang="ja-JP" altLang="en-US" sz="2000" dirty="0">
                <a:solidFill>
                  <a:schemeClr val="bg1"/>
                </a:solidFill>
                <a:latin typeface="游明朝 Demibold" panose="02020600000000000000" pitchFamily="18" charset="-128"/>
                <a:ea typeface="游明朝 Demibold" panose="02020600000000000000" pitchFamily="18" charset="-128"/>
              </a:rPr>
              <a:t>の活動を</a:t>
            </a:r>
            <a:endParaRPr kumimoji="1" lang="en-US" altLang="ja-JP" sz="2000" dirty="0">
              <a:solidFill>
                <a:schemeClr val="bg1"/>
              </a:solidFill>
              <a:latin typeface="游明朝 Demibold" panose="02020600000000000000" pitchFamily="18" charset="-128"/>
              <a:ea typeface="游明朝 Demibold" panose="02020600000000000000" pitchFamily="18" charset="-128"/>
            </a:endParaRPr>
          </a:p>
          <a:p>
            <a:r>
              <a:rPr kumimoji="1" lang="ja-JP" altLang="en-US" sz="2000" dirty="0">
                <a:solidFill>
                  <a:schemeClr val="bg1"/>
                </a:solidFill>
                <a:latin typeface="游明朝 Demibold" panose="02020600000000000000" pitchFamily="18" charset="-128"/>
                <a:ea typeface="游明朝 Demibold" panose="02020600000000000000" pitchFamily="18" charset="-128"/>
              </a:rPr>
              <a:t>支える</a:t>
            </a:r>
          </a:p>
        </p:txBody>
      </p:sp>
      <p:sp>
        <p:nvSpPr>
          <p:cNvPr id="18" name="楕円 17">
            <a:extLst>
              <a:ext uri="{FF2B5EF4-FFF2-40B4-BE49-F238E27FC236}">
                <a16:creationId xmlns:a16="http://schemas.microsoft.com/office/drawing/2014/main" id="{7D543F58-A99C-E5C2-3BBB-6EA594F21772}"/>
              </a:ext>
            </a:extLst>
          </p:cNvPr>
          <p:cNvSpPr/>
          <p:nvPr/>
        </p:nvSpPr>
        <p:spPr>
          <a:xfrm>
            <a:off x="6123459" y="3098007"/>
            <a:ext cx="159374" cy="159374"/>
          </a:xfrm>
          <a:prstGeom prst="ellipse">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cxnSp>
        <p:nvCxnSpPr>
          <p:cNvPr id="20" name="直線コネクタ 19">
            <a:extLst>
              <a:ext uri="{FF2B5EF4-FFF2-40B4-BE49-F238E27FC236}">
                <a16:creationId xmlns:a16="http://schemas.microsoft.com/office/drawing/2014/main" id="{8A511819-1CBF-E560-DEB4-27BFF86C6983}"/>
              </a:ext>
            </a:extLst>
          </p:cNvPr>
          <p:cNvCxnSpPr>
            <a:cxnSpLocks/>
            <a:stCxn id="14" idx="3"/>
            <a:endCxn id="18" idx="1"/>
          </p:cNvCxnSpPr>
          <p:nvPr/>
        </p:nvCxnSpPr>
        <p:spPr>
          <a:xfrm>
            <a:off x="5444424" y="2685887"/>
            <a:ext cx="702375" cy="435460"/>
          </a:xfrm>
          <a:prstGeom prst="line">
            <a:avLst/>
          </a:prstGeom>
          <a:ln>
            <a:solidFill>
              <a:srgbClr val="1972C2"/>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CFB4FD19-0937-DDF7-242D-9CE3948858E0}"/>
              </a:ext>
            </a:extLst>
          </p:cNvPr>
          <p:cNvSpPr/>
          <p:nvPr/>
        </p:nvSpPr>
        <p:spPr>
          <a:xfrm>
            <a:off x="8599258" y="4024575"/>
            <a:ext cx="159374" cy="159374"/>
          </a:xfrm>
          <a:prstGeom prst="ellips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cxnSp>
        <p:nvCxnSpPr>
          <p:cNvPr id="23" name="直線コネクタ 22">
            <a:extLst>
              <a:ext uri="{FF2B5EF4-FFF2-40B4-BE49-F238E27FC236}">
                <a16:creationId xmlns:a16="http://schemas.microsoft.com/office/drawing/2014/main" id="{C269CC8A-4AEE-A366-0305-DB8678EBC8EA}"/>
              </a:ext>
            </a:extLst>
          </p:cNvPr>
          <p:cNvCxnSpPr>
            <a:cxnSpLocks/>
            <a:stCxn id="16" idx="1"/>
            <a:endCxn id="21" idx="7"/>
          </p:cNvCxnSpPr>
          <p:nvPr/>
        </p:nvCxnSpPr>
        <p:spPr>
          <a:xfrm flipH="1">
            <a:off x="8735292" y="2710739"/>
            <a:ext cx="766607" cy="1337176"/>
          </a:xfrm>
          <a:prstGeom prst="line">
            <a:avLst/>
          </a:prstGeom>
          <a:ln w="12700">
            <a:solidFill>
              <a:srgbClr val="EBA327"/>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A901A6B7-2AA6-1F13-DDD6-8E9A02C6D5AE}"/>
              </a:ext>
            </a:extLst>
          </p:cNvPr>
          <p:cNvSpPr/>
          <p:nvPr/>
        </p:nvSpPr>
        <p:spPr>
          <a:xfrm>
            <a:off x="0" y="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9" name="矢印: 環状 28">
            <a:extLst>
              <a:ext uri="{FF2B5EF4-FFF2-40B4-BE49-F238E27FC236}">
                <a16:creationId xmlns:a16="http://schemas.microsoft.com/office/drawing/2014/main" id="{2E1B5575-80D8-963E-7338-025048E0A002}"/>
              </a:ext>
            </a:extLst>
          </p:cNvPr>
          <p:cNvSpPr/>
          <p:nvPr/>
        </p:nvSpPr>
        <p:spPr>
          <a:xfrm>
            <a:off x="359889" y="533425"/>
            <a:ext cx="2286175" cy="2286408"/>
          </a:xfrm>
          <a:prstGeom prst="circularArrow">
            <a:avLst>
              <a:gd name="adj1" fmla="val 10980"/>
              <a:gd name="adj2" fmla="val 1142322"/>
              <a:gd name="adj3" fmla="val 4500000"/>
              <a:gd name="adj4" fmla="val 108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txBody>
          <a:bodyPr/>
          <a:lstStyle/>
          <a:p>
            <a:endParaRPr lang="ja-JP" altLang="en-US" dirty="0">
              <a:latin typeface="游明朝 Demibold" panose="02020600000000000000" pitchFamily="18" charset="-128"/>
              <a:ea typeface="游明朝 Demibold" panose="02020600000000000000" pitchFamily="18" charset="-128"/>
            </a:endParaRPr>
          </a:p>
        </p:txBody>
      </p:sp>
      <p:sp>
        <p:nvSpPr>
          <p:cNvPr id="30" name="フリーフォーム: 図形 29">
            <a:extLst>
              <a:ext uri="{FF2B5EF4-FFF2-40B4-BE49-F238E27FC236}">
                <a16:creationId xmlns:a16="http://schemas.microsoft.com/office/drawing/2014/main" id="{41BA8AED-C613-F2C1-894E-C47D2B17DD0D}"/>
              </a:ext>
            </a:extLst>
          </p:cNvPr>
          <p:cNvSpPr/>
          <p:nvPr/>
        </p:nvSpPr>
        <p:spPr>
          <a:xfrm>
            <a:off x="656094" y="1361042"/>
            <a:ext cx="1699671"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基金の種類</a:t>
            </a:r>
          </a:p>
        </p:txBody>
      </p:sp>
    </p:spTree>
    <p:extLst>
      <p:ext uri="{BB962C8B-B14F-4D97-AF65-F5344CB8AC3E}">
        <p14:creationId xmlns:p14="http://schemas.microsoft.com/office/powerpoint/2010/main" val="46761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33E234-710C-46C3-EF18-7A2A71116F4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0A3C818-BC30-E70C-D1DC-F601B1DD9052}"/>
              </a:ext>
            </a:extLst>
          </p:cNvPr>
          <p:cNvSpPr/>
          <p:nvPr/>
        </p:nvSpPr>
        <p:spPr>
          <a:xfrm>
            <a:off x="0" y="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24F736-D6F2-1955-08F1-CE09F362CEF2}"/>
              </a:ext>
            </a:extLst>
          </p:cNvPr>
          <p:cNvSpPr txBox="1"/>
          <p:nvPr/>
        </p:nvSpPr>
        <p:spPr>
          <a:xfrm>
            <a:off x="3220683" y="2563624"/>
            <a:ext cx="8615351" cy="400110"/>
          </a:xfrm>
          <a:prstGeom prst="rect">
            <a:avLst/>
          </a:prstGeom>
          <a:noFill/>
        </p:spPr>
        <p:txBody>
          <a:bodyPr wrap="square">
            <a:spAutoFit/>
          </a:bodyPr>
          <a:lstStyle/>
          <a:p>
            <a:pPr algn="ctr"/>
            <a:r>
              <a:rPr lang="ja-JP" altLang="en-US" sz="2000" kern="100" dirty="0">
                <a:solidFill>
                  <a:srgbClr val="2A5396"/>
                </a:solidFill>
                <a:latin typeface="游明朝 Demibold" panose="02020600000000000000" pitchFamily="18" charset="-128"/>
                <a:ea typeface="游明朝 Demibold" panose="02020600000000000000" pitchFamily="18" charset="-128"/>
                <a:cs typeface="Times New Roman" panose="02020603050405020304" pitchFamily="18" charset="0"/>
              </a:rPr>
              <a:t>（</a:t>
            </a:r>
            <a:r>
              <a:rPr lang="en-US" altLang="ja-JP" sz="2000" kern="100" dirty="0">
                <a:solidFill>
                  <a:srgbClr val="2A5396"/>
                </a:solidFill>
                <a:latin typeface="游明朝 Demibold" panose="02020600000000000000" pitchFamily="18" charset="-128"/>
                <a:ea typeface="游明朝 Demibold" panose="02020600000000000000" pitchFamily="18" charset="-128"/>
                <a:cs typeface="Times New Roman" panose="02020603050405020304" pitchFamily="18" charset="0"/>
              </a:rPr>
              <a:t>2004</a:t>
            </a:r>
            <a:r>
              <a:rPr lang="ja-JP" altLang="en-US" sz="2000" kern="100" dirty="0">
                <a:solidFill>
                  <a:srgbClr val="2A5396"/>
                </a:solidFill>
                <a:latin typeface="游明朝 Demibold" panose="02020600000000000000" pitchFamily="18" charset="-128"/>
                <a:ea typeface="游明朝 Demibold" panose="02020600000000000000" pitchFamily="18" charset="-128"/>
                <a:cs typeface="Times New Roman" panose="02020603050405020304" pitchFamily="18" charset="0"/>
              </a:rPr>
              <a:t>年採択 </a:t>
            </a:r>
            <a:r>
              <a:rPr lang="en-US" altLang="ja-JP" sz="2000" kern="100" dirty="0">
                <a:solidFill>
                  <a:srgbClr val="2A5396"/>
                </a:solidFill>
                <a:latin typeface="游明朝 Demibold" panose="02020600000000000000" pitchFamily="18" charset="-128"/>
                <a:ea typeface="游明朝 Demibold" panose="02020600000000000000" pitchFamily="18" charset="-128"/>
                <a:cs typeface="Times New Roman" panose="02020603050405020304" pitchFamily="18" charset="0"/>
              </a:rPr>
              <a:t>/</a:t>
            </a:r>
            <a:r>
              <a:rPr lang="ja-JP" altLang="en-US" sz="2000" kern="100" dirty="0">
                <a:solidFill>
                  <a:srgbClr val="2A5396"/>
                </a:solidFill>
                <a:latin typeface="游明朝 Demibold" panose="02020600000000000000" pitchFamily="18" charset="-128"/>
                <a:ea typeface="游明朝 Demibold" panose="02020600000000000000" pitchFamily="18" charset="-128"/>
                <a:cs typeface="Times New Roman" panose="02020603050405020304" pitchFamily="18" charset="0"/>
              </a:rPr>
              <a:t> </a:t>
            </a:r>
            <a:r>
              <a:rPr lang="ja-JP" altLang="ja-JP" sz="2000" kern="100" dirty="0">
                <a:solidFill>
                  <a:srgbClr val="2A5396"/>
                </a:solidFill>
                <a:effectLst/>
                <a:latin typeface="游明朝 Demibold" panose="02020600000000000000" pitchFamily="18" charset="-128"/>
                <a:ea typeface="游明朝 Demibold" panose="02020600000000000000" pitchFamily="18" charset="-128"/>
                <a:cs typeface="Times New Roman" panose="02020603050405020304" pitchFamily="18" charset="0"/>
              </a:rPr>
              <a:t>年次寄付を推進する世界マーケッティング計画</a:t>
            </a:r>
            <a:r>
              <a:rPr lang="ja-JP" altLang="en-US" sz="2000" kern="100" dirty="0">
                <a:solidFill>
                  <a:srgbClr val="2A5396"/>
                </a:solidFill>
                <a:effectLst/>
                <a:latin typeface="游明朝 Demibold" panose="02020600000000000000" pitchFamily="18" charset="-128"/>
                <a:ea typeface="游明朝 Demibold" panose="02020600000000000000" pitchFamily="18" charset="-128"/>
                <a:cs typeface="Times New Roman" panose="02020603050405020304" pitchFamily="18" charset="0"/>
              </a:rPr>
              <a:t>）</a:t>
            </a:r>
            <a:endParaRPr lang="en-US" altLang="ja-JP" sz="2000" kern="100" dirty="0">
              <a:solidFill>
                <a:srgbClr val="2A539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BBCCE1A2-8E28-15AA-B47D-E53B933D1B13}"/>
              </a:ext>
            </a:extLst>
          </p:cNvPr>
          <p:cNvSpPr/>
          <p:nvPr/>
        </p:nvSpPr>
        <p:spPr>
          <a:xfrm>
            <a:off x="5714287" y="4551007"/>
            <a:ext cx="5618732"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kumimoji="1" lang="ja-JP" altLang="en-US" sz="2000" dirty="0">
                <a:solidFill>
                  <a:schemeClr val="bg1"/>
                </a:solidFill>
                <a:latin typeface="游明朝 Demibold" panose="02020600000000000000" pitchFamily="18" charset="-128"/>
                <a:ea typeface="游明朝 Demibold" panose="02020600000000000000" pitchFamily="18" charset="-128"/>
              </a:rPr>
              <a:t> 年次基金　         　 　</a:t>
            </a:r>
            <a:r>
              <a:rPr kumimoji="1" lang="en-US" altLang="ja-JP" sz="2000" dirty="0">
                <a:solidFill>
                  <a:schemeClr val="bg1"/>
                </a:solidFill>
                <a:latin typeface="游明朝 Demibold" panose="02020600000000000000" pitchFamily="18" charset="-128"/>
                <a:ea typeface="游明朝 Demibold" panose="02020600000000000000" pitchFamily="18" charset="-128"/>
              </a:rPr>
              <a:t>150</a:t>
            </a:r>
            <a:r>
              <a:rPr kumimoji="1" lang="ja-JP" altLang="en-US" sz="2000" dirty="0">
                <a:solidFill>
                  <a:schemeClr val="bg1"/>
                </a:solidFill>
                <a:latin typeface="游明朝 Demibold" panose="02020600000000000000" pitchFamily="18" charset="-128"/>
                <a:ea typeface="游明朝 Demibold" panose="02020600000000000000" pitchFamily="18" charset="-128"/>
              </a:rPr>
              <a:t>ドル</a:t>
            </a:r>
            <a:r>
              <a:rPr kumimoji="1" lang="en-US" altLang="ja-JP" sz="2000" dirty="0">
                <a:solidFill>
                  <a:schemeClr val="bg1"/>
                </a:solidFill>
                <a:latin typeface="游明朝 Demibold" panose="02020600000000000000" pitchFamily="18" charset="-128"/>
                <a:ea typeface="游明朝 Demibold" panose="02020600000000000000" pitchFamily="18" charset="-128"/>
              </a:rPr>
              <a:t>/</a:t>
            </a:r>
            <a:r>
              <a:rPr kumimoji="1" lang="ja-JP" altLang="en-US" sz="2000" dirty="0">
                <a:solidFill>
                  <a:schemeClr val="bg1"/>
                </a:solidFill>
                <a:latin typeface="游明朝 Demibold" panose="02020600000000000000" pitchFamily="18" charset="-128"/>
                <a:ea typeface="游明朝 Demibold" panose="02020600000000000000" pitchFamily="18" charset="-128"/>
              </a:rPr>
              <a:t>メンバー　</a:t>
            </a:r>
          </a:p>
        </p:txBody>
      </p:sp>
      <p:sp>
        <p:nvSpPr>
          <p:cNvPr id="6" name="正方形/長方形 5">
            <a:extLst>
              <a:ext uri="{FF2B5EF4-FFF2-40B4-BE49-F238E27FC236}">
                <a16:creationId xmlns:a16="http://schemas.microsoft.com/office/drawing/2014/main" id="{18ACE166-1770-2B46-C1DA-89A186208B7E}"/>
              </a:ext>
            </a:extLst>
          </p:cNvPr>
          <p:cNvSpPr/>
          <p:nvPr/>
        </p:nvSpPr>
        <p:spPr>
          <a:xfrm>
            <a:off x="3719851" y="4560825"/>
            <a:ext cx="1945052" cy="1808062"/>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游明朝 Demibold" panose="02020600000000000000" pitchFamily="18" charset="-128"/>
                <a:ea typeface="游明朝 Demibold" panose="02020600000000000000" pitchFamily="18" charset="-128"/>
              </a:rPr>
              <a:t>寄付の目標</a:t>
            </a:r>
            <a:br>
              <a:rPr kumimoji="1" lang="en-US" altLang="ja-JP" sz="2000" dirty="0">
                <a:latin typeface="游明朝 Demibold" panose="02020600000000000000" pitchFamily="18" charset="-128"/>
                <a:ea typeface="游明朝 Demibold" panose="02020600000000000000" pitchFamily="18" charset="-128"/>
              </a:rPr>
            </a:br>
            <a:r>
              <a:rPr kumimoji="1" lang="ja-JP" altLang="en-US" sz="2000" dirty="0">
                <a:latin typeface="游明朝 Demibold" panose="02020600000000000000" pitchFamily="18" charset="-128"/>
                <a:ea typeface="游明朝 Demibold" panose="02020600000000000000" pitchFamily="18" charset="-128"/>
              </a:rPr>
              <a:t>（</a:t>
            </a:r>
            <a:r>
              <a:rPr kumimoji="1" lang="en-US" altLang="ja-JP" sz="2000" dirty="0">
                <a:latin typeface="游明朝 Demibold" panose="02020600000000000000" pitchFamily="18" charset="-128"/>
                <a:ea typeface="游明朝 Demibold" panose="02020600000000000000" pitchFamily="18" charset="-128"/>
              </a:rPr>
              <a:t>2610</a:t>
            </a:r>
            <a:r>
              <a:rPr kumimoji="1" lang="ja-JP" altLang="en-US" sz="2000" dirty="0">
                <a:latin typeface="游明朝 Demibold" panose="02020600000000000000" pitchFamily="18" charset="-128"/>
                <a:ea typeface="游明朝 Demibold" panose="02020600000000000000" pitchFamily="18" charset="-128"/>
              </a:rPr>
              <a:t>地区）</a:t>
            </a:r>
          </a:p>
        </p:txBody>
      </p:sp>
      <p:sp>
        <p:nvSpPr>
          <p:cNvPr id="7" name="テキスト ボックス 6">
            <a:extLst>
              <a:ext uri="{FF2B5EF4-FFF2-40B4-BE49-F238E27FC236}">
                <a16:creationId xmlns:a16="http://schemas.microsoft.com/office/drawing/2014/main" id="{44A0C759-9D86-7ABF-02CD-E3072D910214}"/>
              </a:ext>
            </a:extLst>
          </p:cNvPr>
          <p:cNvSpPr txBox="1"/>
          <p:nvPr/>
        </p:nvSpPr>
        <p:spPr>
          <a:xfrm>
            <a:off x="3711471" y="3494569"/>
            <a:ext cx="7947128" cy="830997"/>
          </a:xfrm>
          <a:prstGeom prst="rect">
            <a:avLst/>
          </a:prstGeom>
          <a:noFill/>
        </p:spPr>
        <p:txBody>
          <a:bodyPr wrap="square">
            <a:spAutoFit/>
          </a:bodyPr>
          <a:lstStyle/>
          <a:p>
            <a:pPr algn="just"/>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ひとり一人が、毎年、寄付してほしいという計画であり</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地区は寄付の目標額を設定</a:t>
            </a:r>
          </a:p>
        </p:txBody>
      </p:sp>
      <p:sp>
        <p:nvSpPr>
          <p:cNvPr id="9" name="正方形/長方形 8">
            <a:extLst>
              <a:ext uri="{FF2B5EF4-FFF2-40B4-BE49-F238E27FC236}">
                <a16:creationId xmlns:a16="http://schemas.microsoft.com/office/drawing/2014/main" id="{0A77A0D9-AE77-537E-9880-DFDAD9A5BD93}"/>
              </a:ext>
            </a:extLst>
          </p:cNvPr>
          <p:cNvSpPr/>
          <p:nvPr/>
        </p:nvSpPr>
        <p:spPr>
          <a:xfrm>
            <a:off x="5714287" y="5512641"/>
            <a:ext cx="5618732"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游明朝 Demibold" panose="02020600000000000000" pitchFamily="18" charset="-128"/>
                <a:ea typeface="游明朝 Demibold" panose="02020600000000000000" pitchFamily="18" charset="-128"/>
              </a:rPr>
              <a:t> ポリオプラス基金　 　 </a:t>
            </a:r>
            <a:r>
              <a:rPr kumimoji="1" lang="en-US" altLang="ja-JP" sz="2000" dirty="0">
                <a:solidFill>
                  <a:schemeClr val="bg1"/>
                </a:solidFill>
                <a:latin typeface="游明朝 Demibold" panose="02020600000000000000" pitchFamily="18" charset="-128"/>
                <a:ea typeface="游明朝 Demibold" panose="02020600000000000000" pitchFamily="18" charset="-128"/>
              </a:rPr>
              <a:t>30</a:t>
            </a:r>
            <a:r>
              <a:rPr kumimoji="1" lang="ja-JP" altLang="en-US" sz="2000" dirty="0">
                <a:solidFill>
                  <a:schemeClr val="bg1"/>
                </a:solidFill>
                <a:latin typeface="游明朝 Demibold" panose="02020600000000000000" pitchFamily="18" charset="-128"/>
                <a:ea typeface="游明朝 Demibold" panose="02020600000000000000" pitchFamily="18" charset="-128"/>
              </a:rPr>
              <a:t>ドル</a:t>
            </a:r>
            <a:r>
              <a:rPr kumimoji="1" lang="en-US" altLang="ja-JP" sz="2000" dirty="0">
                <a:solidFill>
                  <a:schemeClr val="bg1"/>
                </a:solidFill>
                <a:latin typeface="游明朝 Demibold" panose="02020600000000000000" pitchFamily="18" charset="-128"/>
                <a:ea typeface="游明朝 Demibold" panose="02020600000000000000" pitchFamily="18" charset="-128"/>
              </a:rPr>
              <a:t>/</a:t>
            </a:r>
            <a:r>
              <a:rPr kumimoji="1" lang="ja-JP" altLang="en-US" sz="2000" dirty="0">
                <a:solidFill>
                  <a:schemeClr val="bg1"/>
                </a:solidFill>
                <a:latin typeface="游明朝 Demibold" panose="02020600000000000000" pitchFamily="18" charset="-128"/>
                <a:ea typeface="游明朝 Demibold" panose="02020600000000000000" pitchFamily="18" charset="-128"/>
              </a:rPr>
              <a:t>メンバー</a:t>
            </a:r>
          </a:p>
        </p:txBody>
      </p:sp>
      <p:pic>
        <p:nvPicPr>
          <p:cNvPr id="25" name="図 24" descr="ロゴ が含まれている画像&#10;&#10;AI によって生成されたコンテンツは間違っている可能性があります。">
            <a:extLst>
              <a:ext uri="{FF2B5EF4-FFF2-40B4-BE49-F238E27FC236}">
                <a16:creationId xmlns:a16="http://schemas.microsoft.com/office/drawing/2014/main" id="{C060751B-78B1-AA58-C2EB-76C348DAFD3B}"/>
              </a:ext>
            </a:extLst>
          </p:cNvPr>
          <p:cNvPicPr>
            <a:picLocks noChangeAspect="1"/>
          </p:cNvPicPr>
          <p:nvPr/>
        </p:nvPicPr>
        <p:blipFill>
          <a:blip r:embed="rId2"/>
          <a:stretch>
            <a:fillRect/>
          </a:stretch>
        </p:blipFill>
        <p:spPr>
          <a:xfrm>
            <a:off x="3838990" y="549588"/>
            <a:ext cx="7564284" cy="1891071"/>
          </a:xfrm>
          <a:prstGeom prst="rect">
            <a:avLst/>
          </a:prstGeom>
        </p:spPr>
      </p:pic>
      <p:sp>
        <p:nvSpPr>
          <p:cNvPr id="28" name="図形 27">
            <a:extLst>
              <a:ext uri="{FF2B5EF4-FFF2-40B4-BE49-F238E27FC236}">
                <a16:creationId xmlns:a16="http://schemas.microsoft.com/office/drawing/2014/main" id="{E96AEDDB-EFBD-C017-B27B-8005A807C67A}"/>
              </a:ext>
            </a:extLst>
          </p:cNvPr>
          <p:cNvSpPr/>
          <p:nvPr/>
        </p:nvSpPr>
        <p:spPr>
          <a:xfrm>
            <a:off x="355966" y="1847306"/>
            <a:ext cx="2286175" cy="2286408"/>
          </a:xfrm>
          <a:prstGeom prst="leftCircularArrow">
            <a:avLst>
              <a:gd name="adj1" fmla="val 10980"/>
              <a:gd name="adj2" fmla="val 1142322"/>
              <a:gd name="adj3" fmla="val 6300000"/>
              <a:gd name="adj4" fmla="val 189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6364"/>
              <a:alphaOff val="0"/>
            </a:schemeClr>
          </a:fillRef>
          <a:effectRef idx="2">
            <a:schemeClr val="accent3">
              <a:shade val="80000"/>
              <a:hueOff val="0"/>
              <a:satOff val="0"/>
              <a:lumOff val="6364"/>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29" name="フリーフォーム: 図形 28">
            <a:extLst>
              <a:ext uri="{FF2B5EF4-FFF2-40B4-BE49-F238E27FC236}">
                <a16:creationId xmlns:a16="http://schemas.microsoft.com/office/drawing/2014/main" id="{011A709E-4307-DA0F-BAF9-9B0CC50092A4}"/>
              </a:ext>
            </a:extLst>
          </p:cNvPr>
          <p:cNvSpPr/>
          <p:nvPr/>
        </p:nvSpPr>
        <p:spPr>
          <a:xfrm>
            <a:off x="858144" y="2661307"/>
            <a:ext cx="1336300"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寄付の目標</a:t>
            </a:r>
          </a:p>
        </p:txBody>
      </p:sp>
      <p:sp>
        <p:nvSpPr>
          <p:cNvPr id="30" name="矢印: 環状 29">
            <a:extLst>
              <a:ext uri="{FF2B5EF4-FFF2-40B4-BE49-F238E27FC236}">
                <a16:creationId xmlns:a16="http://schemas.microsoft.com/office/drawing/2014/main" id="{369B5BBD-4232-45DA-E0EA-FD5044F73E8D}"/>
              </a:ext>
            </a:extLst>
          </p:cNvPr>
          <p:cNvSpPr/>
          <p:nvPr/>
        </p:nvSpPr>
        <p:spPr>
          <a:xfrm>
            <a:off x="-3376794" y="3187304"/>
            <a:ext cx="2286175" cy="2286408"/>
          </a:xfrm>
          <a:prstGeom prst="circularArrow">
            <a:avLst>
              <a:gd name="adj1" fmla="val 10980"/>
              <a:gd name="adj2" fmla="val 1142322"/>
              <a:gd name="adj3" fmla="val 4500000"/>
              <a:gd name="adj4" fmla="val 135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2728"/>
              <a:alphaOff val="0"/>
            </a:schemeClr>
          </a:fillRef>
          <a:effectRef idx="2">
            <a:schemeClr val="accent3">
              <a:shade val="80000"/>
              <a:hueOff val="0"/>
              <a:satOff val="0"/>
              <a:lumOff val="12728"/>
              <a:alphaOff val="0"/>
            </a:schemeClr>
          </a:effectRef>
          <a:fontRef idx="minor">
            <a:schemeClr val="lt1"/>
          </a:fontRef>
        </p:style>
        <p:txBody>
          <a:bodyPr/>
          <a:lstStyle/>
          <a:p>
            <a:endParaRPr lang="ja-JP" altLang="en-US"/>
          </a:p>
        </p:txBody>
      </p:sp>
      <p:sp>
        <p:nvSpPr>
          <p:cNvPr id="31" name="フリーフォーム: 図形 30">
            <a:extLst>
              <a:ext uri="{FF2B5EF4-FFF2-40B4-BE49-F238E27FC236}">
                <a16:creationId xmlns:a16="http://schemas.microsoft.com/office/drawing/2014/main" id="{021A5FDD-E1B1-9B71-E899-B920B81C91BB}"/>
              </a:ext>
            </a:extLst>
          </p:cNvPr>
          <p:cNvSpPr/>
          <p:nvPr/>
        </p:nvSpPr>
        <p:spPr>
          <a:xfrm>
            <a:off x="-3152711" y="4014922"/>
            <a:ext cx="1556483"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BIZ UDPゴシック" panose="020B0400000000000000" pitchFamily="50" charset="-128"/>
                <a:ea typeface="BIZ UDPゴシック" panose="020B0400000000000000" pitchFamily="50" charset="-128"/>
              </a:rPr>
              <a:t>寄付者の認証</a:t>
            </a:r>
          </a:p>
        </p:txBody>
      </p:sp>
      <p:sp>
        <p:nvSpPr>
          <p:cNvPr id="32" name="アーチ 31">
            <a:extLst>
              <a:ext uri="{FF2B5EF4-FFF2-40B4-BE49-F238E27FC236}">
                <a16:creationId xmlns:a16="http://schemas.microsoft.com/office/drawing/2014/main" id="{45D71F72-506F-2CD4-1896-1B4D00AF8035}"/>
              </a:ext>
            </a:extLst>
          </p:cNvPr>
          <p:cNvSpPr/>
          <p:nvPr/>
        </p:nvSpPr>
        <p:spPr>
          <a:xfrm>
            <a:off x="-3848953" y="4652763"/>
            <a:ext cx="1964112" cy="1965062"/>
          </a:xfrm>
          <a:prstGeom prst="blockArc">
            <a:avLst>
              <a:gd name="adj1" fmla="val 0"/>
              <a:gd name="adj2" fmla="val 18900000"/>
              <a:gd name="adj3" fmla="val 1274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9092"/>
              <a:alphaOff val="0"/>
            </a:schemeClr>
          </a:fillRef>
          <a:effectRef idx="2">
            <a:schemeClr val="accent3">
              <a:shade val="80000"/>
              <a:hueOff val="0"/>
              <a:satOff val="0"/>
              <a:lumOff val="19092"/>
              <a:alphaOff val="0"/>
            </a:schemeClr>
          </a:effectRef>
          <a:fontRef idx="minor">
            <a:schemeClr val="lt1"/>
          </a:fontRef>
        </p:style>
        <p:txBody>
          <a:bodyPr/>
          <a:lstStyle/>
          <a:p>
            <a:endParaRPr lang="ja-JP" altLang="en-US"/>
          </a:p>
        </p:txBody>
      </p:sp>
      <p:sp>
        <p:nvSpPr>
          <p:cNvPr id="33" name="フリーフォーム: 図形 32">
            <a:extLst>
              <a:ext uri="{FF2B5EF4-FFF2-40B4-BE49-F238E27FC236}">
                <a16:creationId xmlns:a16="http://schemas.microsoft.com/office/drawing/2014/main" id="{4D365E84-ADDB-38CD-FF1F-4A2AD0D5A553}"/>
              </a:ext>
            </a:extLst>
          </p:cNvPr>
          <p:cNvSpPr/>
          <p:nvPr/>
        </p:nvSpPr>
        <p:spPr>
          <a:xfrm>
            <a:off x="-3525778" y="5299144"/>
            <a:ext cx="1336300" cy="640267"/>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BIZ UDPゴシック" panose="020B0400000000000000" pitchFamily="50" charset="-128"/>
                <a:ea typeface="BIZ UDPゴシック" panose="020B0400000000000000" pitchFamily="50" charset="-128"/>
              </a:rPr>
              <a:t>基金の運用</a:t>
            </a:r>
          </a:p>
        </p:txBody>
      </p:sp>
      <p:cxnSp>
        <p:nvCxnSpPr>
          <p:cNvPr id="35" name="直線コネクタ 34">
            <a:extLst>
              <a:ext uri="{FF2B5EF4-FFF2-40B4-BE49-F238E27FC236}">
                <a16:creationId xmlns:a16="http://schemas.microsoft.com/office/drawing/2014/main" id="{6586AA51-50D0-E64D-A27C-4AB2C0329E7B}"/>
              </a:ext>
            </a:extLst>
          </p:cNvPr>
          <p:cNvCxnSpPr/>
          <p:nvPr/>
        </p:nvCxnSpPr>
        <p:spPr>
          <a:xfrm>
            <a:off x="8133347" y="4636721"/>
            <a:ext cx="0" cy="6463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D97ADED-C455-9C40-7F3C-8326CD9ABFBF}"/>
              </a:ext>
            </a:extLst>
          </p:cNvPr>
          <p:cNvCxnSpPr/>
          <p:nvPr/>
        </p:nvCxnSpPr>
        <p:spPr>
          <a:xfrm>
            <a:off x="8133347" y="5567163"/>
            <a:ext cx="0" cy="6463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8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42D1BC9-27B5-8E06-DD45-80BAE066A2B8}"/>
              </a:ext>
            </a:extLst>
          </p:cNvPr>
          <p:cNvSpPr/>
          <p:nvPr/>
        </p:nvSpPr>
        <p:spPr>
          <a:xfrm>
            <a:off x="5537826" y="1348466"/>
            <a:ext cx="2820114" cy="81117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bg1"/>
                </a:solidFill>
                <a:latin typeface="游明朝 Demibold" panose="02020600000000000000" pitchFamily="18" charset="-128"/>
                <a:ea typeface="游明朝 Demibold" panose="02020600000000000000" pitchFamily="18" charset="-128"/>
              </a:rPr>
              <a:t>「財団の友」会員</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7" name="正方形/長方形 6">
            <a:extLst>
              <a:ext uri="{FF2B5EF4-FFF2-40B4-BE49-F238E27FC236}">
                <a16:creationId xmlns:a16="http://schemas.microsoft.com/office/drawing/2014/main" id="{A8D549BF-9B2A-7997-7905-63C5D660CC0E}"/>
              </a:ext>
            </a:extLst>
          </p:cNvPr>
          <p:cNvSpPr/>
          <p:nvPr/>
        </p:nvSpPr>
        <p:spPr>
          <a:xfrm>
            <a:off x="3408108" y="1337066"/>
            <a:ext cx="1945052" cy="4625318"/>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000" dirty="0">
                <a:latin typeface="游明朝 Demibold" panose="02020600000000000000" pitchFamily="18" charset="-128"/>
                <a:ea typeface="游明朝 Demibold" panose="02020600000000000000" pitchFamily="18" charset="-128"/>
              </a:rPr>
              <a:t>年次基金</a:t>
            </a:r>
            <a:br>
              <a:rPr kumimoji="1" lang="en-US" altLang="ja-JP" sz="2000" dirty="0">
                <a:latin typeface="游明朝 Demibold" panose="02020600000000000000" pitchFamily="18" charset="-128"/>
                <a:ea typeface="游明朝 Demibold" panose="02020600000000000000" pitchFamily="18" charset="-128"/>
              </a:rPr>
            </a:br>
            <a:r>
              <a:rPr kumimoji="1" lang="ja-JP" altLang="en-US" sz="1400" dirty="0">
                <a:latin typeface="游明朝 Demibold" panose="02020600000000000000" pitchFamily="18" charset="-128"/>
                <a:ea typeface="游明朝 Demibold" panose="02020600000000000000" pitchFamily="18" charset="-128"/>
              </a:rPr>
              <a:t>（ポリオプラス基金、使途指定寄付を含む）</a:t>
            </a:r>
          </a:p>
        </p:txBody>
      </p:sp>
      <p:sp>
        <p:nvSpPr>
          <p:cNvPr id="9" name="正方形/長方形 8">
            <a:extLst>
              <a:ext uri="{FF2B5EF4-FFF2-40B4-BE49-F238E27FC236}">
                <a16:creationId xmlns:a16="http://schemas.microsoft.com/office/drawing/2014/main" id="{CD11065C-9254-4ABD-AD04-85EACC6A8EC5}"/>
              </a:ext>
            </a:extLst>
          </p:cNvPr>
          <p:cNvSpPr/>
          <p:nvPr/>
        </p:nvSpPr>
        <p:spPr>
          <a:xfrm>
            <a:off x="5537824" y="2277380"/>
            <a:ext cx="2820115"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2000" dirty="0">
                <a:solidFill>
                  <a:schemeClr val="bg1"/>
                </a:solidFill>
                <a:latin typeface="游明朝 Demibold" panose="02020600000000000000" pitchFamily="18" charset="-128"/>
                <a:ea typeface="游明朝 Demibold" panose="02020600000000000000" pitchFamily="18" charset="-128"/>
              </a:rPr>
              <a:t>ポール・ハリス・フェロー</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0" name="正方形/長方形 9">
            <a:extLst>
              <a:ext uri="{FF2B5EF4-FFF2-40B4-BE49-F238E27FC236}">
                <a16:creationId xmlns:a16="http://schemas.microsoft.com/office/drawing/2014/main" id="{246E67E2-559B-698C-C5F7-9CC30082DF81}"/>
              </a:ext>
            </a:extLst>
          </p:cNvPr>
          <p:cNvSpPr/>
          <p:nvPr/>
        </p:nvSpPr>
        <p:spPr>
          <a:xfrm>
            <a:off x="5537824" y="3206295"/>
            <a:ext cx="2820115"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ja-JP" sz="2000" dirty="0">
                <a:solidFill>
                  <a:schemeClr val="bg1"/>
                </a:solidFill>
                <a:latin typeface="游明朝 Demibold" panose="02020600000000000000" pitchFamily="18" charset="-128"/>
                <a:ea typeface="游明朝 Demibold" panose="02020600000000000000" pitchFamily="18" charset="-128"/>
              </a:rPr>
              <a:t>マルティプル・ポール</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r>
              <a:rPr lang="ja-JP" altLang="ja-JP" sz="2000" dirty="0">
                <a:solidFill>
                  <a:schemeClr val="bg1"/>
                </a:solidFill>
                <a:latin typeface="游明朝 Demibold" panose="02020600000000000000" pitchFamily="18" charset="-128"/>
                <a:ea typeface="游明朝 Demibold" panose="02020600000000000000" pitchFamily="18" charset="-128"/>
              </a:rPr>
              <a:t>・ハリス・フェロー</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2" name="正方形/長方形 11">
            <a:extLst>
              <a:ext uri="{FF2B5EF4-FFF2-40B4-BE49-F238E27FC236}">
                <a16:creationId xmlns:a16="http://schemas.microsoft.com/office/drawing/2014/main" id="{C9E7C349-161B-D1EE-922B-FB450ED46D5F}"/>
              </a:ext>
            </a:extLst>
          </p:cNvPr>
          <p:cNvSpPr/>
          <p:nvPr/>
        </p:nvSpPr>
        <p:spPr>
          <a:xfrm>
            <a:off x="5537824" y="4164238"/>
            <a:ext cx="2820115"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ja-JP" altLang="ja-JP" sz="2000" dirty="0">
                <a:solidFill>
                  <a:schemeClr val="bg1"/>
                </a:solidFill>
                <a:latin typeface="游明朝 Demibold" panose="02020600000000000000" pitchFamily="18" charset="-128"/>
                <a:ea typeface="游明朝 Demibold" panose="02020600000000000000" pitchFamily="18" charset="-128"/>
              </a:rPr>
              <a:t>ポール・ハリス・</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r>
              <a:rPr lang="ja-JP" altLang="ja-JP" sz="2000" dirty="0">
                <a:solidFill>
                  <a:schemeClr val="bg1"/>
                </a:solidFill>
                <a:latin typeface="游明朝 Demibold" panose="02020600000000000000" pitchFamily="18" charset="-128"/>
                <a:ea typeface="游明朝 Demibold" panose="02020600000000000000" pitchFamily="18" charset="-128"/>
              </a:rPr>
              <a:t>ソサエティ</a:t>
            </a:r>
            <a:r>
              <a:rPr lang="ja-JP" altLang="en-US" sz="2000" dirty="0">
                <a:solidFill>
                  <a:schemeClr val="bg1"/>
                </a:solidFill>
                <a:latin typeface="游明朝 Demibold" panose="02020600000000000000" pitchFamily="18" charset="-128"/>
                <a:ea typeface="游明朝 Demibold" panose="02020600000000000000" pitchFamily="18" charset="-128"/>
              </a:rPr>
              <a:t>（</a:t>
            </a:r>
            <a:r>
              <a:rPr lang="en-US" altLang="ja-JP" sz="2000" dirty="0">
                <a:solidFill>
                  <a:schemeClr val="bg1"/>
                </a:solidFill>
                <a:latin typeface="游明朝 Demibold" panose="02020600000000000000" pitchFamily="18" charset="-128"/>
                <a:ea typeface="游明朝 Demibold" panose="02020600000000000000" pitchFamily="18" charset="-128"/>
              </a:rPr>
              <a:t>PHS</a:t>
            </a:r>
            <a:r>
              <a:rPr lang="ja-JP" altLang="en-US" sz="2000" dirty="0">
                <a:solidFill>
                  <a:schemeClr val="bg1"/>
                </a:solidFill>
                <a:latin typeface="游明朝 Demibold" panose="02020600000000000000" pitchFamily="18" charset="-128"/>
                <a:ea typeface="游明朝 Demibold" panose="02020600000000000000" pitchFamily="18" charset="-128"/>
              </a:rPr>
              <a:t>）</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3" name="正方形/長方形 12">
            <a:extLst>
              <a:ext uri="{FF2B5EF4-FFF2-40B4-BE49-F238E27FC236}">
                <a16:creationId xmlns:a16="http://schemas.microsoft.com/office/drawing/2014/main" id="{835821ED-85B0-0865-DB02-6E954060EA2F}"/>
              </a:ext>
            </a:extLst>
          </p:cNvPr>
          <p:cNvSpPr/>
          <p:nvPr/>
        </p:nvSpPr>
        <p:spPr>
          <a:xfrm>
            <a:off x="5537824" y="5122181"/>
            <a:ext cx="2820115"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ja-JP" altLang="en-US" sz="2000" dirty="0">
                <a:solidFill>
                  <a:schemeClr val="bg1"/>
                </a:solidFill>
                <a:latin typeface="游明朝 Demibold" panose="02020600000000000000" pitchFamily="18" charset="-128"/>
                <a:ea typeface="游明朝 Demibold" panose="02020600000000000000" pitchFamily="18" charset="-128"/>
              </a:rPr>
              <a:t>ポリオ</a:t>
            </a:r>
            <a:r>
              <a:rPr lang="ja-JP" altLang="ja-JP" sz="2000" dirty="0">
                <a:solidFill>
                  <a:schemeClr val="bg1"/>
                </a:solidFill>
                <a:latin typeface="游明朝 Demibold" panose="02020600000000000000" pitchFamily="18" charset="-128"/>
                <a:ea typeface="游明朝 Demibold" panose="02020600000000000000" pitchFamily="18" charset="-128"/>
              </a:rPr>
              <a:t>・</a:t>
            </a:r>
            <a:r>
              <a:rPr lang="ja-JP" altLang="en-US" sz="2000" dirty="0">
                <a:solidFill>
                  <a:schemeClr val="bg1"/>
                </a:solidFill>
                <a:latin typeface="游明朝 Demibold" panose="02020600000000000000" pitchFamily="18" charset="-128"/>
                <a:ea typeface="游明朝 Demibold" panose="02020600000000000000" pitchFamily="18" charset="-128"/>
              </a:rPr>
              <a:t>プラス</a:t>
            </a:r>
            <a:r>
              <a:rPr lang="ja-JP" altLang="ja-JP" sz="2000" dirty="0">
                <a:solidFill>
                  <a:schemeClr val="bg1"/>
                </a:solidFill>
                <a:latin typeface="游明朝 Demibold" panose="02020600000000000000" pitchFamily="18" charset="-128"/>
                <a:ea typeface="游明朝 Demibold" panose="02020600000000000000" pitchFamily="18" charset="-128"/>
              </a:rPr>
              <a:t>・</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r>
              <a:rPr lang="ja-JP" altLang="ja-JP" sz="2000" dirty="0">
                <a:solidFill>
                  <a:schemeClr val="bg1"/>
                </a:solidFill>
                <a:latin typeface="游明朝 Demibold" panose="02020600000000000000" pitchFamily="18" charset="-128"/>
                <a:ea typeface="游明朝 Demibold" panose="02020600000000000000" pitchFamily="18" charset="-128"/>
              </a:rPr>
              <a:t>ソサエティ</a:t>
            </a:r>
            <a:r>
              <a:rPr lang="ja-JP" altLang="en-US" sz="2000" dirty="0">
                <a:solidFill>
                  <a:schemeClr val="bg1"/>
                </a:solidFill>
                <a:latin typeface="游明朝 Demibold" panose="02020600000000000000" pitchFamily="18" charset="-128"/>
                <a:ea typeface="游明朝 Demibold" panose="02020600000000000000" pitchFamily="18" charset="-128"/>
              </a:rPr>
              <a:t>（</a:t>
            </a:r>
            <a:r>
              <a:rPr lang="en-US" altLang="ja-JP" sz="2000" dirty="0">
                <a:solidFill>
                  <a:schemeClr val="bg1"/>
                </a:solidFill>
                <a:latin typeface="游明朝 Demibold" panose="02020600000000000000" pitchFamily="18" charset="-128"/>
                <a:ea typeface="游明朝 Demibold" panose="02020600000000000000" pitchFamily="18" charset="-128"/>
              </a:rPr>
              <a:t>PPS</a:t>
            </a:r>
            <a:r>
              <a:rPr lang="ja-JP" altLang="en-US" sz="2000" dirty="0">
                <a:solidFill>
                  <a:schemeClr val="bg1"/>
                </a:solidFill>
                <a:latin typeface="游明朝 Demibold" panose="02020600000000000000" pitchFamily="18" charset="-128"/>
                <a:ea typeface="游明朝 Demibold" panose="02020600000000000000" pitchFamily="18" charset="-128"/>
              </a:rPr>
              <a:t>）　　</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8" name="正方形/長方形 7">
            <a:extLst>
              <a:ext uri="{FF2B5EF4-FFF2-40B4-BE49-F238E27FC236}">
                <a16:creationId xmlns:a16="http://schemas.microsoft.com/office/drawing/2014/main" id="{ECB3A3EB-482D-9B05-AE87-E0B30BE72CEB}"/>
              </a:ext>
            </a:extLst>
          </p:cNvPr>
          <p:cNvSpPr/>
          <p:nvPr/>
        </p:nvSpPr>
        <p:spPr>
          <a:xfrm>
            <a:off x="0" y="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583389F8-643A-887D-0C7C-995FD93B6E32}"/>
              </a:ext>
            </a:extLst>
          </p:cNvPr>
          <p:cNvSpPr/>
          <p:nvPr/>
        </p:nvSpPr>
        <p:spPr>
          <a:xfrm>
            <a:off x="8313108" y="1348466"/>
            <a:ext cx="3248064" cy="81117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毎年100ドル以上のご寄付をいただく会員</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cxnSp>
        <p:nvCxnSpPr>
          <p:cNvPr id="41" name="直線コネクタ 40">
            <a:extLst>
              <a:ext uri="{FF2B5EF4-FFF2-40B4-BE49-F238E27FC236}">
                <a16:creationId xmlns:a16="http://schemas.microsoft.com/office/drawing/2014/main" id="{44893454-9904-004B-429B-4FF8B4AA681F}"/>
              </a:ext>
            </a:extLst>
          </p:cNvPr>
          <p:cNvCxnSpPr/>
          <p:nvPr/>
        </p:nvCxnSpPr>
        <p:spPr>
          <a:xfrm>
            <a:off x="8303463" y="1348466"/>
            <a:ext cx="0" cy="811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 0">
            <a:extLst>
              <a:ext uri="{FF2B5EF4-FFF2-40B4-BE49-F238E27FC236}">
                <a16:creationId xmlns:a16="http://schemas.microsoft.com/office/drawing/2014/main" id="{16B41CF6-FFFD-3A2B-8CE5-D1464782757B}"/>
              </a:ext>
            </a:extLst>
          </p:cNvPr>
          <p:cNvSpPr/>
          <p:nvPr/>
        </p:nvSpPr>
        <p:spPr>
          <a:xfrm>
            <a:off x="3441363" y="457104"/>
            <a:ext cx="4561642" cy="570071"/>
          </a:xfrm>
          <a:prstGeom prst="rect">
            <a:avLst/>
          </a:prstGeom>
          <a:noFill/>
          <a:ln/>
        </p:spPr>
        <p:txBody>
          <a:bodyPr wrap="none" lIns="0" tIns="0" rIns="0" bIns="0" rtlCol="0" anchor="t"/>
          <a:lstStyle/>
          <a:p>
            <a:pPr marL="0" indent="0">
              <a:lnSpc>
                <a:spcPts val="4450"/>
              </a:lnSpc>
              <a:buNone/>
            </a:pPr>
            <a:r>
              <a:rPr lang="en-US" sz="2400" b="1" dirty="0">
                <a:solidFill>
                  <a:srgbClr val="174486"/>
                </a:solidFill>
                <a:latin typeface="游明朝 Demibold" panose="02020600000000000000" pitchFamily="18" charset="-128"/>
                <a:ea typeface="游明朝 Demibold" panose="02020600000000000000" pitchFamily="18" charset="-128"/>
                <a:cs typeface="Petrona Bold" pitchFamily="34" charset="-120"/>
              </a:rPr>
              <a:t>寄付者の認証レベル</a:t>
            </a:r>
            <a:endParaRPr lang="en-US" sz="2400" dirty="0">
              <a:solidFill>
                <a:srgbClr val="174486"/>
              </a:solidFill>
              <a:latin typeface="游明朝 Demibold" panose="02020600000000000000" pitchFamily="18" charset="-128"/>
              <a:ea typeface="游明朝 Demibold" panose="02020600000000000000" pitchFamily="18" charset="-128"/>
            </a:endParaRPr>
          </a:p>
        </p:txBody>
      </p:sp>
      <p:sp>
        <p:nvSpPr>
          <p:cNvPr id="45" name="正方形/長方形 44">
            <a:extLst>
              <a:ext uri="{FF2B5EF4-FFF2-40B4-BE49-F238E27FC236}">
                <a16:creationId xmlns:a16="http://schemas.microsoft.com/office/drawing/2014/main" id="{1899998A-4A7C-77D8-0D6A-298D010F39C2}"/>
              </a:ext>
            </a:extLst>
          </p:cNvPr>
          <p:cNvSpPr/>
          <p:nvPr/>
        </p:nvSpPr>
        <p:spPr>
          <a:xfrm>
            <a:off x="8345192" y="2277380"/>
            <a:ext cx="3215980"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150"/>
              </a:lnSpc>
              <a:buNone/>
            </a:pPr>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1,000ドルのご寄付に対する認証</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cxnSp>
        <p:nvCxnSpPr>
          <p:cNvPr id="46" name="直線コネクタ 45">
            <a:extLst>
              <a:ext uri="{FF2B5EF4-FFF2-40B4-BE49-F238E27FC236}">
                <a16:creationId xmlns:a16="http://schemas.microsoft.com/office/drawing/2014/main" id="{F9A804CB-5844-9053-17BE-7DD6F3473651}"/>
              </a:ext>
            </a:extLst>
          </p:cNvPr>
          <p:cNvCxnSpPr/>
          <p:nvPr/>
        </p:nvCxnSpPr>
        <p:spPr>
          <a:xfrm>
            <a:off x="8309813" y="2294949"/>
            <a:ext cx="0" cy="811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38EFA8A2-7533-792C-9DD4-B4EFC65C8ED4}"/>
              </a:ext>
            </a:extLst>
          </p:cNvPr>
          <p:cNvSpPr/>
          <p:nvPr/>
        </p:nvSpPr>
        <p:spPr>
          <a:xfrm>
            <a:off x="8313108" y="3206295"/>
            <a:ext cx="3248064"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150"/>
              </a:lnSpc>
              <a:buNone/>
            </a:pPr>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2,000ドル～9,000ドルのご寄付に対する認証</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cxnSp>
        <p:nvCxnSpPr>
          <p:cNvPr id="48" name="直線コネクタ 47">
            <a:extLst>
              <a:ext uri="{FF2B5EF4-FFF2-40B4-BE49-F238E27FC236}">
                <a16:creationId xmlns:a16="http://schemas.microsoft.com/office/drawing/2014/main" id="{0B1F8763-8724-85AA-5B6C-67017389D531}"/>
              </a:ext>
            </a:extLst>
          </p:cNvPr>
          <p:cNvCxnSpPr/>
          <p:nvPr/>
        </p:nvCxnSpPr>
        <p:spPr>
          <a:xfrm>
            <a:off x="8309813" y="3225391"/>
            <a:ext cx="0" cy="811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C09C6495-28B3-E9D2-6822-25E0ACE94230}"/>
              </a:ext>
            </a:extLst>
          </p:cNvPr>
          <p:cNvSpPr/>
          <p:nvPr/>
        </p:nvSpPr>
        <p:spPr>
          <a:xfrm>
            <a:off x="8345193" y="4164238"/>
            <a:ext cx="3215979"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150"/>
              </a:lnSpc>
              <a:buNone/>
            </a:pPr>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毎年1,000ドル以上のご寄付を誓約</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cxnSp>
        <p:nvCxnSpPr>
          <p:cNvPr id="50" name="直線コネクタ 49">
            <a:extLst>
              <a:ext uri="{FF2B5EF4-FFF2-40B4-BE49-F238E27FC236}">
                <a16:creationId xmlns:a16="http://schemas.microsoft.com/office/drawing/2014/main" id="{1E5EE1AC-1033-3015-57E9-A1704AAF7E30}"/>
              </a:ext>
            </a:extLst>
          </p:cNvPr>
          <p:cNvCxnSpPr/>
          <p:nvPr/>
        </p:nvCxnSpPr>
        <p:spPr>
          <a:xfrm>
            <a:off x="8309813" y="4155833"/>
            <a:ext cx="0" cy="811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FF647AD5-76C2-F4EA-8E4C-E81EE71CE6EA}"/>
              </a:ext>
            </a:extLst>
          </p:cNvPr>
          <p:cNvSpPr/>
          <p:nvPr/>
        </p:nvSpPr>
        <p:spPr>
          <a:xfrm>
            <a:off x="8345192" y="5122181"/>
            <a:ext cx="3215979" cy="840203"/>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150"/>
              </a:lnSpc>
              <a:buNone/>
            </a:pPr>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毎年100ドル以上のポリオ撲滅活動へご寄付を誓約</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cxnSp>
        <p:nvCxnSpPr>
          <p:cNvPr id="52" name="直線コネクタ 51">
            <a:extLst>
              <a:ext uri="{FF2B5EF4-FFF2-40B4-BE49-F238E27FC236}">
                <a16:creationId xmlns:a16="http://schemas.microsoft.com/office/drawing/2014/main" id="{F513BB42-4446-8128-8C69-C365B6E664FE}"/>
              </a:ext>
            </a:extLst>
          </p:cNvPr>
          <p:cNvCxnSpPr/>
          <p:nvPr/>
        </p:nvCxnSpPr>
        <p:spPr>
          <a:xfrm>
            <a:off x="8325855" y="5086274"/>
            <a:ext cx="0" cy="811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矢印: 環状 56">
            <a:extLst>
              <a:ext uri="{FF2B5EF4-FFF2-40B4-BE49-F238E27FC236}">
                <a16:creationId xmlns:a16="http://schemas.microsoft.com/office/drawing/2014/main" id="{B949A590-5384-A284-1F83-B044551C5DEC}"/>
              </a:ext>
            </a:extLst>
          </p:cNvPr>
          <p:cNvSpPr/>
          <p:nvPr/>
        </p:nvSpPr>
        <p:spPr>
          <a:xfrm>
            <a:off x="329476" y="3235746"/>
            <a:ext cx="2286175" cy="2286408"/>
          </a:xfrm>
          <a:prstGeom prst="circularArrow">
            <a:avLst>
              <a:gd name="adj1" fmla="val 10980"/>
              <a:gd name="adj2" fmla="val 1142322"/>
              <a:gd name="adj3" fmla="val 4500000"/>
              <a:gd name="adj4" fmla="val 135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2728"/>
              <a:alphaOff val="0"/>
            </a:schemeClr>
          </a:fillRef>
          <a:effectRef idx="2">
            <a:schemeClr val="accent3">
              <a:shade val="80000"/>
              <a:hueOff val="0"/>
              <a:satOff val="0"/>
              <a:lumOff val="12728"/>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58" name="フリーフォーム: 図形 57">
            <a:extLst>
              <a:ext uri="{FF2B5EF4-FFF2-40B4-BE49-F238E27FC236}">
                <a16:creationId xmlns:a16="http://schemas.microsoft.com/office/drawing/2014/main" id="{AAD23AB3-23A3-90E1-204E-3A4A8CE9F8DA}"/>
              </a:ext>
            </a:extLst>
          </p:cNvPr>
          <p:cNvSpPr/>
          <p:nvPr/>
        </p:nvSpPr>
        <p:spPr>
          <a:xfrm>
            <a:off x="553559" y="4063364"/>
            <a:ext cx="1556483"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寄付者の認証</a:t>
            </a:r>
          </a:p>
        </p:txBody>
      </p:sp>
    </p:spTree>
    <p:extLst>
      <p:ext uri="{BB962C8B-B14F-4D97-AF65-F5344CB8AC3E}">
        <p14:creationId xmlns:p14="http://schemas.microsoft.com/office/powerpoint/2010/main" val="185309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D0B6BA9-B493-94D1-AE3A-69AAA8EA1E2D}"/>
              </a:ext>
            </a:extLst>
          </p:cNvPr>
          <p:cNvSpPr/>
          <p:nvPr/>
        </p:nvSpPr>
        <p:spPr>
          <a:xfrm>
            <a:off x="5698245" y="1135816"/>
            <a:ext cx="2820114" cy="261976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游明朝 Demibold" panose="02020600000000000000" pitchFamily="18" charset="-128"/>
                <a:ea typeface="游明朝 Demibold" panose="02020600000000000000" pitchFamily="18" charset="-128"/>
              </a:rPr>
              <a:t>ベネファクター</a:t>
            </a:r>
          </a:p>
        </p:txBody>
      </p:sp>
      <p:sp>
        <p:nvSpPr>
          <p:cNvPr id="5" name="正方形/長方形 4">
            <a:extLst>
              <a:ext uri="{FF2B5EF4-FFF2-40B4-BE49-F238E27FC236}">
                <a16:creationId xmlns:a16="http://schemas.microsoft.com/office/drawing/2014/main" id="{9E83632E-25B9-2881-B9E8-EC486F35AD7F}"/>
              </a:ext>
            </a:extLst>
          </p:cNvPr>
          <p:cNvSpPr/>
          <p:nvPr/>
        </p:nvSpPr>
        <p:spPr>
          <a:xfrm>
            <a:off x="3488318" y="1124416"/>
            <a:ext cx="1945052" cy="261976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游明朝 Demibold" panose="02020600000000000000" pitchFamily="18" charset="-128"/>
                <a:ea typeface="游明朝 Demibold" panose="02020600000000000000" pitchFamily="18" charset="-128"/>
              </a:rPr>
              <a:t>恒久基金</a:t>
            </a:r>
          </a:p>
        </p:txBody>
      </p:sp>
      <p:sp>
        <p:nvSpPr>
          <p:cNvPr id="10" name="正方形/長方形 9">
            <a:extLst>
              <a:ext uri="{FF2B5EF4-FFF2-40B4-BE49-F238E27FC236}">
                <a16:creationId xmlns:a16="http://schemas.microsoft.com/office/drawing/2014/main" id="{AD59283D-FEF9-0315-7E9A-98600CA9AE94}"/>
              </a:ext>
            </a:extLst>
          </p:cNvPr>
          <p:cNvSpPr/>
          <p:nvPr/>
        </p:nvSpPr>
        <p:spPr>
          <a:xfrm>
            <a:off x="8591388" y="1135816"/>
            <a:ext cx="3054512" cy="261976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pPr>
            <a:r>
              <a:rPr kumimoji="1" lang="en-US" altLang="ja-JP" sz="2000" dirty="0">
                <a:solidFill>
                  <a:schemeClr val="bg1"/>
                </a:solidFill>
                <a:latin typeface="游明朝 Demibold" panose="02020600000000000000" pitchFamily="18" charset="-128"/>
                <a:ea typeface="游明朝 Demibold" panose="02020600000000000000" pitchFamily="18" charset="-128"/>
              </a:rPr>
              <a:t>1,000</a:t>
            </a:r>
            <a:r>
              <a:rPr kumimoji="1" lang="ja-JP" altLang="en-US" sz="2000" dirty="0">
                <a:solidFill>
                  <a:schemeClr val="bg1"/>
                </a:solidFill>
                <a:latin typeface="游明朝 Demibold" panose="02020600000000000000" pitchFamily="18" charset="-128"/>
                <a:ea typeface="游明朝 Demibold" panose="02020600000000000000" pitchFamily="18" charset="-128"/>
              </a:rPr>
              <a:t>ドル以上寄付</a:t>
            </a:r>
            <a:endParaRPr kumimoji="1" lang="en-US" altLang="ja-JP" sz="2000" dirty="0">
              <a:solidFill>
                <a:schemeClr val="bg1"/>
              </a:solidFill>
              <a:latin typeface="游明朝 Demibold" panose="02020600000000000000" pitchFamily="18" charset="-128"/>
              <a:ea typeface="游明朝 Demibold" panose="02020600000000000000" pitchFamily="18" charset="-128"/>
            </a:endParaRPr>
          </a:p>
          <a:p>
            <a:pPr lvl="0">
              <a:lnSpc>
                <a:spcPct val="150000"/>
              </a:lnSpc>
            </a:pPr>
            <a:r>
              <a:rPr kumimoji="1" lang="ja-JP" altLang="en-US" sz="2000" dirty="0">
                <a:solidFill>
                  <a:schemeClr val="bg1"/>
                </a:solidFill>
                <a:latin typeface="游明朝 Demibold" panose="02020600000000000000" pitchFamily="18" charset="-128"/>
                <a:ea typeface="游明朝 Demibold" panose="02020600000000000000" pitchFamily="18" charset="-128"/>
              </a:rPr>
              <a:t>又は</a:t>
            </a:r>
            <a:r>
              <a:rPr lang="ja-JP" altLang="en-US" sz="2000" dirty="0">
                <a:solidFill>
                  <a:schemeClr val="bg1"/>
                </a:solidFill>
                <a:latin typeface="游明朝 Demibold" panose="02020600000000000000" pitchFamily="18" charset="-128"/>
                <a:ea typeface="游明朝 Demibold" panose="02020600000000000000" pitchFamily="18" charset="-128"/>
              </a:rPr>
              <a:t>遺言その他</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lvl="0">
              <a:lnSpc>
                <a:spcPct val="150000"/>
              </a:lnSpc>
            </a:pP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lvl="0">
              <a:lnSpc>
                <a:spcPct val="150000"/>
              </a:lnSpc>
            </a:pPr>
            <a:r>
              <a:rPr lang="ja-JP" altLang="en-US" sz="2000" dirty="0">
                <a:solidFill>
                  <a:schemeClr val="bg1"/>
                </a:solidFill>
                <a:latin typeface="游明朝 Demibold" panose="02020600000000000000" pitchFamily="18" charset="-128"/>
                <a:ea typeface="游明朝 Demibold" panose="02020600000000000000" pitchFamily="18" charset="-128"/>
              </a:rPr>
              <a:t>遺産計画の受取人としてロータリー財団を指定</a:t>
            </a:r>
            <a:r>
              <a:rPr kumimoji="1" lang="ja-JP" altLang="en-US" sz="2000" dirty="0">
                <a:solidFill>
                  <a:schemeClr val="bg1"/>
                </a:solidFill>
                <a:latin typeface="游明朝 Demibold" panose="02020600000000000000" pitchFamily="18" charset="-128"/>
                <a:ea typeface="游明朝 Demibold" panose="02020600000000000000" pitchFamily="18" charset="-128"/>
              </a:rPr>
              <a:t>　</a:t>
            </a:r>
          </a:p>
        </p:txBody>
      </p:sp>
      <p:sp>
        <p:nvSpPr>
          <p:cNvPr id="11" name="正方形/長方形 10">
            <a:extLst>
              <a:ext uri="{FF2B5EF4-FFF2-40B4-BE49-F238E27FC236}">
                <a16:creationId xmlns:a16="http://schemas.microsoft.com/office/drawing/2014/main" id="{B0F99253-4EA5-14D1-E36B-93BAEBBE6D63}"/>
              </a:ext>
            </a:extLst>
          </p:cNvPr>
          <p:cNvSpPr/>
          <p:nvPr/>
        </p:nvSpPr>
        <p:spPr>
          <a:xfrm>
            <a:off x="0" y="698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46A34D4-32BE-85B9-1A22-7ABBE9D1F1D6}"/>
              </a:ext>
            </a:extLst>
          </p:cNvPr>
          <p:cNvSpPr/>
          <p:nvPr/>
        </p:nvSpPr>
        <p:spPr>
          <a:xfrm>
            <a:off x="5688532" y="3995189"/>
            <a:ext cx="2820114" cy="125445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ja-JP" altLang="ja-JP" sz="2000" dirty="0">
                <a:solidFill>
                  <a:schemeClr val="bg1"/>
                </a:solidFill>
                <a:latin typeface="游明朝 Demibold" panose="02020600000000000000" pitchFamily="18" charset="-128"/>
                <a:ea typeface="游明朝 Demibold" panose="02020600000000000000" pitchFamily="18" charset="-128"/>
              </a:rPr>
              <a:t>メジャードナー</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8" name="正方形/長方形 17">
            <a:extLst>
              <a:ext uri="{FF2B5EF4-FFF2-40B4-BE49-F238E27FC236}">
                <a16:creationId xmlns:a16="http://schemas.microsoft.com/office/drawing/2014/main" id="{29A017C5-CD9F-D8AE-5D75-68F41B5348A8}"/>
              </a:ext>
            </a:extLst>
          </p:cNvPr>
          <p:cNvSpPr/>
          <p:nvPr/>
        </p:nvSpPr>
        <p:spPr>
          <a:xfrm>
            <a:off x="3478605" y="3999831"/>
            <a:ext cx="1945052" cy="2588494"/>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游明朝 Demibold" panose="02020600000000000000" pitchFamily="18" charset="-128"/>
                <a:ea typeface="游明朝 Demibold" panose="02020600000000000000" pitchFamily="18" charset="-128"/>
              </a:rPr>
              <a:t>累　積</a:t>
            </a:r>
          </a:p>
        </p:txBody>
      </p:sp>
      <p:sp>
        <p:nvSpPr>
          <p:cNvPr id="19" name="正方形/長方形 18">
            <a:extLst>
              <a:ext uri="{FF2B5EF4-FFF2-40B4-BE49-F238E27FC236}">
                <a16:creationId xmlns:a16="http://schemas.microsoft.com/office/drawing/2014/main" id="{188A0B49-B07B-F14F-0F76-6C903A420DC2}"/>
              </a:ext>
            </a:extLst>
          </p:cNvPr>
          <p:cNvSpPr/>
          <p:nvPr/>
        </p:nvSpPr>
        <p:spPr>
          <a:xfrm>
            <a:off x="8591388" y="3995189"/>
            <a:ext cx="3054512" cy="125445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850"/>
              </a:lnSpc>
              <a:buNone/>
            </a:pPr>
            <a:r>
              <a:rPr lang="en-US" altLang="ja-JP" sz="2000" dirty="0">
                <a:solidFill>
                  <a:schemeClr val="bg1"/>
                </a:solidFill>
                <a:latin typeface="游明朝 Demibold" panose="02020600000000000000" pitchFamily="18" charset="-128"/>
                <a:ea typeface="游明朝 Demibold" panose="02020600000000000000" pitchFamily="18" charset="-128"/>
                <a:cs typeface="Inter" pitchFamily="34" charset="-120"/>
              </a:rPr>
              <a:t>累積寄付額が10,000ドル以上の寄付者に贈られる栄誉ある認証</a:t>
            </a:r>
            <a:endParaRPr lang="en-US" altLang="ja-JP" sz="2000" dirty="0">
              <a:solidFill>
                <a:schemeClr val="bg1"/>
              </a:solidFill>
              <a:latin typeface="游明朝 Demibold" panose="02020600000000000000" pitchFamily="18" charset="-128"/>
              <a:ea typeface="游明朝 Demibold" panose="02020600000000000000" pitchFamily="18" charset="-128"/>
            </a:endParaRPr>
          </a:p>
        </p:txBody>
      </p:sp>
      <p:sp>
        <p:nvSpPr>
          <p:cNvPr id="20" name="正方形/長方形 19">
            <a:extLst>
              <a:ext uri="{FF2B5EF4-FFF2-40B4-BE49-F238E27FC236}">
                <a16:creationId xmlns:a16="http://schemas.microsoft.com/office/drawing/2014/main" id="{0A0C201D-2E5E-E298-FA17-E00FC93A07D9}"/>
              </a:ext>
            </a:extLst>
          </p:cNvPr>
          <p:cNvSpPr/>
          <p:nvPr/>
        </p:nvSpPr>
        <p:spPr>
          <a:xfrm>
            <a:off x="5688532" y="5341962"/>
            <a:ext cx="2820114" cy="125445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ja-JP" altLang="ja-JP" sz="2000" dirty="0">
                <a:solidFill>
                  <a:schemeClr val="bg1"/>
                </a:solidFill>
                <a:latin typeface="游明朝 Demibold" panose="02020600000000000000" pitchFamily="18" charset="-128"/>
                <a:ea typeface="游明朝 Demibold" panose="02020600000000000000" pitchFamily="18" charset="-128"/>
              </a:rPr>
              <a:t>アーチ・クランフ・</a:t>
            </a:r>
            <a:r>
              <a:rPr lang="en-US" altLang="ja-JP" sz="2000" dirty="0">
                <a:solidFill>
                  <a:schemeClr val="bg1"/>
                </a:solidFill>
                <a:latin typeface="游明朝 Demibold" panose="02020600000000000000" pitchFamily="18" charset="-128"/>
                <a:ea typeface="游明朝 Demibold" panose="02020600000000000000" pitchFamily="18" charset="-128"/>
              </a:rPr>
              <a:t>  </a:t>
            </a:r>
            <a:r>
              <a:rPr lang="ja-JP" altLang="ja-JP" sz="2000" dirty="0">
                <a:solidFill>
                  <a:schemeClr val="bg1"/>
                </a:solidFill>
                <a:latin typeface="游明朝 Demibold" panose="02020600000000000000" pitchFamily="18" charset="-128"/>
                <a:ea typeface="游明朝 Demibold" panose="02020600000000000000" pitchFamily="18" charset="-128"/>
              </a:rPr>
              <a:t>ソサエティ</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21" name="正方形/長方形 20">
            <a:extLst>
              <a:ext uri="{FF2B5EF4-FFF2-40B4-BE49-F238E27FC236}">
                <a16:creationId xmlns:a16="http://schemas.microsoft.com/office/drawing/2014/main" id="{EB549AAB-73DE-4A87-BA0D-D7C7A628D43E}"/>
              </a:ext>
            </a:extLst>
          </p:cNvPr>
          <p:cNvSpPr/>
          <p:nvPr/>
        </p:nvSpPr>
        <p:spPr>
          <a:xfrm>
            <a:off x="8581642" y="5341962"/>
            <a:ext cx="3064258" cy="125445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lnSpc>
                <a:spcPts val="2850"/>
              </a:lnSpc>
              <a:buNone/>
            </a:pPr>
            <a:r>
              <a:rPr lang="en-US" altLang="ja-JP" dirty="0">
                <a:solidFill>
                  <a:schemeClr val="bg1"/>
                </a:solidFill>
                <a:latin typeface="游明朝 Demibold" panose="02020600000000000000" pitchFamily="18" charset="-128"/>
                <a:ea typeface="游明朝 Demibold" panose="02020600000000000000" pitchFamily="18" charset="-128"/>
                <a:cs typeface="Inter" pitchFamily="34" charset="-120"/>
              </a:rPr>
              <a:t>累積寄付額が250,000ドル以上の卓越した寄付者に授与される最高位の認証</a:t>
            </a:r>
            <a:endParaRPr lang="en-US" altLang="ja-JP" dirty="0">
              <a:solidFill>
                <a:schemeClr val="bg1"/>
              </a:solidFill>
              <a:latin typeface="游明朝 Demibold" panose="02020600000000000000" pitchFamily="18" charset="-128"/>
              <a:ea typeface="游明朝 Demibold" panose="02020600000000000000" pitchFamily="18" charset="-128"/>
            </a:endParaRPr>
          </a:p>
        </p:txBody>
      </p:sp>
      <p:cxnSp>
        <p:nvCxnSpPr>
          <p:cNvPr id="23" name="直線コネクタ 22">
            <a:extLst>
              <a:ext uri="{FF2B5EF4-FFF2-40B4-BE49-F238E27FC236}">
                <a16:creationId xmlns:a16="http://schemas.microsoft.com/office/drawing/2014/main" id="{16763489-09B4-DDDC-9E02-9ED90C47B454}"/>
              </a:ext>
            </a:extLst>
          </p:cNvPr>
          <p:cNvCxnSpPr>
            <a:cxnSpLocks/>
          </p:cNvCxnSpPr>
          <p:nvPr/>
        </p:nvCxnSpPr>
        <p:spPr>
          <a:xfrm>
            <a:off x="3488318" y="3871327"/>
            <a:ext cx="8157582" cy="0"/>
          </a:xfrm>
          <a:prstGeom prst="line">
            <a:avLst/>
          </a:prstGeom>
          <a:ln w="28575">
            <a:solidFill>
              <a:srgbClr val="EBA327"/>
            </a:solidFill>
          </a:ln>
        </p:spPr>
        <p:style>
          <a:lnRef idx="1">
            <a:schemeClr val="accent1"/>
          </a:lnRef>
          <a:fillRef idx="0">
            <a:schemeClr val="accent1"/>
          </a:fillRef>
          <a:effectRef idx="0">
            <a:schemeClr val="accent1"/>
          </a:effectRef>
          <a:fontRef idx="minor">
            <a:schemeClr val="tx1"/>
          </a:fontRef>
        </p:style>
      </p:cxnSp>
      <p:sp>
        <p:nvSpPr>
          <p:cNvPr id="30" name="矢印: 環状 29">
            <a:extLst>
              <a:ext uri="{FF2B5EF4-FFF2-40B4-BE49-F238E27FC236}">
                <a16:creationId xmlns:a16="http://schemas.microsoft.com/office/drawing/2014/main" id="{D40EBA24-F1A4-05B2-3171-DC0A15776480}"/>
              </a:ext>
            </a:extLst>
          </p:cNvPr>
          <p:cNvSpPr/>
          <p:nvPr/>
        </p:nvSpPr>
        <p:spPr>
          <a:xfrm>
            <a:off x="329476" y="3235746"/>
            <a:ext cx="2286175" cy="2286408"/>
          </a:xfrm>
          <a:prstGeom prst="circularArrow">
            <a:avLst>
              <a:gd name="adj1" fmla="val 10980"/>
              <a:gd name="adj2" fmla="val 1142322"/>
              <a:gd name="adj3" fmla="val 4500000"/>
              <a:gd name="adj4" fmla="val 13500000"/>
              <a:gd name="adj5" fmla="val 1250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2728"/>
              <a:alphaOff val="0"/>
            </a:schemeClr>
          </a:fillRef>
          <a:effectRef idx="2">
            <a:schemeClr val="accent3">
              <a:shade val="80000"/>
              <a:hueOff val="0"/>
              <a:satOff val="0"/>
              <a:lumOff val="12728"/>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31" name="フリーフォーム: 図形 30">
            <a:extLst>
              <a:ext uri="{FF2B5EF4-FFF2-40B4-BE49-F238E27FC236}">
                <a16:creationId xmlns:a16="http://schemas.microsoft.com/office/drawing/2014/main" id="{6AB530F8-3957-EF09-BE17-BE59B0696C48}"/>
              </a:ext>
            </a:extLst>
          </p:cNvPr>
          <p:cNvSpPr/>
          <p:nvPr/>
        </p:nvSpPr>
        <p:spPr>
          <a:xfrm>
            <a:off x="553559" y="4063364"/>
            <a:ext cx="1556483" cy="637841"/>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寄付者の認証</a:t>
            </a:r>
          </a:p>
        </p:txBody>
      </p:sp>
      <p:sp>
        <p:nvSpPr>
          <p:cNvPr id="32" name="Text 0">
            <a:extLst>
              <a:ext uri="{FF2B5EF4-FFF2-40B4-BE49-F238E27FC236}">
                <a16:creationId xmlns:a16="http://schemas.microsoft.com/office/drawing/2014/main" id="{F8FF48A3-622E-2B5A-0FD8-840A12ADDFD4}"/>
              </a:ext>
            </a:extLst>
          </p:cNvPr>
          <p:cNvSpPr/>
          <p:nvPr/>
        </p:nvSpPr>
        <p:spPr>
          <a:xfrm>
            <a:off x="3441363" y="457104"/>
            <a:ext cx="4561642" cy="570071"/>
          </a:xfrm>
          <a:prstGeom prst="rect">
            <a:avLst/>
          </a:prstGeom>
          <a:noFill/>
          <a:ln/>
        </p:spPr>
        <p:txBody>
          <a:bodyPr wrap="none" lIns="0" tIns="0" rIns="0" bIns="0" rtlCol="0" anchor="t"/>
          <a:lstStyle/>
          <a:p>
            <a:pPr marL="0" indent="0">
              <a:lnSpc>
                <a:spcPts val="4450"/>
              </a:lnSpc>
              <a:buNone/>
            </a:pPr>
            <a:r>
              <a:rPr lang="en-US" sz="2400" b="1" dirty="0">
                <a:solidFill>
                  <a:srgbClr val="174486"/>
                </a:solidFill>
                <a:latin typeface="游明朝 Demibold" panose="02020600000000000000" pitchFamily="18" charset="-128"/>
                <a:ea typeface="游明朝 Demibold" panose="02020600000000000000" pitchFamily="18" charset="-128"/>
                <a:cs typeface="Petrona Bold" pitchFamily="34" charset="-120"/>
              </a:rPr>
              <a:t>寄付者の認証レベル</a:t>
            </a:r>
            <a:endParaRPr lang="en-US" sz="2400" dirty="0">
              <a:solidFill>
                <a:srgbClr val="174486"/>
              </a:solidFill>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252594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25BA496-A3E0-BAF4-65EE-2C7BC7A7D1DD}"/>
              </a:ext>
            </a:extLst>
          </p:cNvPr>
          <p:cNvSpPr/>
          <p:nvPr/>
        </p:nvSpPr>
        <p:spPr>
          <a:xfrm>
            <a:off x="5644733" y="1359477"/>
            <a:ext cx="2820114" cy="524586"/>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2" name="正方形/長方形 21">
            <a:extLst>
              <a:ext uri="{FF2B5EF4-FFF2-40B4-BE49-F238E27FC236}">
                <a16:creationId xmlns:a16="http://schemas.microsoft.com/office/drawing/2014/main" id="{15B0113D-308E-A837-BD84-8D3B6319BAB8}"/>
              </a:ext>
            </a:extLst>
          </p:cNvPr>
          <p:cNvSpPr/>
          <p:nvPr/>
        </p:nvSpPr>
        <p:spPr>
          <a:xfrm>
            <a:off x="8634676" y="1359477"/>
            <a:ext cx="2820114" cy="524586"/>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6" name="テキスト ボックス 5">
            <a:extLst>
              <a:ext uri="{FF2B5EF4-FFF2-40B4-BE49-F238E27FC236}">
                <a16:creationId xmlns:a16="http://schemas.microsoft.com/office/drawing/2014/main" id="{CB3A1998-8F85-5576-ECF6-ADF14E4F6BD1}"/>
              </a:ext>
            </a:extLst>
          </p:cNvPr>
          <p:cNvSpPr txBox="1"/>
          <p:nvPr/>
        </p:nvSpPr>
        <p:spPr>
          <a:xfrm>
            <a:off x="8682698" y="1416956"/>
            <a:ext cx="2714171" cy="400110"/>
          </a:xfrm>
          <a:prstGeom prst="rect">
            <a:avLst/>
          </a:prstGeom>
          <a:noFill/>
        </p:spPr>
        <p:txBody>
          <a:bodyPr wrap="square" rtlCol="0">
            <a:spAutoFit/>
          </a:bodyPr>
          <a:lstStyle/>
          <a:p>
            <a:pPr algn="ctr"/>
            <a:r>
              <a:rPr kumimoji="1" lang="ja-JP" altLang="en-US" sz="2000" dirty="0">
                <a:solidFill>
                  <a:schemeClr val="bg1"/>
                </a:solidFill>
                <a:latin typeface="游明朝 Demibold" panose="02020600000000000000" pitchFamily="18" charset="-128"/>
                <a:ea typeface="游明朝 Demibold" panose="02020600000000000000" pitchFamily="18" charset="-128"/>
              </a:rPr>
              <a:t>過去</a:t>
            </a:r>
            <a:r>
              <a:rPr kumimoji="1" lang="en-US" altLang="ja-JP" sz="2000" dirty="0">
                <a:solidFill>
                  <a:schemeClr val="bg1"/>
                </a:solidFill>
                <a:latin typeface="游明朝 Demibold" panose="02020600000000000000" pitchFamily="18" charset="-128"/>
                <a:ea typeface="游明朝 Demibold" panose="02020600000000000000" pitchFamily="18" charset="-128"/>
              </a:rPr>
              <a:t>5</a:t>
            </a:r>
            <a:r>
              <a:rPr kumimoji="1" lang="ja-JP" altLang="en-US" sz="2000" dirty="0">
                <a:solidFill>
                  <a:schemeClr val="bg1"/>
                </a:solidFill>
                <a:latin typeface="游明朝 Demibold" panose="02020600000000000000" pitchFamily="18" charset="-128"/>
                <a:ea typeface="游明朝 Demibold" panose="02020600000000000000" pitchFamily="18" charset="-128"/>
              </a:rPr>
              <a:t>年</a:t>
            </a:r>
          </a:p>
        </p:txBody>
      </p:sp>
      <p:sp>
        <p:nvSpPr>
          <p:cNvPr id="17" name="正方形/長方形 16">
            <a:extLst>
              <a:ext uri="{FF2B5EF4-FFF2-40B4-BE49-F238E27FC236}">
                <a16:creationId xmlns:a16="http://schemas.microsoft.com/office/drawing/2014/main" id="{CC264805-9F06-87E7-E435-9A09269AC021}"/>
              </a:ext>
            </a:extLst>
          </p:cNvPr>
          <p:cNvSpPr/>
          <p:nvPr/>
        </p:nvSpPr>
        <p:spPr>
          <a:xfrm>
            <a:off x="5644733" y="2115970"/>
            <a:ext cx="2820114" cy="157627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kumimoji="1" lang="ja-JP" altLang="en-US" sz="2000" dirty="0">
              <a:solidFill>
                <a:schemeClr val="tx1"/>
              </a:solidFill>
              <a:latin typeface="游明朝 Demibold" panose="02020600000000000000" pitchFamily="18" charset="-128"/>
              <a:ea typeface="游明朝 Demibold" panose="02020600000000000000" pitchFamily="18" charset="-128"/>
            </a:endParaRPr>
          </a:p>
        </p:txBody>
      </p:sp>
      <p:sp>
        <p:nvSpPr>
          <p:cNvPr id="18" name="正方形/長方形 17">
            <a:extLst>
              <a:ext uri="{FF2B5EF4-FFF2-40B4-BE49-F238E27FC236}">
                <a16:creationId xmlns:a16="http://schemas.microsoft.com/office/drawing/2014/main" id="{EC1E1F49-13FA-EE14-5CA6-56887280C97D}"/>
              </a:ext>
            </a:extLst>
          </p:cNvPr>
          <p:cNvSpPr/>
          <p:nvPr/>
        </p:nvSpPr>
        <p:spPr>
          <a:xfrm>
            <a:off x="8663704" y="2115970"/>
            <a:ext cx="2820114" cy="157627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kumimoji="1" lang="ja-JP" altLang="en-US" sz="2000" dirty="0">
              <a:solidFill>
                <a:schemeClr val="tx1"/>
              </a:solidFill>
              <a:latin typeface="游明朝 Demibold" panose="02020600000000000000" pitchFamily="18" charset="-128"/>
              <a:ea typeface="游明朝 Demibold" panose="02020600000000000000" pitchFamily="18" charset="-128"/>
            </a:endParaRPr>
          </a:p>
        </p:txBody>
      </p:sp>
      <p:sp>
        <p:nvSpPr>
          <p:cNvPr id="19" name="正方形/長方形 18">
            <a:extLst>
              <a:ext uri="{FF2B5EF4-FFF2-40B4-BE49-F238E27FC236}">
                <a16:creationId xmlns:a16="http://schemas.microsoft.com/office/drawing/2014/main" id="{94C08C85-9F6B-381E-2ED0-BC19063BCC1F}"/>
              </a:ext>
            </a:extLst>
          </p:cNvPr>
          <p:cNvSpPr/>
          <p:nvPr/>
        </p:nvSpPr>
        <p:spPr>
          <a:xfrm>
            <a:off x="5644733" y="3799627"/>
            <a:ext cx="2820114" cy="157627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kumimoji="1" lang="ja-JP" altLang="en-US" sz="2000" dirty="0">
              <a:solidFill>
                <a:schemeClr val="tx1"/>
              </a:solidFill>
              <a:latin typeface="游明朝 Demibold" panose="02020600000000000000" pitchFamily="18" charset="-128"/>
              <a:ea typeface="游明朝 Demibold" panose="02020600000000000000" pitchFamily="18" charset="-128"/>
            </a:endParaRPr>
          </a:p>
        </p:txBody>
      </p:sp>
      <p:sp>
        <p:nvSpPr>
          <p:cNvPr id="20" name="正方形/長方形 19">
            <a:extLst>
              <a:ext uri="{FF2B5EF4-FFF2-40B4-BE49-F238E27FC236}">
                <a16:creationId xmlns:a16="http://schemas.microsoft.com/office/drawing/2014/main" id="{737E4A2F-4B1E-B18A-0AA9-42F7BB7641EA}"/>
              </a:ext>
            </a:extLst>
          </p:cNvPr>
          <p:cNvSpPr/>
          <p:nvPr/>
        </p:nvSpPr>
        <p:spPr>
          <a:xfrm>
            <a:off x="8663704" y="3799627"/>
            <a:ext cx="2820114" cy="157627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kumimoji="1" lang="ja-JP" altLang="en-US" sz="2000" dirty="0">
              <a:solidFill>
                <a:schemeClr val="tx1"/>
              </a:solidFill>
              <a:latin typeface="游明朝 Demibold" panose="02020600000000000000" pitchFamily="18" charset="-128"/>
              <a:ea typeface="游明朝 Demibold" panose="02020600000000000000" pitchFamily="18" charset="-128"/>
            </a:endParaRPr>
          </a:p>
        </p:txBody>
      </p:sp>
      <p:sp>
        <p:nvSpPr>
          <p:cNvPr id="4" name="テキスト ボックス 3">
            <a:extLst>
              <a:ext uri="{FF2B5EF4-FFF2-40B4-BE49-F238E27FC236}">
                <a16:creationId xmlns:a16="http://schemas.microsoft.com/office/drawing/2014/main" id="{931B8806-C540-3A84-4517-C2E7FA1A313E}"/>
              </a:ext>
            </a:extLst>
          </p:cNvPr>
          <p:cNvSpPr txBox="1"/>
          <p:nvPr/>
        </p:nvSpPr>
        <p:spPr>
          <a:xfrm>
            <a:off x="3433306" y="524071"/>
            <a:ext cx="3183394" cy="461665"/>
          </a:xfrm>
          <a:prstGeom prst="rect">
            <a:avLst/>
          </a:prstGeom>
          <a:noFill/>
        </p:spPr>
        <p:txBody>
          <a:bodyPr wrap="square" rtlCol="0">
            <a:spAutoFit/>
          </a:bodyPr>
          <a:lstStyle/>
          <a:p>
            <a:r>
              <a:rPr kumimoji="1" lang="ja-JP" altLang="en-US" sz="2400" b="1" dirty="0">
                <a:solidFill>
                  <a:srgbClr val="174486"/>
                </a:solidFill>
                <a:latin typeface="游明朝 Demibold" panose="02020600000000000000" pitchFamily="18" charset="-128"/>
                <a:ea typeface="游明朝 Demibold" panose="02020600000000000000" pitchFamily="18" charset="-128"/>
              </a:rPr>
              <a:t>運用実績（収益率）</a:t>
            </a:r>
          </a:p>
        </p:txBody>
      </p:sp>
      <p:sp>
        <p:nvSpPr>
          <p:cNvPr id="5" name="テキスト ボックス 4">
            <a:extLst>
              <a:ext uri="{FF2B5EF4-FFF2-40B4-BE49-F238E27FC236}">
                <a16:creationId xmlns:a16="http://schemas.microsoft.com/office/drawing/2014/main" id="{75F3A1DC-19BC-3B7E-EB35-E14B09B3FD8C}"/>
              </a:ext>
            </a:extLst>
          </p:cNvPr>
          <p:cNvSpPr txBox="1"/>
          <p:nvPr/>
        </p:nvSpPr>
        <p:spPr>
          <a:xfrm>
            <a:off x="6149953" y="1431469"/>
            <a:ext cx="2117747" cy="400110"/>
          </a:xfrm>
          <a:prstGeom prst="rect">
            <a:avLst/>
          </a:prstGeom>
          <a:noFill/>
        </p:spPr>
        <p:txBody>
          <a:bodyPr wrap="square" rtlCol="0">
            <a:spAutoFit/>
          </a:bodyPr>
          <a:lstStyle/>
          <a:p>
            <a:r>
              <a:rPr kumimoji="1" lang="en-US" altLang="ja-JP" sz="2000" dirty="0">
                <a:solidFill>
                  <a:schemeClr val="bg1"/>
                </a:solidFill>
                <a:latin typeface="游明朝 Demibold" panose="02020600000000000000" pitchFamily="18" charset="-128"/>
                <a:ea typeface="游明朝 Demibold" panose="02020600000000000000" pitchFamily="18" charset="-128"/>
              </a:rPr>
              <a:t>2023</a:t>
            </a:r>
            <a:r>
              <a:rPr kumimoji="1" lang="ja-JP" altLang="en-US" sz="2000" dirty="0">
                <a:solidFill>
                  <a:schemeClr val="bg1"/>
                </a:solidFill>
                <a:latin typeface="游明朝 Demibold" panose="02020600000000000000" pitchFamily="18" charset="-128"/>
                <a:ea typeface="游明朝 Demibold" panose="02020600000000000000" pitchFamily="18" charset="-128"/>
              </a:rPr>
              <a:t>　</a:t>
            </a:r>
            <a:r>
              <a:rPr kumimoji="1" lang="en-US" altLang="ja-JP" sz="2000" dirty="0">
                <a:solidFill>
                  <a:schemeClr val="bg1"/>
                </a:solidFill>
                <a:latin typeface="游明朝 Demibold" panose="02020600000000000000" pitchFamily="18" charset="-128"/>
                <a:ea typeface="游明朝 Demibold" panose="02020600000000000000" pitchFamily="18" charset="-128"/>
              </a:rPr>
              <a:t>–  2024</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7" name="正方形/長方形 6">
            <a:extLst>
              <a:ext uri="{FF2B5EF4-FFF2-40B4-BE49-F238E27FC236}">
                <a16:creationId xmlns:a16="http://schemas.microsoft.com/office/drawing/2014/main" id="{496F1465-A60E-CC8D-5447-D5A576C6E3C1}"/>
              </a:ext>
            </a:extLst>
          </p:cNvPr>
          <p:cNvSpPr/>
          <p:nvPr/>
        </p:nvSpPr>
        <p:spPr>
          <a:xfrm>
            <a:off x="3381829" y="3799628"/>
            <a:ext cx="1945052" cy="1576277"/>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游明朝 Demibold" panose="02020600000000000000" pitchFamily="18" charset="-128"/>
                <a:ea typeface="游明朝 Demibold" panose="02020600000000000000" pitchFamily="18" charset="-128"/>
              </a:rPr>
              <a:t>恒久基金</a:t>
            </a:r>
          </a:p>
        </p:txBody>
      </p:sp>
      <p:sp>
        <p:nvSpPr>
          <p:cNvPr id="8" name="正方形/長方形 7">
            <a:extLst>
              <a:ext uri="{FF2B5EF4-FFF2-40B4-BE49-F238E27FC236}">
                <a16:creationId xmlns:a16="http://schemas.microsoft.com/office/drawing/2014/main" id="{6E1CA4C4-EC51-C5C2-6E7F-A5FB45796C39}"/>
              </a:ext>
            </a:extLst>
          </p:cNvPr>
          <p:cNvSpPr/>
          <p:nvPr/>
        </p:nvSpPr>
        <p:spPr>
          <a:xfrm>
            <a:off x="3381829" y="2115971"/>
            <a:ext cx="1945052" cy="1576277"/>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游明朝 Demibold" panose="02020600000000000000" pitchFamily="18" charset="-128"/>
                <a:ea typeface="游明朝 Demibold" panose="02020600000000000000" pitchFamily="18" charset="-128"/>
              </a:rPr>
              <a:t>年次基金</a:t>
            </a:r>
          </a:p>
        </p:txBody>
      </p:sp>
      <p:sp>
        <p:nvSpPr>
          <p:cNvPr id="9" name="テキスト ボックス 8">
            <a:extLst>
              <a:ext uri="{FF2B5EF4-FFF2-40B4-BE49-F238E27FC236}">
                <a16:creationId xmlns:a16="http://schemas.microsoft.com/office/drawing/2014/main" id="{2B147A1A-8AD9-5777-E14F-56E4DF9DE0E3}"/>
              </a:ext>
            </a:extLst>
          </p:cNvPr>
          <p:cNvSpPr txBox="1"/>
          <p:nvPr/>
        </p:nvSpPr>
        <p:spPr>
          <a:xfrm>
            <a:off x="6353117" y="2404183"/>
            <a:ext cx="1945052" cy="1107996"/>
          </a:xfrm>
          <a:prstGeom prst="rect">
            <a:avLst/>
          </a:prstGeom>
          <a:noFill/>
        </p:spPr>
        <p:txBody>
          <a:bodyPr wrap="square" rtlCol="0">
            <a:spAutoFit/>
          </a:bodyPr>
          <a:lstStyle/>
          <a:p>
            <a:r>
              <a:rPr kumimoji="1" lang="en-US" altLang="ja-JP" sz="6600" b="1" dirty="0">
                <a:solidFill>
                  <a:schemeClr val="bg1"/>
                </a:solidFill>
                <a:latin typeface="游明朝 Demibold" panose="02020600000000000000" pitchFamily="18" charset="-128"/>
                <a:ea typeface="游明朝 Demibold" panose="02020600000000000000" pitchFamily="18" charset="-128"/>
              </a:rPr>
              <a:t>4.9</a:t>
            </a:r>
            <a:r>
              <a:rPr kumimoji="1" lang="en-US" altLang="ja-JP" sz="2400" dirty="0">
                <a:solidFill>
                  <a:schemeClr val="bg1"/>
                </a:solidFill>
                <a:latin typeface="游明朝 Demibold" panose="02020600000000000000" pitchFamily="18" charset="-128"/>
                <a:ea typeface="游明朝 Demibold" panose="02020600000000000000" pitchFamily="18" charset="-128"/>
              </a:rPr>
              <a:t>%</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10" name="テキスト ボックス 9">
            <a:extLst>
              <a:ext uri="{FF2B5EF4-FFF2-40B4-BE49-F238E27FC236}">
                <a16:creationId xmlns:a16="http://schemas.microsoft.com/office/drawing/2014/main" id="{5ADC1FAF-3A98-8496-9257-EDEF2D4A00B0}"/>
              </a:ext>
            </a:extLst>
          </p:cNvPr>
          <p:cNvSpPr txBox="1"/>
          <p:nvPr/>
        </p:nvSpPr>
        <p:spPr>
          <a:xfrm>
            <a:off x="9393862" y="2404183"/>
            <a:ext cx="1945052" cy="1107996"/>
          </a:xfrm>
          <a:prstGeom prst="rect">
            <a:avLst/>
          </a:prstGeom>
          <a:noFill/>
        </p:spPr>
        <p:txBody>
          <a:bodyPr wrap="square" rtlCol="0">
            <a:spAutoFit/>
          </a:bodyPr>
          <a:lstStyle/>
          <a:p>
            <a:r>
              <a:rPr kumimoji="1" lang="en-US" altLang="ja-JP" sz="6600" b="1" dirty="0">
                <a:solidFill>
                  <a:schemeClr val="bg1"/>
                </a:solidFill>
                <a:latin typeface="游明朝 Demibold" panose="02020600000000000000" pitchFamily="18" charset="-128"/>
                <a:ea typeface="游明朝 Demibold" panose="02020600000000000000" pitchFamily="18" charset="-128"/>
              </a:rPr>
              <a:t>3.2</a:t>
            </a:r>
            <a:r>
              <a:rPr kumimoji="1" lang="en-US" altLang="ja-JP" sz="2400" dirty="0">
                <a:solidFill>
                  <a:schemeClr val="bg1"/>
                </a:solidFill>
                <a:latin typeface="游明朝 Demibold" panose="02020600000000000000" pitchFamily="18" charset="-128"/>
                <a:ea typeface="游明朝 Demibold" panose="02020600000000000000" pitchFamily="18" charset="-128"/>
              </a:rPr>
              <a:t>%</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14" name="テキスト ボックス 13">
            <a:extLst>
              <a:ext uri="{FF2B5EF4-FFF2-40B4-BE49-F238E27FC236}">
                <a16:creationId xmlns:a16="http://schemas.microsoft.com/office/drawing/2014/main" id="{CB760DF2-4812-02EF-1C98-5B0308E11399}"/>
              </a:ext>
            </a:extLst>
          </p:cNvPr>
          <p:cNvSpPr txBox="1"/>
          <p:nvPr/>
        </p:nvSpPr>
        <p:spPr>
          <a:xfrm>
            <a:off x="6483743" y="4073326"/>
            <a:ext cx="1945052" cy="1107996"/>
          </a:xfrm>
          <a:prstGeom prst="rect">
            <a:avLst/>
          </a:prstGeom>
          <a:noFill/>
        </p:spPr>
        <p:txBody>
          <a:bodyPr wrap="square" rtlCol="0">
            <a:spAutoFit/>
          </a:bodyPr>
          <a:lstStyle/>
          <a:p>
            <a:r>
              <a:rPr kumimoji="1" lang="en-US" altLang="ja-JP" sz="6600" b="1" dirty="0">
                <a:solidFill>
                  <a:schemeClr val="bg1"/>
                </a:solidFill>
                <a:latin typeface="游明朝 Demibold" panose="02020600000000000000" pitchFamily="18" charset="-128"/>
                <a:ea typeface="游明朝 Demibold" panose="02020600000000000000" pitchFamily="18" charset="-128"/>
              </a:rPr>
              <a:t>12</a:t>
            </a:r>
            <a:r>
              <a:rPr kumimoji="1" lang="en-US" altLang="ja-JP" sz="2400" dirty="0">
                <a:solidFill>
                  <a:schemeClr val="bg1"/>
                </a:solidFill>
                <a:latin typeface="游明朝 Demibold" panose="02020600000000000000" pitchFamily="18" charset="-128"/>
                <a:ea typeface="游明朝 Demibold" panose="02020600000000000000" pitchFamily="18" charset="-128"/>
              </a:rPr>
              <a:t>%</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15" name="テキスト ボックス 14">
            <a:extLst>
              <a:ext uri="{FF2B5EF4-FFF2-40B4-BE49-F238E27FC236}">
                <a16:creationId xmlns:a16="http://schemas.microsoft.com/office/drawing/2014/main" id="{5D171868-A72F-5974-5A8B-ACE5BBD71168}"/>
              </a:ext>
            </a:extLst>
          </p:cNvPr>
          <p:cNvSpPr txBox="1"/>
          <p:nvPr/>
        </p:nvSpPr>
        <p:spPr>
          <a:xfrm>
            <a:off x="9798448" y="4073326"/>
            <a:ext cx="1945052" cy="1015663"/>
          </a:xfrm>
          <a:prstGeom prst="rect">
            <a:avLst/>
          </a:prstGeom>
          <a:noFill/>
        </p:spPr>
        <p:txBody>
          <a:bodyPr wrap="square" rtlCol="0">
            <a:spAutoFit/>
          </a:bodyPr>
          <a:lstStyle/>
          <a:p>
            <a:r>
              <a:rPr kumimoji="1" lang="en-US" altLang="ja-JP" sz="6000" b="1" dirty="0">
                <a:solidFill>
                  <a:schemeClr val="bg1"/>
                </a:solidFill>
                <a:latin typeface="游明朝 Demibold" panose="02020600000000000000" pitchFamily="18" charset="-128"/>
                <a:ea typeface="游明朝 Demibold" panose="02020600000000000000" pitchFamily="18" charset="-128"/>
              </a:rPr>
              <a:t>7</a:t>
            </a:r>
            <a:r>
              <a:rPr kumimoji="1" lang="en-US" altLang="ja-JP" sz="2400" dirty="0">
                <a:solidFill>
                  <a:schemeClr val="bg1"/>
                </a:solidFill>
                <a:latin typeface="游明朝 Demibold" panose="02020600000000000000" pitchFamily="18" charset="-128"/>
                <a:ea typeface="游明朝 Demibold" panose="02020600000000000000" pitchFamily="18" charset="-128"/>
              </a:rPr>
              <a:t>%  </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16" name="テキスト ボックス 15">
            <a:extLst>
              <a:ext uri="{FF2B5EF4-FFF2-40B4-BE49-F238E27FC236}">
                <a16:creationId xmlns:a16="http://schemas.microsoft.com/office/drawing/2014/main" id="{B7B413CD-9484-0792-0F59-C78A82239486}"/>
              </a:ext>
            </a:extLst>
          </p:cNvPr>
          <p:cNvSpPr txBox="1"/>
          <p:nvPr/>
        </p:nvSpPr>
        <p:spPr>
          <a:xfrm>
            <a:off x="6922608" y="5753869"/>
            <a:ext cx="4561209" cy="400110"/>
          </a:xfrm>
          <a:prstGeom prst="rect">
            <a:avLst/>
          </a:prstGeom>
          <a:solidFill>
            <a:srgbClr val="EBA327"/>
          </a:solidFill>
          <a:ln>
            <a:noFill/>
          </a:ln>
        </p:spPr>
        <p:txBody>
          <a:bodyPr wrap="square" rtlCol="0">
            <a:spAutoFit/>
          </a:bodyPr>
          <a:lstStyle/>
          <a:p>
            <a:r>
              <a:rPr kumimoji="1" lang="en-US" altLang="ja-JP" sz="2000" dirty="0">
                <a:latin typeface="游明朝 Demibold" panose="02020600000000000000" pitchFamily="18" charset="-128"/>
                <a:ea typeface="游明朝 Demibold" panose="02020600000000000000" pitchFamily="18" charset="-128"/>
              </a:rPr>
              <a:t>※ 4</a:t>
            </a:r>
            <a:r>
              <a:rPr kumimoji="1" lang="ja-JP" altLang="en-US" sz="2000" dirty="0">
                <a:latin typeface="游明朝 Demibold" panose="02020600000000000000" pitchFamily="18" charset="-128"/>
                <a:ea typeface="游明朝 Demibold" panose="02020600000000000000" pitchFamily="18" charset="-128"/>
              </a:rPr>
              <a:t>億</a:t>
            </a:r>
            <a:r>
              <a:rPr kumimoji="1" lang="en-US" altLang="ja-JP" sz="2000" dirty="0">
                <a:latin typeface="游明朝 Demibold" panose="02020600000000000000" pitchFamily="18" charset="-128"/>
                <a:ea typeface="游明朝 Demibold" panose="02020600000000000000" pitchFamily="18" charset="-128"/>
              </a:rPr>
              <a:t>8,200</a:t>
            </a:r>
            <a:r>
              <a:rPr kumimoji="1" lang="ja-JP" altLang="en-US" sz="2000" dirty="0">
                <a:latin typeface="游明朝 Demibold" panose="02020600000000000000" pitchFamily="18" charset="-128"/>
                <a:ea typeface="游明朝 Demibold" panose="02020600000000000000" pitchFamily="18" charset="-128"/>
              </a:rPr>
              <a:t>万ドル → </a:t>
            </a:r>
            <a:r>
              <a:rPr kumimoji="1" lang="en-US" altLang="ja-JP" sz="2000" b="1" dirty="0">
                <a:latin typeface="游明朝 Demibold" panose="02020600000000000000" pitchFamily="18" charset="-128"/>
                <a:ea typeface="游明朝 Demibold" panose="02020600000000000000" pitchFamily="18" charset="-128"/>
              </a:rPr>
              <a:t>7</a:t>
            </a:r>
            <a:r>
              <a:rPr kumimoji="1" lang="ja-JP" altLang="en-US" sz="2000" b="1" dirty="0">
                <a:latin typeface="游明朝 Demibold" panose="02020600000000000000" pitchFamily="18" charset="-128"/>
                <a:ea typeface="游明朝 Demibold" panose="02020600000000000000" pitchFamily="18" charset="-128"/>
              </a:rPr>
              <a:t>億</a:t>
            </a:r>
            <a:r>
              <a:rPr kumimoji="1" lang="en-US" altLang="ja-JP" sz="2000" b="1" dirty="0">
                <a:latin typeface="游明朝 Demibold" panose="02020600000000000000" pitchFamily="18" charset="-128"/>
                <a:ea typeface="游明朝 Demibold" panose="02020600000000000000" pitchFamily="18" charset="-128"/>
              </a:rPr>
              <a:t>3,600</a:t>
            </a:r>
            <a:r>
              <a:rPr kumimoji="1" lang="ja-JP" altLang="en-US" sz="2000" b="1" dirty="0">
                <a:latin typeface="游明朝 Demibold" panose="02020600000000000000" pitchFamily="18" charset="-128"/>
                <a:ea typeface="游明朝 Demibold" panose="02020600000000000000" pitchFamily="18" charset="-128"/>
              </a:rPr>
              <a:t>万ドル</a:t>
            </a:r>
          </a:p>
        </p:txBody>
      </p:sp>
      <p:cxnSp>
        <p:nvCxnSpPr>
          <p:cNvPr id="25" name="直線コネクタ 24">
            <a:extLst>
              <a:ext uri="{FF2B5EF4-FFF2-40B4-BE49-F238E27FC236}">
                <a16:creationId xmlns:a16="http://schemas.microsoft.com/office/drawing/2014/main" id="{A37098E7-7492-06BA-E668-E4ADF9B4B17B}"/>
              </a:ext>
            </a:extLst>
          </p:cNvPr>
          <p:cNvCxnSpPr>
            <a:cxnSpLocks/>
            <a:stCxn id="20" idx="2"/>
          </p:cNvCxnSpPr>
          <p:nvPr/>
        </p:nvCxnSpPr>
        <p:spPr>
          <a:xfrm>
            <a:off x="10073761" y="5375904"/>
            <a:ext cx="0" cy="377965"/>
          </a:xfrm>
          <a:prstGeom prst="line">
            <a:avLst/>
          </a:prstGeom>
          <a:ln w="38100">
            <a:solidFill>
              <a:srgbClr val="EBA327"/>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7CBD0FCB-0F85-8C09-5C9F-0312C7BE3CBB}"/>
              </a:ext>
            </a:extLst>
          </p:cNvPr>
          <p:cNvSpPr/>
          <p:nvPr/>
        </p:nvSpPr>
        <p:spPr>
          <a:xfrm>
            <a:off x="0" y="0"/>
            <a:ext cx="2928332" cy="685800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2E50780C-3686-DB2D-BAB2-EA91BB7DFB14}"/>
              </a:ext>
            </a:extLst>
          </p:cNvPr>
          <p:cNvSpPr/>
          <p:nvPr/>
        </p:nvSpPr>
        <p:spPr>
          <a:xfrm>
            <a:off x="448596" y="4701205"/>
            <a:ext cx="1964112" cy="1965062"/>
          </a:xfrm>
          <a:prstGeom prst="blockArc">
            <a:avLst>
              <a:gd name="adj1" fmla="val 0"/>
              <a:gd name="adj2" fmla="val 18900000"/>
              <a:gd name="adj3" fmla="val 12740"/>
            </a:avLst>
          </a:prstGeom>
          <a:gradFill flip="none" rotWithShape="1">
            <a:gsLst>
              <a:gs pos="0">
                <a:schemeClr val="accent3">
                  <a:lumMod val="0"/>
                  <a:lumOff val="100000"/>
                </a:schemeClr>
              </a:gs>
              <a:gs pos="35000">
                <a:schemeClr val="accent3">
                  <a:lumMod val="0"/>
                  <a:lumOff val="100000"/>
                </a:schemeClr>
              </a:gs>
              <a:gs pos="100000">
                <a:srgbClr val="EBA327"/>
              </a:gs>
            </a:gsLst>
            <a:path path="circle">
              <a:fillToRect l="50000" t="-80000" r="50000" b="180000"/>
            </a:path>
            <a:tileRect/>
          </a:gradFill>
        </p:spPr>
        <p:style>
          <a:lnRef idx="0">
            <a:schemeClr val="lt1">
              <a:hueOff val="0"/>
              <a:satOff val="0"/>
              <a:lumOff val="0"/>
              <a:alphaOff val="0"/>
            </a:schemeClr>
          </a:lnRef>
          <a:fillRef idx="3">
            <a:schemeClr val="accent3">
              <a:shade val="80000"/>
              <a:hueOff val="0"/>
              <a:satOff val="0"/>
              <a:lumOff val="19092"/>
              <a:alphaOff val="0"/>
            </a:schemeClr>
          </a:fillRef>
          <a:effectRef idx="2">
            <a:schemeClr val="accent3">
              <a:shade val="80000"/>
              <a:hueOff val="0"/>
              <a:satOff val="0"/>
              <a:lumOff val="19092"/>
              <a:alphaOff val="0"/>
            </a:schemeClr>
          </a:effectRef>
          <a:fontRef idx="minor">
            <a:schemeClr val="lt1"/>
          </a:fontRef>
        </p:style>
        <p:txBody>
          <a:bodyPr/>
          <a:lstStyle/>
          <a:p>
            <a:endParaRPr lang="ja-JP" altLang="en-US">
              <a:latin typeface="游明朝 Demibold" panose="02020600000000000000" pitchFamily="18" charset="-128"/>
              <a:ea typeface="游明朝 Demibold" panose="02020600000000000000" pitchFamily="18" charset="-128"/>
            </a:endParaRPr>
          </a:p>
        </p:txBody>
      </p:sp>
      <p:sp>
        <p:nvSpPr>
          <p:cNvPr id="32" name="フリーフォーム: 図形 31">
            <a:extLst>
              <a:ext uri="{FF2B5EF4-FFF2-40B4-BE49-F238E27FC236}">
                <a16:creationId xmlns:a16="http://schemas.microsoft.com/office/drawing/2014/main" id="{D66CA877-EB68-0DD2-DCC6-5A36C5A5B6D7}"/>
              </a:ext>
            </a:extLst>
          </p:cNvPr>
          <p:cNvSpPr/>
          <p:nvPr/>
        </p:nvSpPr>
        <p:spPr>
          <a:xfrm>
            <a:off x="771771" y="5347586"/>
            <a:ext cx="1336300" cy="640267"/>
          </a:xfrm>
          <a:custGeom>
            <a:avLst/>
            <a:gdLst>
              <a:gd name="connsiteX0" fmla="*/ 0 w 1275815"/>
              <a:gd name="connsiteY0" fmla="*/ 0 h 637841"/>
              <a:gd name="connsiteX1" fmla="*/ 1275815 w 1275815"/>
              <a:gd name="connsiteY1" fmla="*/ 0 h 637841"/>
              <a:gd name="connsiteX2" fmla="*/ 1275815 w 1275815"/>
              <a:gd name="connsiteY2" fmla="*/ 637841 h 637841"/>
              <a:gd name="connsiteX3" fmla="*/ 0 w 1275815"/>
              <a:gd name="connsiteY3" fmla="*/ 637841 h 637841"/>
              <a:gd name="connsiteX4" fmla="*/ 0 w 1275815"/>
              <a:gd name="connsiteY4" fmla="*/ 0 h 63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15" h="637841">
                <a:moveTo>
                  <a:pt x="0" y="0"/>
                </a:moveTo>
                <a:lnTo>
                  <a:pt x="1275815" y="0"/>
                </a:lnTo>
                <a:lnTo>
                  <a:pt x="1275815" y="637841"/>
                </a:lnTo>
                <a:lnTo>
                  <a:pt x="0" y="6378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2000" kern="1200" dirty="0">
                <a:solidFill>
                  <a:schemeClr val="bg1"/>
                </a:solidFill>
                <a:latin typeface="游明朝 Demibold" panose="02020600000000000000" pitchFamily="18" charset="-128"/>
                <a:ea typeface="游明朝 Demibold" panose="02020600000000000000" pitchFamily="18" charset="-128"/>
              </a:rPr>
              <a:t>基金の運用</a:t>
            </a:r>
          </a:p>
        </p:txBody>
      </p:sp>
    </p:spTree>
    <p:extLst>
      <p:ext uri="{BB962C8B-B14F-4D97-AF65-F5344CB8AC3E}">
        <p14:creationId xmlns:p14="http://schemas.microsoft.com/office/powerpoint/2010/main" val="40099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22EC-3E9E-53C5-2BE6-C86D25FB6F8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259FE00-8F14-8815-4DEC-0AEE67310925}"/>
              </a:ext>
            </a:extLst>
          </p:cNvPr>
          <p:cNvSpPr/>
          <p:nvPr/>
        </p:nvSpPr>
        <p:spPr>
          <a:xfrm>
            <a:off x="0" y="0"/>
            <a:ext cx="712728"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Image 0" descr="preencoded.png">
            <a:extLst>
              <a:ext uri="{FF2B5EF4-FFF2-40B4-BE49-F238E27FC236}">
                <a16:creationId xmlns:a16="http://schemas.microsoft.com/office/drawing/2014/main" id="{996F7312-E8F6-3A53-2EAF-F077458E8857}"/>
              </a:ext>
            </a:extLst>
          </p:cNvPr>
          <p:cNvPicPr>
            <a:picLocks noChangeAspect="1"/>
          </p:cNvPicPr>
          <p:nvPr/>
        </p:nvPicPr>
        <p:blipFill>
          <a:blip r:embed="rId3"/>
          <a:stretch>
            <a:fillRect/>
          </a:stretch>
        </p:blipFill>
        <p:spPr>
          <a:xfrm>
            <a:off x="1278320" y="1302879"/>
            <a:ext cx="2062772" cy="1274870"/>
          </a:xfrm>
          <a:prstGeom prst="rect">
            <a:avLst/>
          </a:prstGeom>
        </p:spPr>
      </p:pic>
      <p:sp>
        <p:nvSpPr>
          <p:cNvPr id="8" name="Text 1">
            <a:extLst>
              <a:ext uri="{FF2B5EF4-FFF2-40B4-BE49-F238E27FC236}">
                <a16:creationId xmlns:a16="http://schemas.microsoft.com/office/drawing/2014/main" id="{9F00A48D-043C-8F20-4E16-87B94103B64E}"/>
              </a:ext>
            </a:extLst>
          </p:cNvPr>
          <p:cNvSpPr/>
          <p:nvPr/>
        </p:nvSpPr>
        <p:spPr>
          <a:xfrm>
            <a:off x="1252919" y="2681910"/>
            <a:ext cx="2554153" cy="559731"/>
          </a:xfrm>
          <a:prstGeom prst="rect">
            <a:avLst/>
          </a:prstGeom>
          <a:noFill/>
          <a:ln/>
        </p:spPr>
        <p:txBody>
          <a:bodyPr wrap="none" lIns="0" tIns="0" rIns="0" bIns="0" rtlCol="0" anchor="t"/>
          <a:lstStyle/>
          <a:p>
            <a:pPr marL="0" indent="0" algn="l">
              <a:lnSpc>
                <a:spcPts val="25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MY ROTARYに登録</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9" name="Text 2">
            <a:extLst>
              <a:ext uri="{FF2B5EF4-FFF2-40B4-BE49-F238E27FC236}">
                <a16:creationId xmlns:a16="http://schemas.microsoft.com/office/drawing/2014/main" id="{9B0BE4A1-9198-87AF-93A1-FFF91C028527}"/>
              </a:ext>
            </a:extLst>
          </p:cNvPr>
          <p:cNvSpPr/>
          <p:nvPr/>
        </p:nvSpPr>
        <p:spPr>
          <a:xfrm>
            <a:off x="1278321" y="3066404"/>
            <a:ext cx="2407836" cy="241542"/>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寄付の準備をする</a:t>
            </a:r>
            <a:endParaRPr lang="en-US" sz="1600" dirty="0">
              <a:latin typeface="游明朝 Demibold" panose="02020600000000000000" pitchFamily="18" charset="-128"/>
              <a:ea typeface="游明朝 Demibold" panose="02020600000000000000" pitchFamily="18" charset="-128"/>
            </a:endParaRPr>
          </a:p>
        </p:txBody>
      </p:sp>
      <p:pic>
        <p:nvPicPr>
          <p:cNvPr id="10" name="Image 1" descr="preencoded.png">
            <a:extLst>
              <a:ext uri="{FF2B5EF4-FFF2-40B4-BE49-F238E27FC236}">
                <a16:creationId xmlns:a16="http://schemas.microsoft.com/office/drawing/2014/main" id="{BE3BBDB0-8AA2-338B-AADA-BCC756102906}"/>
              </a:ext>
            </a:extLst>
          </p:cNvPr>
          <p:cNvPicPr>
            <a:picLocks noChangeAspect="1"/>
          </p:cNvPicPr>
          <p:nvPr/>
        </p:nvPicPr>
        <p:blipFill>
          <a:blip r:embed="rId4"/>
          <a:stretch>
            <a:fillRect/>
          </a:stretch>
        </p:blipFill>
        <p:spPr>
          <a:xfrm>
            <a:off x="1300380" y="4150878"/>
            <a:ext cx="2062772" cy="1274870"/>
          </a:xfrm>
          <a:prstGeom prst="rect">
            <a:avLst/>
          </a:prstGeom>
        </p:spPr>
      </p:pic>
      <p:sp>
        <p:nvSpPr>
          <p:cNvPr id="11" name="Text 3">
            <a:extLst>
              <a:ext uri="{FF2B5EF4-FFF2-40B4-BE49-F238E27FC236}">
                <a16:creationId xmlns:a16="http://schemas.microsoft.com/office/drawing/2014/main" id="{B47C018B-938E-0236-3A9E-210BF16BC57D}"/>
              </a:ext>
            </a:extLst>
          </p:cNvPr>
          <p:cNvSpPr/>
          <p:nvPr/>
        </p:nvSpPr>
        <p:spPr>
          <a:xfrm>
            <a:off x="1313080" y="5529910"/>
            <a:ext cx="2604291" cy="675871"/>
          </a:xfrm>
          <a:prstGeom prst="rect">
            <a:avLst/>
          </a:prstGeom>
          <a:noFill/>
          <a:ln/>
        </p:spPr>
        <p:txBody>
          <a:bodyPr wrap="none" lIns="0" tIns="0" rIns="0" bIns="0" rtlCol="0" anchor="t"/>
          <a:lstStyle/>
          <a:p>
            <a:pPr marL="0" indent="0" algn="l">
              <a:lnSpc>
                <a:spcPts val="2500"/>
              </a:lnSpc>
              <a:buNone/>
            </a:pPr>
            <a:r>
              <a:rPr lang="en-US" altLang="ja-JP" b="1" dirty="0">
                <a:solidFill>
                  <a:srgbClr val="174486"/>
                </a:solidFill>
                <a:latin typeface="游明朝 Demibold" panose="02020600000000000000" pitchFamily="18" charset="-128"/>
                <a:ea typeface="游明朝 Demibold" panose="02020600000000000000" pitchFamily="18" charset="-128"/>
                <a:cs typeface="Petrona Bold" pitchFamily="34" charset="-120"/>
              </a:rPr>
              <a:t>PHS</a:t>
            </a:r>
            <a:r>
              <a:rPr lang="ja-JP" alt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に入会</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4" name="Text 5">
            <a:extLst>
              <a:ext uri="{FF2B5EF4-FFF2-40B4-BE49-F238E27FC236}">
                <a16:creationId xmlns:a16="http://schemas.microsoft.com/office/drawing/2014/main" id="{7D33828D-07E8-B7CC-88FB-BDB3D1FA6E38}"/>
              </a:ext>
            </a:extLst>
          </p:cNvPr>
          <p:cNvSpPr/>
          <p:nvPr/>
        </p:nvSpPr>
        <p:spPr>
          <a:xfrm>
            <a:off x="4007680" y="5501662"/>
            <a:ext cx="2222283" cy="356733"/>
          </a:xfrm>
          <a:prstGeom prst="rect">
            <a:avLst/>
          </a:prstGeom>
          <a:noFill/>
          <a:ln/>
        </p:spPr>
        <p:txBody>
          <a:bodyPr wrap="none" lIns="0" tIns="0" rIns="0" bIns="0" rtlCol="0" anchor="t"/>
          <a:lstStyle/>
          <a:p>
            <a:pPr marL="0" indent="0" algn="l">
              <a:lnSpc>
                <a:spcPts val="2500"/>
              </a:lnSpc>
              <a:buNone/>
            </a:pPr>
            <a:r>
              <a:rPr lang="en-US" b="1" dirty="0" err="1">
                <a:solidFill>
                  <a:srgbClr val="174486"/>
                </a:solidFill>
                <a:latin typeface="游明朝 Demibold" panose="02020600000000000000" pitchFamily="18" charset="-128"/>
                <a:ea typeface="游明朝 Demibold" panose="02020600000000000000" pitchFamily="18" charset="-128"/>
                <a:cs typeface="Petrona Bold" pitchFamily="34" charset="-120"/>
              </a:rPr>
              <a:t>PPSに</a:t>
            </a:r>
            <a:r>
              <a:rPr lang="ja-JP" alt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入会</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5" name="Text 6">
            <a:extLst>
              <a:ext uri="{FF2B5EF4-FFF2-40B4-BE49-F238E27FC236}">
                <a16:creationId xmlns:a16="http://schemas.microsoft.com/office/drawing/2014/main" id="{8B8480C8-B568-49A8-DB06-F1E012CA5D89}"/>
              </a:ext>
            </a:extLst>
          </p:cNvPr>
          <p:cNvSpPr/>
          <p:nvPr/>
        </p:nvSpPr>
        <p:spPr>
          <a:xfrm>
            <a:off x="4016038" y="5920641"/>
            <a:ext cx="2062772" cy="583886"/>
          </a:xfrm>
          <a:prstGeom prst="rect">
            <a:avLst/>
          </a:prstGeom>
          <a:noFill/>
          <a:ln/>
        </p:spPr>
        <p:txBody>
          <a:bodyPr wrap="none" lIns="0" tIns="0" rIns="0" bIns="0" rtlCol="0" anchor="t"/>
          <a:lstStyle/>
          <a:p>
            <a:pPr marL="0" indent="0" algn="l">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年間１００ドル以上</a:t>
            </a:r>
          </a:p>
          <a:p>
            <a:pPr marL="0" indent="0" algn="l">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の寄付を</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誓約</a:t>
            </a:r>
            <a:endParaRPr lang="en-US" sz="1600" dirty="0">
              <a:latin typeface="游明朝 Demibold" panose="02020600000000000000" pitchFamily="18" charset="-128"/>
              <a:ea typeface="游明朝 Demibold" panose="02020600000000000000" pitchFamily="18" charset="-128"/>
            </a:endParaRPr>
          </a:p>
        </p:txBody>
      </p:sp>
      <p:sp>
        <p:nvSpPr>
          <p:cNvPr id="17" name="Text 7">
            <a:extLst>
              <a:ext uri="{FF2B5EF4-FFF2-40B4-BE49-F238E27FC236}">
                <a16:creationId xmlns:a16="http://schemas.microsoft.com/office/drawing/2014/main" id="{9652BB60-F69F-2352-0C43-A9E303E1FEAB}"/>
              </a:ext>
            </a:extLst>
          </p:cNvPr>
          <p:cNvSpPr/>
          <p:nvPr/>
        </p:nvSpPr>
        <p:spPr>
          <a:xfrm>
            <a:off x="3972921" y="2673252"/>
            <a:ext cx="2222283" cy="559731"/>
          </a:xfrm>
          <a:prstGeom prst="rect">
            <a:avLst/>
          </a:prstGeom>
          <a:noFill/>
          <a:ln/>
        </p:spPr>
        <p:txBody>
          <a:bodyPr wrap="none" lIns="0" tIns="0" rIns="0" bIns="0" rtlCol="0" anchor="t"/>
          <a:lstStyle/>
          <a:p>
            <a:pPr marL="0" indent="0" algn="l">
              <a:lnSpc>
                <a:spcPts val="2500"/>
              </a:lnSpc>
              <a:buNone/>
            </a:pPr>
            <a:r>
              <a:rPr lang="ja-JP" altLang="en-US" b="1" dirty="0">
                <a:solidFill>
                  <a:srgbClr val="174486"/>
                </a:solidFill>
                <a:latin typeface="游明朝 Demibold" panose="02020600000000000000" pitchFamily="18" charset="-128"/>
                <a:ea typeface="游明朝 Demibold" panose="02020600000000000000" pitchFamily="18" charset="-128"/>
              </a:rPr>
              <a:t>年次基金への寄付</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8" name="Text 8">
            <a:extLst>
              <a:ext uri="{FF2B5EF4-FFF2-40B4-BE49-F238E27FC236}">
                <a16:creationId xmlns:a16="http://schemas.microsoft.com/office/drawing/2014/main" id="{06EAB7BB-AFCE-E284-81C9-ECD47831EA89}"/>
              </a:ext>
            </a:extLst>
          </p:cNvPr>
          <p:cNvSpPr/>
          <p:nvPr/>
        </p:nvSpPr>
        <p:spPr>
          <a:xfrm>
            <a:off x="3972922" y="3057746"/>
            <a:ext cx="2407836" cy="241542"/>
          </a:xfrm>
          <a:prstGeom prst="rect">
            <a:avLst/>
          </a:prstGeom>
          <a:noFill/>
          <a:ln/>
        </p:spPr>
        <p:txBody>
          <a:bodyPr wrap="none" lIns="0" tIns="0" rIns="0" bIns="0" rtlCol="0" anchor="t"/>
          <a:lstStyle/>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年間１５０ドル</a:t>
            </a:r>
            <a:r>
              <a:rPr lang="en-US" altLang="ja-JP" sz="1600" dirty="0">
                <a:solidFill>
                  <a:srgbClr val="272525"/>
                </a:solidFill>
                <a:latin typeface="游明朝 Demibold" panose="02020600000000000000" pitchFamily="18" charset="-128"/>
                <a:ea typeface="游明朝 Demibold" panose="02020600000000000000" pitchFamily="18" charset="-128"/>
              </a:rPr>
              <a:t>/</a:t>
            </a:r>
            <a:r>
              <a:rPr lang="ja-JP" altLang="en-US" sz="1600" dirty="0">
                <a:solidFill>
                  <a:srgbClr val="272525"/>
                </a:solidFill>
                <a:latin typeface="游明朝 Demibold" panose="02020600000000000000" pitchFamily="18" charset="-128"/>
                <a:ea typeface="游明朝 Demibold" panose="02020600000000000000" pitchFamily="18" charset="-128"/>
              </a:rPr>
              <a:t>人</a:t>
            </a:r>
            <a:endParaRPr lang="en-US" altLang="ja-JP" sz="1600" dirty="0">
              <a:solidFill>
                <a:srgbClr val="272525"/>
              </a:solidFill>
              <a:latin typeface="游明朝 Demibold" panose="02020600000000000000" pitchFamily="18" charset="-128"/>
              <a:ea typeface="游明朝 Demibold" panose="02020600000000000000" pitchFamily="18" charset="-128"/>
            </a:endParaRPr>
          </a:p>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の寄付目標を達成</a:t>
            </a:r>
            <a:endParaRPr lang="en-US" sz="1600" dirty="0">
              <a:latin typeface="游明朝 Demibold" panose="02020600000000000000" pitchFamily="18" charset="-128"/>
              <a:ea typeface="游明朝 Demibold" panose="02020600000000000000" pitchFamily="18" charset="-128"/>
            </a:endParaRPr>
          </a:p>
        </p:txBody>
      </p:sp>
      <p:sp>
        <p:nvSpPr>
          <p:cNvPr id="20" name="Text 9">
            <a:extLst>
              <a:ext uri="{FF2B5EF4-FFF2-40B4-BE49-F238E27FC236}">
                <a16:creationId xmlns:a16="http://schemas.microsoft.com/office/drawing/2014/main" id="{8F03F311-E96E-8E52-22BB-0609E4CF8BB6}"/>
              </a:ext>
            </a:extLst>
          </p:cNvPr>
          <p:cNvSpPr/>
          <p:nvPr/>
        </p:nvSpPr>
        <p:spPr>
          <a:xfrm>
            <a:off x="6772918" y="2671163"/>
            <a:ext cx="2407831" cy="405054"/>
          </a:xfrm>
          <a:prstGeom prst="rect">
            <a:avLst/>
          </a:prstGeom>
          <a:noFill/>
          <a:ln/>
        </p:spPr>
        <p:txBody>
          <a:bodyPr wrap="none" lIns="0" tIns="0" rIns="0" bIns="0" rtlCol="0" anchor="t"/>
          <a:lstStyle/>
          <a:p>
            <a:pPr marL="0" indent="0" algn="l">
              <a:lnSpc>
                <a:spcPts val="2500"/>
              </a:lnSpc>
              <a:buNone/>
            </a:pPr>
            <a:r>
              <a:rPr lang="ja-JP" altLang="en-US" b="1" dirty="0">
                <a:solidFill>
                  <a:srgbClr val="174486"/>
                </a:solidFill>
                <a:latin typeface="游明朝 Demibold" panose="02020600000000000000" pitchFamily="18" charset="-128"/>
                <a:ea typeface="游明朝 Demibold" panose="02020600000000000000" pitchFamily="18" charset="-128"/>
              </a:rPr>
              <a:t>ポリオプラスへの寄付</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21" name="Text 10">
            <a:extLst>
              <a:ext uri="{FF2B5EF4-FFF2-40B4-BE49-F238E27FC236}">
                <a16:creationId xmlns:a16="http://schemas.microsoft.com/office/drawing/2014/main" id="{208F41D6-69B6-9666-7AE5-EB16FE0EEE64}"/>
              </a:ext>
            </a:extLst>
          </p:cNvPr>
          <p:cNvSpPr/>
          <p:nvPr/>
        </p:nvSpPr>
        <p:spPr>
          <a:xfrm>
            <a:off x="6760218" y="3030255"/>
            <a:ext cx="2407831" cy="624606"/>
          </a:xfrm>
          <a:prstGeom prst="rect">
            <a:avLst/>
          </a:prstGeom>
          <a:noFill/>
          <a:ln/>
        </p:spPr>
        <p:txBody>
          <a:bodyPr wrap="square" lIns="0" tIns="0" rIns="0" bIns="0" rtlCol="0" anchor="t"/>
          <a:lstStyle/>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年間３０ドル</a:t>
            </a:r>
            <a:r>
              <a:rPr lang="en-US" altLang="ja-JP" sz="1600" dirty="0">
                <a:solidFill>
                  <a:srgbClr val="272525"/>
                </a:solidFill>
                <a:latin typeface="游明朝 Demibold" panose="02020600000000000000" pitchFamily="18" charset="-128"/>
                <a:ea typeface="游明朝 Demibold" panose="02020600000000000000" pitchFamily="18" charset="-128"/>
              </a:rPr>
              <a:t>/</a:t>
            </a:r>
            <a:r>
              <a:rPr lang="ja-JP" altLang="en-US" sz="1600" dirty="0">
                <a:solidFill>
                  <a:srgbClr val="272525"/>
                </a:solidFill>
                <a:latin typeface="游明朝 Demibold" panose="02020600000000000000" pitchFamily="18" charset="-128"/>
                <a:ea typeface="游明朝 Demibold" panose="02020600000000000000" pitchFamily="18" charset="-128"/>
              </a:rPr>
              <a:t>人</a:t>
            </a:r>
            <a:endParaRPr lang="en-US" altLang="ja-JP" sz="1600" dirty="0">
              <a:solidFill>
                <a:srgbClr val="272525"/>
              </a:solidFill>
              <a:latin typeface="游明朝 Demibold" panose="02020600000000000000" pitchFamily="18" charset="-128"/>
              <a:ea typeface="游明朝 Demibold" panose="02020600000000000000" pitchFamily="18" charset="-128"/>
            </a:endParaRPr>
          </a:p>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の寄付目標を達成</a:t>
            </a:r>
            <a:endParaRPr lang="en-US" sz="1600" dirty="0">
              <a:latin typeface="游明朝 Demibold" panose="02020600000000000000" pitchFamily="18" charset="-128"/>
              <a:ea typeface="游明朝 Demibold" panose="02020600000000000000" pitchFamily="18" charset="-128"/>
            </a:endParaRPr>
          </a:p>
        </p:txBody>
      </p:sp>
      <p:sp>
        <p:nvSpPr>
          <p:cNvPr id="31" name="Text 0">
            <a:extLst>
              <a:ext uri="{FF2B5EF4-FFF2-40B4-BE49-F238E27FC236}">
                <a16:creationId xmlns:a16="http://schemas.microsoft.com/office/drawing/2014/main" id="{BE761C39-C4C6-FD22-3951-2579D36C0300}"/>
              </a:ext>
            </a:extLst>
          </p:cNvPr>
          <p:cNvSpPr/>
          <p:nvPr/>
        </p:nvSpPr>
        <p:spPr>
          <a:xfrm>
            <a:off x="1182149" y="402448"/>
            <a:ext cx="5101114" cy="637580"/>
          </a:xfrm>
          <a:prstGeom prst="rect">
            <a:avLst/>
          </a:prstGeom>
          <a:noFill/>
          <a:ln/>
        </p:spPr>
        <p:txBody>
          <a:bodyPr wrap="none" lIns="0" tIns="0" rIns="0" bIns="0" rtlCol="0" anchor="t"/>
          <a:lstStyle/>
          <a:p>
            <a:pPr marL="0" indent="0">
              <a:lnSpc>
                <a:spcPts val="5000"/>
              </a:lnSpc>
              <a:buNone/>
            </a:pPr>
            <a:r>
              <a:rPr lang="en-US" sz="4000" b="1" dirty="0">
                <a:solidFill>
                  <a:srgbClr val="EBA327"/>
                </a:solidFill>
                <a:latin typeface="游明朝 Demibold" panose="02020600000000000000" pitchFamily="18" charset="-128"/>
                <a:ea typeface="游明朝 Demibold" panose="02020600000000000000" pitchFamily="18" charset="-128"/>
                <a:cs typeface="Petrona Bold" pitchFamily="34" charset="-120"/>
              </a:rPr>
              <a:t>TAKE ACTION!</a:t>
            </a:r>
            <a:endParaRPr lang="en-US" sz="4000" dirty="0">
              <a:solidFill>
                <a:srgbClr val="EBA327"/>
              </a:solidFill>
              <a:latin typeface="游明朝 Demibold" panose="02020600000000000000" pitchFamily="18" charset="-128"/>
              <a:ea typeface="游明朝 Demibold" panose="02020600000000000000" pitchFamily="18" charset="-128"/>
            </a:endParaRPr>
          </a:p>
        </p:txBody>
      </p:sp>
      <p:cxnSp>
        <p:nvCxnSpPr>
          <p:cNvPr id="33" name="直線コネクタ 32">
            <a:extLst>
              <a:ext uri="{FF2B5EF4-FFF2-40B4-BE49-F238E27FC236}">
                <a16:creationId xmlns:a16="http://schemas.microsoft.com/office/drawing/2014/main" id="{1CD443E1-7690-EAA6-BE37-0E8F3338F7BC}"/>
              </a:ext>
            </a:extLst>
          </p:cNvPr>
          <p:cNvCxnSpPr/>
          <p:nvPr/>
        </p:nvCxnSpPr>
        <p:spPr>
          <a:xfrm>
            <a:off x="1291020" y="3879516"/>
            <a:ext cx="1019537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6EA0E36B-E948-D0EA-975C-90E5FB4057F5}"/>
              </a:ext>
            </a:extLst>
          </p:cNvPr>
          <p:cNvPicPr>
            <a:picLocks noChangeAspect="1"/>
          </p:cNvPicPr>
          <p:nvPr/>
        </p:nvPicPr>
        <p:blipFill>
          <a:blip r:embed="rId5"/>
          <a:stretch>
            <a:fillRect/>
          </a:stretch>
        </p:blipFill>
        <p:spPr>
          <a:xfrm>
            <a:off x="1278320" y="4152938"/>
            <a:ext cx="2084832" cy="1274488"/>
          </a:xfrm>
          <a:prstGeom prst="rect">
            <a:avLst/>
          </a:prstGeom>
        </p:spPr>
      </p:pic>
      <p:pic>
        <p:nvPicPr>
          <p:cNvPr id="6" name="図 5">
            <a:extLst>
              <a:ext uri="{FF2B5EF4-FFF2-40B4-BE49-F238E27FC236}">
                <a16:creationId xmlns:a16="http://schemas.microsoft.com/office/drawing/2014/main" id="{53CC2F13-78E4-44B5-78B5-8F2C3B373ACD}"/>
              </a:ext>
            </a:extLst>
          </p:cNvPr>
          <p:cNvPicPr>
            <a:picLocks noChangeAspect="1"/>
          </p:cNvPicPr>
          <p:nvPr/>
        </p:nvPicPr>
        <p:blipFill>
          <a:blip r:embed="rId6"/>
          <a:stretch>
            <a:fillRect/>
          </a:stretch>
        </p:blipFill>
        <p:spPr>
          <a:xfrm>
            <a:off x="3972920" y="4148818"/>
            <a:ext cx="2062772" cy="1274870"/>
          </a:xfrm>
          <a:prstGeom prst="rect">
            <a:avLst/>
          </a:prstGeom>
        </p:spPr>
      </p:pic>
      <p:pic>
        <p:nvPicPr>
          <p:cNvPr id="34" name="図 33">
            <a:extLst>
              <a:ext uri="{FF2B5EF4-FFF2-40B4-BE49-F238E27FC236}">
                <a16:creationId xmlns:a16="http://schemas.microsoft.com/office/drawing/2014/main" id="{56F851D3-8F38-50EB-7B1B-E3AC9B06CCC6}"/>
              </a:ext>
            </a:extLst>
          </p:cNvPr>
          <p:cNvPicPr>
            <a:picLocks noChangeAspect="1"/>
          </p:cNvPicPr>
          <p:nvPr/>
        </p:nvPicPr>
        <p:blipFill>
          <a:blip r:embed="rId7"/>
          <a:stretch>
            <a:fillRect/>
          </a:stretch>
        </p:blipFill>
        <p:spPr>
          <a:xfrm>
            <a:off x="6760218" y="1304625"/>
            <a:ext cx="2062772" cy="1274870"/>
          </a:xfrm>
          <a:prstGeom prst="rect">
            <a:avLst/>
          </a:prstGeom>
        </p:spPr>
      </p:pic>
      <p:pic>
        <p:nvPicPr>
          <p:cNvPr id="36" name="図 35">
            <a:extLst>
              <a:ext uri="{FF2B5EF4-FFF2-40B4-BE49-F238E27FC236}">
                <a16:creationId xmlns:a16="http://schemas.microsoft.com/office/drawing/2014/main" id="{35CD6276-FDF5-2B03-FBE3-A9F683B576B8}"/>
              </a:ext>
            </a:extLst>
          </p:cNvPr>
          <p:cNvPicPr>
            <a:picLocks noChangeAspect="1"/>
          </p:cNvPicPr>
          <p:nvPr/>
        </p:nvPicPr>
        <p:blipFill>
          <a:blip r:embed="rId8"/>
          <a:stretch>
            <a:fillRect/>
          </a:stretch>
        </p:blipFill>
        <p:spPr>
          <a:xfrm>
            <a:off x="3972920" y="1287873"/>
            <a:ext cx="2084833" cy="1289876"/>
          </a:xfrm>
          <a:prstGeom prst="rect">
            <a:avLst/>
          </a:prstGeom>
        </p:spPr>
      </p:pic>
      <p:sp>
        <p:nvSpPr>
          <p:cNvPr id="37" name="Text 6">
            <a:extLst>
              <a:ext uri="{FF2B5EF4-FFF2-40B4-BE49-F238E27FC236}">
                <a16:creationId xmlns:a16="http://schemas.microsoft.com/office/drawing/2014/main" id="{D812BA3F-7DFC-137F-9B68-375C7EFADC79}"/>
              </a:ext>
            </a:extLst>
          </p:cNvPr>
          <p:cNvSpPr/>
          <p:nvPr/>
        </p:nvSpPr>
        <p:spPr>
          <a:xfrm>
            <a:off x="1278320" y="5920818"/>
            <a:ext cx="2062772" cy="583886"/>
          </a:xfrm>
          <a:prstGeom prst="rect">
            <a:avLst/>
          </a:prstGeom>
          <a:noFill/>
          <a:ln/>
        </p:spPr>
        <p:txBody>
          <a:bodyPr wrap="none" lIns="0" tIns="0" rIns="0" bIns="0" rtlCol="0" anchor="t"/>
          <a:lstStyle/>
          <a:p>
            <a:pPr marL="0" indent="0" algn="l">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年間１００</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０</a:t>
            </a: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ドル以上</a:t>
            </a:r>
            <a:endPar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endParaRPr>
          </a:p>
          <a:p>
            <a:pPr marL="0" indent="0" algn="l">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の寄付を</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誓約</a:t>
            </a:r>
            <a:endParaRPr lang="en-US" sz="1600" dirty="0">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328728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7A6D5B4-F4F8-1963-8DE4-A2FA825AD107}"/>
              </a:ext>
            </a:extLst>
          </p:cNvPr>
          <p:cNvSpPr txBox="1"/>
          <p:nvPr/>
        </p:nvSpPr>
        <p:spPr>
          <a:xfrm>
            <a:off x="3105632" y="398202"/>
            <a:ext cx="6747881" cy="5489901"/>
          </a:xfrm>
          <a:prstGeom prst="rect">
            <a:avLst/>
          </a:prstGeom>
          <a:noFill/>
        </p:spPr>
        <p:txBody>
          <a:bodyPr wrap="square">
            <a:spAutoFit/>
          </a:bodyPr>
          <a:lstStyle/>
          <a:p>
            <a:pPr>
              <a:lnSpc>
                <a:spcPct val="150000"/>
              </a:lnSpc>
            </a:pPr>
            <a:r>
              <a:rPr lang="ja-JP" altLang="en-US" sz="3200" kern="100" dirty="0">
                <a:latin typeface="游明朝 Demibold" panose="02020600000000000000" pitchFamily="18" charset="-128"/>
                <a:ea typeface="游明朝 Demibold" panose="02020600000000000000" pitchFamily="18" charset="-128"/>
                <a:cs typeface="Times New Roman" panose="02020603050405020304" pitchFamily="18" charset="0"/>
              </a:rPr>
              <a:t>柴田　剛介</a:t>
            </a:r>
            <a:endParaRPr lang="en-US" altLang="ja-JP" sz="32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ポール・ハリス・ソサエティ（</a:t>
            </a:r>
            <a:r>
              <a:rPr kumimoji="0" lang="en-US" altLang="ja-JP"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PHS</a:t>
            </a:r>
            <a:r>
              <a:rPr kumimoji="0" lang="ja-JP" altLang="en-US"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ポリオ・プラス・ソサエティ（</a:t>
            </a:r>
            <a:r>
              <a:rPr kumimoji="0" lang="en-US" altLang="ja-JP"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PPS</a:t>
            </a:r>
            <a:r>
              <a:rPr kumimoji="0" lang="ja-JP" altLang="en-US"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rPr>
              <a:t>）</a:t>
            </a:r>
            <a:endParaRPr kumimoji="0" lang="en-US" altLang="ja-JP" sz="1800" b="0" i="0" u="none" strike="noStrike" kern="100" cap="none" spc="0" normalizeH="0" baseline="0" noProof="0" dirty="0">
              <a:ln>
                <a:noFill/>
              </a:ln>
              <a:solidFill>
                <a:prstClr val="black"/>
              </a:solidFill>
              <a:effectLst/>
              <a:uLnTx/>
              <a:uFillTx/>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第</a:t>
            </a:r>
            <a:r>
              <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rPr>
              <a:t>2610</a:t>
            </a: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地区財団委員会委員長（</a:t>
            </a:r>
            <a:r>
              <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rPr>
              <a:t>2025-2026</a:t>
            </a: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金沢ロータリークラブ所属</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2017.4.17-)</a:t>
            </a:r>
            <a:endParaRPr lang="en-US" altLang="ja-JP"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nSpc>
                <a:spcPct val="150000"/>
              </a:lnSpc>
            </a:pP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グランファルマ株式会社　代表取締役</a:t>
            </a:r>
            <a:endPar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D65D17A-07D3-A433-FEE5-1E4F3A04FC6D}"/>
              </a:ext>
            </a:extLst>
          </p:cNvPr>
          <p:cNvSpPr/>
          <p:nvPr/>
        </p:nvSpPr>
        <p:spPr>
          <a:xfrm>
            <a:off x="12987" y="0"/>
            <a:ext cx="2425414" cy="6858000"/>
          </a:xfrm>
          <a:prstGeom prst="rect">
            <a:avLst/>
          </a:prstGeom>
          <a:solidFill>
            <a:srgbClr val="1972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6B38F174-A9B2-9EB9-871B-A9B3A7C1FC42}"/>
              </a:ext>
            </a:extLst>
          </p:cNvPr>
          <p:cNvPicPr>
            <a:picLocks noChangeAspect="1"/>
          </p:cNvPicPr>
          <p:nvPr/>
        </p:nvPicPr>
        <p:blipFill>
          <a:blip r:embed="rId2"/>
          <a:srcRect l="53972" t="15111" r="4365" b="14680"/>
          <a:stretch/>
        </p:blipFill>
        <p:spPr>
          <a:xfrm>
            <a:off x="352930" y="5606334"/>
            <a:ext cx="1792340" cy="938845"/>
          </a:xfrm>
          <a:prstGeom prst="rect">
            <a:avLst/>
          </a:prstGeom>
        </p:spPr>
      </p:pic>
    </p:spTree>
    <p:extLst>
      <p:ext uri="{BB962C8B-B14F-4D97-AF65-F5344CB8AC3E}">
        <p14:creationId xmlns:p14="http://schemas.microsoft.com/office/powerpoint/2010/main" val="67922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7784F-27B0-3C77-9342-3EEF227AD8FE}"/>
            </a:ext>
          </a:extLst>
        </p:cNvPr>
        <p:cNvGrpSpPr/>
        <p:nvPr/>
      </p:nvGrpSpPr>
      <p:grpSpPr>
        <a:xfrm>
          <a:off x="0" y="0"/>
          <a:ext cx="0" cy="0"/>
          <a:chOff x="0" y="0"/>
          <a:chExt cx="0" cy="0"/>
        </a:xfrm>
      </p:grpSpPr>
      <p:pic>
        <p:nvPicPr>
          <p:cNvPr id="3" name="図 2" descr="文字の書かれた紙&#10;&#10;AI によって生成されたコンテンツは間違っている可能性があります。">
            <a:extLst>
              <a:ext uri="{FF2B5EF4-FFF2-40B4-BE49-F238E27FC236}">
                <a16:creationId xmlns:a16="http://schemas.microsoft.com/office/drawing/2014/main" id="{5914C05B-B706-8940-3EA3-52A1D907AF20}"/>
              </a:ext>
            </a:extLst>
          </p:cNvPr>
          <p:cNvPicPr>
            <a:picLocks noChangeAspect="1"/>
          </p:cNvPicPr>
          <p:nvPr/>
        </p:nvPicPr>
        <p:blipFill>
          <a:blip r:embed="rId3">
            <a:alphaModFix amt="70000"/>
          </a:blip>
          <a:srcRect l="45349" r="24145"/>
          <a:stretch/>
        </p:blipFill>
        <p:spPr>
          <a:xfrm>
            <a:off x="-344061" y="0"/>
            <a:ext cx="5578873" cy="6858000"/>
          </a:xfrm>
          <a:prstGeom prst="rect">
            <a:avLst/>
          </a:prstGeom>
        </p:spPr>
      </p:pic>
      <p:sp>
        <p:nvSpPr>
          <p:cNvPr id="14" name="正方形/長方形 13">
            <a:extLst>
              <a:ext uri="{FF2B5EF4-FFF2-40B4-BE49-F238E27FC236}">
                <a16:creationId xmlns:a16="http://schemas.microsoft.com/office/drawing/2014/main" id="{23612EDD-7A64-DD86-7C48-F8B42838B1AC}"/>
              </a:ext>
            </a:extLst>
          </p:cNvPr>
          <p:cNvSpPr/>
          <p:nvPr/>
        </p:nvSpPr>
        <p:spPr>
          <a:xfrm>
            <a:off x="4315326" y="0"/>
            <a:ext cx="7876674"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525C7924-87B0-16AB-9076-30168609CB96}"/>
              </a:ext>
            </a:extLst>
          </p:cNvPr>
          <p:cNvPicPr>
            <a:picLocks noChangeAspect="1"/>
          </p:cNvPicPr>
          <p:nvPr/>
        </p:nvPicPr>
        <p:blipFill>
          <a:blip r:embed="rId4"/>
          <a:stretch>
            <a:fillRect/>
          </a:stretch>
        </p:blipFill>
        <p:spPr>
          <a:xfrm>
            <a:off x="604081" y="2406316"/>
            <a:ext cx="3156208" cy="2103169"/>
          </a:xfrm>
          <a:prstGeom prst="rect">
            <a:avLst/>
          </a:prstGeom>
        </p:spPr>
      </p:pic>
      <p:sp>
        <p:nvSpPr>
          <p:cNvPr id="4" name="テキスト プレースホルダー 1">
            <a:extLst>
              <a:ext uri="{FF2B5EF4-FFF2-40B4-BE49-F238E27FC236}">
                <a16:creationId xmlns:a16="http://schemas.microsoft.com/office/drawing/2014/main" id="{250D8380-897F-3622-C1C6-2BD671CB4613}"/>
              </a:ext>
            </a:extLst>
          </p:cNvPr>
          <p:cNvSpPr txBox="1">
            <a:spLocks/>
          </p:cNvSpPr>
          <p:nvPr/>
        </p:nvSpPr>
        <p:spPr>
          <a:xfrm>
            <a:off x="5244757" y="1097142"/>
            <a:ext cx="6433896" cy="4367992"/>
          </a:xfrm>
          <a:prstGeom prst="rect">
            <a:avLst/>
          </a:prstGeom>
        </p:spPr>
        <p:txBody>
          <a:bodyPr vert="horz" lIns="91440" tIns="45720" rIns="91440" bIns="45720" rtlCol="0" anchor="ctr"/>
          <a:lstStyle>
            <a:defPPr rtl="0">
              <a:defRPr lang="ja-jp"/>
            </a:defPPr>
            <a:lvl1pPr marL="0" algn="l" defTabSz="914400" rtl="0" eaLnBrk="1" latinLnBrk="0" hangingPunct="1">
              <a:defRPr sz="120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1" lang="en-US" altLang="ja-JP" sz="3200" dirty="0">
              <a:solidFill>
                <a:schemeClr val="bg1"/>
              </a:solidFill>
              <a:latin typeface="游明朝 Demibold" panose="02020600000000000000" pitchFamily="18" charset="-128"/>
              <a:ea typeface="游明朝 Demibold" panose="02020600000000000000" pitchFamily="18" charset="-128"/>
            </a:endParaRPr>
          </a:p>
          <a:p>
            <a:r>
              <a:rPr lang="ja-JP" altLang="en-US" sz="32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ロータリアンの</a:t>
            </a:r>
            <a:r>
              <a:rPr lang="ja-JP" altLang="en-US" sz="3200" kern="100" dirty="0">
                <a:solidFill>
                  <a:schemeClr val="bg1"/>
                </a:solidFill>
                <a:latin typeface="游明朝 Demibold" panose="02020600000000000000" pitchFamily="18" charset="-128"/>
                <a:ea typeface="游明朝 Demibold" panose="02020600000000000000" pitchFamily="18" charset="-128"/>
                <a:cs typeface="Times New Roman" panose="02020603050405020304" pitchFamily="18" charset="0"/>
              </a:rPr>
              <a:t>クラブ</a:t>
            </a:r>
            <a:r>
              <a:rPr lang="ja-JP" altLang="en-US" sz="32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活動を支援するための資金</a:t>
            </a:r>
            <a:endParaRPr lang="en-US" altLang="ja-JP" sz="32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kumimoji="1" lang="en-US" altLang="ja-JP" sz="3200" kern="100" dirty="0">
              <a:solidFill>
                <a:schemeClr val="bg1"/>
              </a:solidFill>
              <a:latin typeface="游明朝 Demibold" panose="02020600000000000000" pitchFamily="18" charset="-128"/>
              <a:ea typeface="游明朝 Demibold" panose="02020600000000000000" pitchFamily="18" charset="-128"/>
              <a:cs typeface="Times New Roman" panose="02020603050405020304" pitchFamily="18" charset="0"/>
            </a:endParaRPr>
          </a:p>
          <a:p>
            <a:r>
              <a:rPr kumimoji="1" lang="ja-JP" altLang="en-US" sz="3200" kern="100" dirty="0">
                <a:solidFill>
                  <a:schemeClr val="bg1"/>
                </a:solidFill>
                <a:latin typeface="游明朝 Demibold" panose="02020600000000000000" pitchFamily="18" charset="-128"/>
                <a:ea typeface="游明朝 Demibold" panose="02020600000000000000" pitchFamily="18" charset="-128"/>
                <a:cs typeface="Times New Roman" panose="02020603050405020304" pitchFamily="18" charset="0"/>
              </a:rPr>
              <a:t>ここでは、</a:t>
            </a:r>
            <a:endParaRPr kumimoji="1" lang="en-US" altLang="ja-JP" sz="3200" dirty="0">
              <a:solidFill>
                <a:schemeClr val="bg1"/>
              </a:solidFill>
              <a:latin typeface="游明朝 Demibold" panose="02020600000000000000" pitchFamily="18" charset="-128"/>
              <a:ea typeface="游明朝 Demibold" panose="02020600000000000000" pitchFamily="18" charset="-128"/>
            </a:endParaRPr>
          </a:p>
          <a:p>
            <a:r>
              <a:rPr kumimoji="1" lang="ja-JP" altLang="en-US" sz="3200" dirty="0">
                <a:solidFill>
                  <a:schemeClr val="bg1"/>
                </a:solidFill>
                <a:latin typeface="游明朝 Demibold" panose="02020600000000000000" pitchFamily="18" charset="-128"/>
                <a:ea typeface="游明朝 Demibold" panose="02020600000000000000" pitchFamily="18" charset="-128"/>
              </a:rPr>
              <a:t>地区補助金とグローバル補助金に　ついて解説</a:t>
            </a:r>
          </a:p>
        </p:txBody>
      </p:sp>
      <p:cxnSp>
        <p:nvCxnSpPr>
          <p:cNvPr id="11" name="直線コネクタ 10">
            <a:extLst>
              <a:ext uri="{FF2B5EF4-FFF2-40B4-BE49-F238E27FC236}">
                <a16:creationId xmlns:a16="http://schemas.microsoft.com/office/drawing/2014/main" id="{BB6A6B3A-3ACF-3DDB-8E16-ED60865D943B}"/>
              </a:ext>
            </a:extLst>
          </p:cNvPr>
          <p:cNvCxnSpPr>
            <a:cxnSpLocks/>
          </p:cNvCxnSpPr>
          <p:nvPr/>
        </p:nvCxnSpPr>
        <p:spPr>
          <a:xfrm>
            <a:off x="2079858" y="3877326"/>
            <a:ext cx="28290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E8AF2A6-A891-CD38-9EBE-94BCB9707A51}"/>
              </a:ext>
            </a:extLst>
          </p:cNvPr>
          <p:cNvSpPr/>
          <p:nvPr/>
        </p:nvSpPr>
        <p:spPr>
          <a:xfrm>
            <a:off x="2079858" y="3798596"/>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802514C-F75F-F395-999C-386B4E00B42F}"/>
              </a:ext>
            </a:extLst>
          </p:cNvPr>
          <p:cNvSpPr txBox="1"/>
          <p:nvPr/>
        </p:nvSpPr>
        <p:spPr>
          <a:xfrm>
            <a:off x="-91584" y="1267266"/>
            <a:ext cx="4533038" cy="984885"/>
          </a:xfrm>
          <a:prstGeom prst="rect">
            <a:avLst/>
          </a:prstGeom>
          <a:noFill/>
        </p:spPr>
        <p:txBody>
          <a:bodyPr wrap="square">
            <a:spAutoFit/>
          </a:bodyPr>
          <a:lstStyle/>
          <a:p>
            <a:pPr algn="ctr"/>
            <a:r>
              <a:rPr lang="en-US" altLang="ja-JP" sz="40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Grants</a:t>
            </a:r>
          </a:p>
          <a:p>
            <a:pPr algn="ctr"/>
            <a:r>
              <a:rPr lang="ja-JP" altLang="en-US"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補助金</a:t>
            </a:r>
            <a:endParaRPr lang="ja-JP" altLang="en-US"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Tree>
    <p:extLst>
      <p:ext uri="{BB962C8B-B14F-4D97-AF65-F5344CB8AC3E}">
        <p14:creationId xmlns:p14="http://schemas.microsoft.com/office/powerpoint/2010/main" val="3995480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CD1F2D08-13CD-D791-93A5-AFDC53CBECFC}"/>
              </a:ext>
            </a:extLst>
          </p:cNvPr>
          <p:cNvSpPr/>
          <p:nvPr/>
        </p:nvSpPr>
        <p:spPr>
          <a:xfrm>
            <a:off x="503127" y="1237427"/>
            <a:ext cx="11279008" cy="4364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cxnSp>
        <p:nvCxnSpPr>
          <p:cNvPr id="35" name="直線コネクタ 34">
            <a:extLst>
              <a:ext uri="{FF2B5EF4-FFF2-40B4-BE49-F238E27FC236}">
                <a16:creationId xmlns:a16="http://schemas.microsoft.com/office/drawing/2014/main" id="{2ECD7570-C59A-319C-D053-3ABB3FBFBFD5}"/>
              </a:ext>
            </a:extLst>
          </p:cNvPr>
          <p:cNvCxnSpPr>
            <a:cxnSpLocks/>
          </p:cNvCxnSpPr>
          <p:nvPr/>
        </p:nvCxnSpPr>
        <p:spPr>
          <a:xfrm>
            <a:off x="7573825" y="4762679"/>
            <a:ext cx="60004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C0AF446-C40D-0D82-08C0-5DC4045E6A3C}"/>
              </a:ext>
            </a:extLst>
          </p:cNvPr>
          <p:cNvCxnSpPr>
            <a:cxnSpLocks/>
          </p:cNvCxnSpPr>
          <p:nvPr/>
        </p:nvCxnSpPr>
        <p:spPr>
          <a:xfrm>
            <a:off x="7727008" y="2276170"/>
            <a:ext cx="294457" cy="409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F235984-4036-74CA-1DE0-D3C8F33C63F1}"/>
              </a:ext>
            </a:extLst>
          </p:cNvPr>
          <p:cNvCxnSpPr>
            <a:cxnSpLocks/>
          </p:cNvCxnSpPr>
          <p:nvPr/>
        </p:nvCxnSpPr>
        <p:spPr>
          <a:xfrm>
            <a:off x="7421425" y="3024336"/>
            <a:ext cx="600040"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C1CE9-F426-E9F6-BA63-D5C3CEA5D754}"/>
              </a:ext>
            </a:extLst>
          </p:cNvPr>
          <p:cNvCxnSpPr>
            <a:cxnSpLocks/>
          </p:cNvCxnSpPr>
          <p:nvPr/>
        </p:nvCxnSpPr>
        <p:spPr>
          <a:xfrm>
            <a:off x="7727008" y="3812287"/>
            <a:ext cx="294457" cy="409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F87E85C-7851-AA50-1DF3-2EC585B70142}"/>
              </a:ext>
            </a:extLst>
          </p:cNvPr>
          <p:cNvCxnSpPr>
            <a:cxnSpLocks/>
          </p:cNvCxnSpPr>
          <p:nvPr/>
        </p:nvCxnSpPr>
        <p:spPr>
          <a:xfrm>
            <a:off x="5019246" y="3016148"/>
            <a:ext cx="294457" cy="409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B819F09-BEA9-E06B-E931-90AD5C89C00F}"/>
              </a:ext>
            </a:extLst>
          </p:cNvPr>
          <p:cNvCxnSpPr>
            <a:cxnSpLocks/>
          </p:cNvCxnSpPr>
          <p:nvPr/>
        </p:nvCxnSpPr>
        <p:spPr>
          <a:xfrm>
            <a:off x="5019246" y="4781153"/>
            <a:ext cx="294457" cy="409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2C710E6-4992-DB34-677A-ADE90BBF5571}"/>
              </a:ext>
            </a:extLst>
          </p:cNvPr>
          <p:cNvCxnSpPr>
            <a:cxnSpLocks/>
          </p:cNvCxnSpPr>
          <p:nvPr/>
        </p:nvCxnSpPr>
        <p:spPr>
          <a:xfrm>
            <a:off x="5019246" y="6020684"/>
            <a:ext cx="294457" cy="409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1990D01-37E6-E677-B4E4-93339C4667F1}"/>
              </a:ext>
            </a:extLst>
          </p:cNvPr>
          <p:cNvSpPr txBox="1"/>
          <p:nvPr/>
        </p:nvSpPr>
        <p:spPr>
          <a:xfrm>
            <a:off x="530594" y="450380"/>
            <a:ext cx="11330849" cy="461665"/>
          </a:xfrm>
          <a:prstGeom prst="rect">
            <a:avLst/>
          </a:prstGeom>
          <a:noFill/>
        </p:spPr>
        <p:txBody>
          <a:bodyPr wrap="square">
            <a:spAutoFit/>
          </a:bodyPr>
          <a:lstStyle/>
          <a:p>
            <a:pPr algn="just"/>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寄付</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金</a:t>
            </a:r>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が補助金として活用されるまでの流れ</a:t>
            </a:r>
            <a:endPar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FE4E148-110D-B1A6-9A68-3ACAB51F10FC}"/>
              </a:ext>
            </a:extLst>
          </p:cNvPr>
          <p:cNvSpPr/>
          <p:nvPr/>
        </p:nvSpPr>
        <p:spPr>
          <a:xfrm>
            <a:off x="503127" y="3284620"/>
            <a:ext cx="2419028" cy="89135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年次基金 </a:t>
            </a:r>
            <a:r>
              <a:rPr kumimoji="1" lang="en-US" altLang="ja-JP" dirty="0">
                <a:solidFill>
                  <a:schemeClr val="bg1"/>
                </a:solidFill>
                <a:latin typeface="游明朝 Demibold" panose="02020600000000000000" pitchFamily="18" charset="-128"/>
                <a:ea typeface="游明朝 Demibold" panose="02020600000000000000" pitchFamily="18" charset="-128"/>
              </a:rPr>
              <a:t>/ </a:t>
            </a:r>
            <a:r>
              <a:rPr kumimoji="1" lang="ja-JP" altLang="en-US" dirty="0">
                <a:solidFill>
                  <a:schemeClr val="bg1"/>
                </a:solidFill>
                <a:latin typeface="游明朝 Demibold" panose="02020600000000000000" pitchFamily="18" charset="-128"/>
                <a:ea typeface="游明朝 Demibold" panose="02020600000000000000" pitchFamily="18" charset="-128"/>
              </a:rPr>
              <a:t>恒久基金</a:t>
            </a:r>
            <a:endParaRPr kumimoji="1" lang="en-US" altLang="ja-JP" dirty="0">
              <a:solidFill>
                <a:schemeClr val="bg1"/>
              </a:solidFill>
              <a:latin typeface="游明朝 Demibold" panose="02020600000000000000" pitchFamily="18" charset="-128"/>
              <a:ea typeface="游明朝 Demibold" panose="02020600000000000000" pitchFamily="18" charset="-128"/>
            </a:endParaRPr>
          </a:p>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「シェア」</a:t>
            </a:r>
          </a:p>
        </p:txBody>
      </p:sp>
      <p:sp>
        <p:nvSpPr>
          <p:cNvPr id="9" name="正方形/長方形 8">
            <a:extLst>
              <a:ext uri="{FF2B5EF4-FFF2-40B4-BE49-F238E27FC236}">
                <a16:creationId xmlns:a16="http://schemas.microsoft.com/office/drawing/2014/main" id="{1C7BA239-480E-0E4C-F226-2F219D69086E}"/>
              </a:ext>
            </a:extLst>
          </p:cNvPr>
          <p:cNvSpPr/>
          <p:nvPr/>
        </p:nvSpPr>
        <p:spPr>
          <a:xfrm>
            <a:off x="5228639" y="2574567"/>
            <a:ext cx="2419028"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en-US" altLang="ja-JP" dirty="0">
                <a:solidFill>
                  <a:schemeClr val="bg1"/>
                </a:solidFill>
                <a:latin typeface="游明朝 Demibold" panose="02020600000000000000" pitchFamily="18" charset="-128"/>
                <a:ea typeface="游明朝 Demibold" panose="02020600000000000000" pitchFamily="18" charset="-128"/>
              </a:rPr>
              <a:t>DDF </a:t>
            </a:r>
            <a:r>
              <a:rPr kumimoji="1" lang="ja-JP" altLang="en-US" dirty="0">
                <a:solidFill>
                  <a:schemeClr val="bg1"/>
                </a:solidFill>
                <a:latin typeface="游明朝 Demibold" panose="02020600000000000000" pitchFamily="18" charset="-128"/>
                <a:ea typeface="游明朝 Demibold" panose="02020600000000000000" pitchFamily="18" charset="-128"/>
              </a:rPr>
              <a:t>　４７．５％</a:t>
            </a:r>
          </a:p>
        </p:txBody>
      </p:sp>
      <p:sp>
        <p:nvSpPr>
          <p:cNvPr id="10" name="正方形/長方形 9">
            <a:extLst>
              <a:ext uri="{FF2B5EF4-FFF2-40B4-BE49-F238E27FC236}">
                <a16:creationId xmlns:a16="http://schemas.microsoft.com/office/drawing/2014/main" id="{8433C4E6-2DAB-BFCB-4B1A-94F70C9324B5}"/>
              </a:ext>
            </a:extLst>
          </p:cNvPr>
          <p:cNvSpPr/>
          <p:nvPr/>
        </p:nvSpPr>
        <p:spPr>
          <a:xfrm>
            <a:off x="5228639" y="4320234"/>
            <a:ext cx="2419028"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en-US" altLang="ja-JP" dirty="0">
                <a:solidFill>
                  <a:schemeClr val="bg1"/>
                </a:solidFill>
                <a:latin typeface="游明朝 Demibold" panose="02020600000000000000" pitchFamily="18" charset="-128"/>
                <a:ea typeface="游明朝 Demibold" panose="02020600000000000000" pitchFamily="18" charset="-128"/>
              </a:rPr>
              <a:t>WF</a:t>
            </a:r>
            <a:r>
              <a:rPr kumimoji="1" lang="ja-JP" altLang="en-US" dirty="0">
                <a:solidFill>
                  <a:schemeClr val="bg1"/>
                </a:solidFill>
                <a:latin typeface="游明朝 Demibold" panose="02020600000000000000" pitchFamily="18" charset="-128"/>
                <a:ea typeface="游明朝 Demibold" panose="02020600000000000000" pitchFamily="18" charset="-128"/>
              </a:rPr>
              <a:t>　　４７．５％</a:t>
            </a:r>
          </a:p>
        </p:txBody>
      </p:sp>
      <p:sp>
        <p:nvSpPr>
          <p:cNvPr id="11" name="正方形/長方形 10">
            <a:extLst>
              <a:ext uri="{FF2B5EF4-FFF2-40B4-BE49-F238E27FC236}">
                <a16:creationId xmlns:a16="http://schemas.microsoft.com/office/drawing/2014/main" id="{A3ED5ED7-34DB-9FFA-BEBF-FCB1B3F4E3C0}"/>
              </a:ext>
            </a:extLst>
          </p:cNvPr>
          <p:cNvSpPr/>
          <p:nvPr/>
        </p:nvSpPr>
        <p:spPr>
          <a:xfrm>
            <a:off x="5228639" y="5572976"/>
            <a:ext cx="2419028"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en-US" altLang="ja-JP" dirty="0">
                <a:solidFill>
                  <a:schemeClr val="bg1"/>
                </a:solidFill>
                <a:latin typeface="游明朝 Demibold" panose="02020600000000000000" pitchFamily="18" charset="-128"/>
                <a:ea typeface="游明朝 Demibold" panose="02020600000000000000" pitchFamily="18" charset="-128"/>
              </a:rPr>
              <a:t>RTF</a:t>
            </a:r>
            <a:r>
              <a:rPr kumimoji="1" lang="ja-JP" altLang="en-US" dirty="0">
                <a:solidFill>
                  <a:schemeClr val="bg1"/>
                </a:solidFill>
                <a:latin typeface="游明朝 Demibold" panose="02020600000000000000" pitchFamily="18" charset="-128"/>
                <a:ea typeface="游明朝 Demibold" panose="02020600000000000000" pitchFamily="18" charset="-128"/>
              </a:rPr>
              <a:t>の運営費　　５％</a:t>
            </a:r>
          </a:p>
        </p:txBody>
      </p:sp>
      <p:sp>
        <p:nvSpPr>
          <p:cNvPr id="12" name="正方形/長方形 11">
            <a:extLst>
              <a:ext uri="{FF2B5EF4-FFF2-40B4-BE49-F238E27FC236}">
                <a16:creationId xmlns:a16="http://schemas.microsoft.com/office/drawing/2014/main" id="{FB0CB1D5-EB62-3C22-EF1A-B8994350FB71}"/>
              </a:ext>
            </a:extLst>
          </p:cNvPr>
          <p:cNvSpPr/>
          <p:nvPr/>
        </p:nvSpPr>
        <p:spPr>
          <a:xfrm>
            <a:off x="7896750" y="1946046"/>
            <a:ext cx="3885385" cy="657231"/>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ポリオプラス基金、災害救護基金、ロータリー平和センターへ寄贈</a:t>
            </a:r>
          </a:p>
        </p:txBody>
      </p:sp>
      <p:sp>
        <p:nvSpPr>
          <p:cNvPr id="14" name="正方形/長方形 13">
            <a:extLst>
              <a:ext uri="{FF2B5EF4-FFF2-40B4-BE49-F238E27FC236}">
                <a16:creationId xmlns:a16="http://schemas.microsoft.com/office/drawing/2014/main" id="{2B387BA4-13C4-B197-8870-8F41121A4347}"/>
              </a:ext>
            </a:extLst>
          </p:cNvPr>
          <p:cNvSpPr/>
          <p:nvPr/>
        </p:nvSpPr>
        <p:spPr>
          <a:xfrm>
            <a:off x="7896750" y="2711590"/>
            <a:ext cx="3885385" cy="657231"/>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地区補助金</a:t>
            </a:r>
          </a:p>
        </p:txBody>
      </p:sp>
      <p:sp>
        <p:nvSpPr>
          <p:cNvPr id="15" name="正方形/長方形 14">
            <a:extLst>
              <a:ext uri="{FF2B5EF4-FFF2-40B4-BE49-F238E27FC236}">
                <a16:creationId xmlns:a16="http://schemas.microsoft.com/office/drawing/2014/main" id="{0379A01E-BE4F-BAAC-12D1-2BDEF3445245}"/>
              </a:ext>
            </a:extLst>
          </p:cNvPr>
          <p:cNvSpPr/>
          <p:nvPr/>
        </p:nvSpPr>
        <p:spPr>
          <a:xfrm>
            <a:off x="7896750" y="3487766"/>
            <a:ext cx="3885385" cy="657231"/>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グローバル補助金</a:t>
            </a:r>
          </a:p>
        </p:txBody>
      </p:sp>
      <p:sp>
        <p:nvSpPr>
          <p:cNvPr id="16" name="正方形/長方形 15">
            <a:extLst>
              <a:ext uri="{FF2B5EF4-FFF2-40B4-BE49-F238E27FC236}">
                <a16:creationId xmlns:a16="http://schemas.microsoft.com/office/drawing/2014/main" id="{EFD3D3AF-DD6C-A2C3-47EF-BC01DB6161DB}"/>
              </a:ext>
            </a:extLst>
          </p:cNvPr>
          <p:cNvSpPr/>
          <p:nvPr/>
        </p:nvSpPr>
        <p:spPr>
          <a:xfrm>
            <a:off x="7896750" y="4321771"/>
            <a:ext cx="3885385" cy="889814"/>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dirty="0">
                <a:solidFill>
                  <a:schemeClr val="bg1"/>
                </a:solidFill>
                <a:latin typeface="游明朝 Demibold" panose="02020600000000000000" pitchFamily="18" charset="-128"/>
                <a:ea typeface="游明朝 Demibold" panose="02020600000000000000" pitchFamily="18" charset="-128"/>
              </a:rPr>
              <a:t>グローバル補助金</a:t>
            </a:r>
            <a:endParaRPr kumimoji="1" lang="en-US" altLang="ja-JP" dirty="0">
              <a:solidFill>
                <a:schemeClr val="bg1"/>
              </a:solidFill>
              <a:latin typeface="游明朝 Demibold" panose="02020600000000000000" pitchFamily="18" charset="-128"/>
              <a:ea typeface="游明朝 Demibold" panose="02020600000000000000" pitchFamily="18" charset="-128"/>
            </a:endParaRPr>
          </a:p>
        </p:txBody>
      </p:sp>
      <p:sp>
        <p:nvSpPr>
          <p:cNvPr id="17" name="四角形: 角を丸くする 16">
            <a:extLst>
              <a:ext uri="{FF2B5EF4-FFF2-40B4-BE49-F238E27FC236}">
                <a16:creationId xmlns:a16="http://schemas.microsoft.com/office/drawing/2014/main" id="{F34BD56E-D764-7670-B2D4-B92BCDA00110}"/>
              </a:ext>
            </a:extLst>
          </p:cNvPr>
          <p:cNvSpPr/>
          <p:nvPr/>
        </p:nvSpPr>
        <p:spPr>
          <a:xfrm>
            <a:off x="2973465" y="2103940"/>
            <a:ext cx="1960717" cy="912208"/>
          </a:xfrm>
          <a:prstGeom prst="round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latin typeface="游明朝 Demibold" panose="02020600000000000000" pitchFamily="18" charset="-128"/>
                <a:ea typeface="游明朝 Demibold" panose="02020600000000000000" pitchFamily="18" charset="-128"/>
              </a:rPr>
              <a:t>3</a:t>
            </a:r>
            <a:r>
              <a:rPr kumimoji="1" lang="ja-JP" altLang="en-US" dirty="0">
                <a:solidFill>
                  <a:schemeClr val="bg1"/>
                </a:solidFill>
                <a:latin typeface="游明朝 Demibold" panose="02020600000000000000" pitchFamily="18" charset="-128"/>
                <a:ea typeface="游明朝 Demibold" panose="02020600000000000000" pitchFamily="18" charset="-128"/>
              </a:rPr>
              <a:t>年間資産運用</a:t>
            </a:r>
          </a:p>
        </p:txBody>
      </p:sp>
      <p:cxnSp>
        <p:nvCxnSpPr>
          <p:cNvPr id="19" name="直線コネクタ 18">
            <a:extLst>
              <a:ext uri="{FF2B5EF4-FFF2-40B4-BE49-F238E27FC236}">
                <a16:creationId xmlns:a16="http://schemas.microsoft.com/office/drawing/2014/main" id="{7F07DC0C-1D80-EF72-3801-61F8ECA74D44}"/>
              </a:ext>
            </a:extLst>
          </p:cNvPr>
          <p:cNvCxnSpPr>
            <a:stCxn id="5" idx="3"/>
          </p:cNvCxnSpPr>
          <p:nvPr/>
        </p:nvCxnSpPr>
        <p:spPr>
          <a:xfrm>
            <a:off x="2922155" y="3730295"/>
            <a:ext cx="2107722"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B992C3A-147A-41AA-5CF9-05F5990A2F63}"/>
              </a:ext>
            </a:extLst>
          </p:cNvPr>
          <p:cNvCxnSpPr>
            <a:cxnSpLocks/>
          </p:cNvCxnSpPr>
          <p:nvPr/>
        </p:nvCxnSpPr>
        <p:spPr>
          <a:xfrm>
            <a:off x="5029877" y="3016148"/>
            <a:ext cx="0" cy="3002503"/>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635EF47-2077-5A9C-E711-0B9BFDD7CC12}"/>
              </a:ext>
            </a:extLst>
          </p:cNvPr>
          <p:cNvCxnSpPr>
            <a:cxnSpLocks/>
          </p:cNvCxnSpPr>
          <p:nvPr/>
        </p:nvCxnSpPr>
        <p:spPr>
          <a:xfrm>
            <a:off x="7727008" y="2265067"/>
            <a:ext cx="0" cy="1551314"/>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BB3E66BC-FC77-52C1-4C2B-C9CCC0C8085C}"/>
              </a:ext>
            </a:extLst>
          </p:cNvPr>
          <p:cNvSpPr txBox="1"/>
          <p:nvPr/>
        </p:nvSpPr>
        <p:spPr>
          <a:xfrm>
            <a:off x="5070046" y="1263802"/>
            <a:ext cx="2213174" cy="400110"/>
          </a:xfrm>
          <a:prstGeom prst="rect">
            <a:avLst/>
          </a:prstGeom>
          <a:noFill/>
        </p:spPr>
        <p:txBody>
          <a:bodyPr wrap="square">
            <a:spAutoFit/>
          </a:bodyPr>
          <a:lstStyle/>
          <a:p>
            <a:pPr algn="just"/>
            <a:r>
              <a:rPr lang="ja-JP" altLang="ja-JP" sz="2000" b="1"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シェアシステム</a:t>
            </a:r>
          </a:p>
        </p:txBody>
      </p:sp>
      <p:sp>
        <p:nvSpPr>
          <p:cNvPr id="37" name="正方形/長方形 36">
            <a:extLst>
              <a:ext uri="{FF2B5EF4-FFF2-40B4-BE49-F238E27FC236}">
                <a16:creationId xmlns:a16="http://schemas.microsoft.com/office/drawing/2014/main" id="{08CF61EA-5D5C-C28C-8E17-97F7744118D8}"/>
              </a:ext>
            </a:extLst>
          </p:cNvPr>
          <p:cNvSpPr/>
          <p:nvPr/>
        </p:nvSpPr>
        <p:spPr>
          <a:xfrm>
            <a:off x="7822702" y="3436511"/>
            <a:ext cx="4038741" cy="2423669"/>
          </a:xfrm>
          <a:prstGeom prst="rect">
            <a:avLst/>
          </a:prstGeom>
          <a:noFill/>
          <a:ln w="28575">
            <a:solidFill>
              <a:srgbClr val="EBA32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cxnSp>
        <p:nvCxnSpPr>
          <p:cNvPr id="39" name="直線矢印コネクタ 38">
            <a:extLst>
              <a:ext uri="{FF2B5EF4-FFF2-40B4-BE49-F238E27FC236}">
                <a16:creationId xmlns:a16="http://schemas.microsoft.com/office/drawing/2014/main" id="{E8FE0B61-9133-7C1E-3C1E-AE37707C318C}"/>
              </a:ext>
            </a:extLst>
          </p:cNvPr>
          <p:cNvCxnSpPr/>
          <p:nvPr/>
        </p:nvCxnSpPr>
        <p:spPr>
          <a:xfrm flipV="1">
            <a:off x="3822700" y="3024336"/>
            <a:ext cx="0" cy="705959"/>
          </a:xfrm>
          <a:prstGeom prst="straightConnector1">
            <a:avLst/>
          </a:prstGeom>
          <a:ln w="28575">
            <a:solidFill>
              <a:srgbClr val="EBA32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10281146-51D3-B59A-D070-9C99459F6812}"/>
              </a:ext>
            </a:extLst>
          </p:cNvPr>
          <p:cNvCxnSpPr>
            <a:cxnSpLocks/>
          </p:cNvCxnSpPr>
          <p:nvPr/>
        </p:nvCxnSpPr>
        <p:spPr>
          <a:xfrm>
            <a:off x="3987800" y="3052496"/>
            <a:ext cx="0" cy="697325"/>
          </a:xfrm>
          <a:prstGeom prst="straightConnector1">
            <a:avLst/>
          </a:prstGeom>
          <a:ln w="28575">
            <a:solidFill>
              <a:srgbClr val="EBA327"/>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3AC589A-844D-B614-A689-6E5D5E9229AF}"/>
              </a:ext>
            </a:extLst>
          </p:cNvPr>
          <p:cNvSpPr txBox="1"/>
          <p:nvPr/>
        </p:nvSpPr>
        <p:spPr>
          <a:xfrm>
            <a:off x="263894" y="2866651"/>
            <a:ext cx="2643730" cy="400110"/>
          </a:xfrm>
          <a:prstGeom prst="rect">
            <a:avLst/>
          </a:prstGeom>
          <a:noFill/>
        </p:spPr>
        <p:txBody>
          <a:bodyPr wrap="square">
            <a:spAutoFit/>
          </a:bodyPr>
          <a:lstStyle/>
          <a:p>
            <a:pPr algn="just"/>
            <a:r>
              <a:rPr lang="ja-JP" altLang="ja-JP" sz="2000" b="1"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「シェア」を選択</a:t>
            </a:r>
          </a:p>
        </p:txBody>
      </p:sp>
      <p:sp>
        <p:nvSpPr>
          <p:cNvPr id="43" name="テキスト ボックス 42">
            <a:extLst>
              <a:ext uri="{FF2B5EF4-FFF2-40B4-BE49-F238E27FC236}">
                <a16:creationId xmlns:a16="http://schemas.microsoft.com/office/drawing/2014/main" id="{3C94E0E5-4D20-E59D-284E-32CCBFA81E2E}"/>
              </a:ext>
            </a:extLst>
          </p:cNvPr>
          <p:cNvSpPr txBox="1"/>
          <p:nvPr/>
        </p:nvSpPr>
        <p:spPr>
          <a:xfrm>
            <a:off x="2172878" y="5121998"/>
            <a:ext cx="2710128" cy="584775"/>
          </a:xfrm>
          <a:prstGeom prst="rect">
            <a:avLst/>
          </a:prstGeom>
          <a:noFill/>
        </p:spPr>
        <p:txBody>
          <a:bodyPr wrap="square">
            <a:spAutoFit/>
          </a:bodyPr>
          <a:lstStyle/>
          <a:p>
            <a:pPr algn="just"/>
            <a:r>
              <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「年次基金の全額と</a:t>
            </a:r>
            <a:endParaRPr lang="en-US"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「恒久基金の収益」が合算</a:t>
            </a:r>
          </a:p>
        </p:txBody>
      </p:sp>
      <p:sp>
        <p:nvSpPr>
          <p:cNvPr id="44" name="楕円 43">
            <a:extLst>
              <a:ext uri="{FF2B5EF4-FFF2-40B4-BE49-F238E27FC236}">
                <a16:creationId xmlns:a16="http://schemas.microsoft.com/office/drawing/2014/main" id="{6DC5CCD9-DF23-3DE4-253F-5E06D7AB13BB}"/>
              </a:ext>
            </a:extLst>
          </p:cNvPr>
          <p:cNvSpPr/>
          <p:nvPr/>
        </p:nvSpPr>
        <p:spPr>
          <a:xfrm>
            <a:off x="4934182" y="3631122"/>
            <a:ext cx="175035" cy="175035"/>
          </a:xfrm>
          <a:prstGeom prst="ellips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cxnSp>
        <p:nvCxnSpPr>
          <p:cNvPr id="46" name="直線コネクタ 45">
            <a:extLst>
              <a:ext uri="{FF2B5EF4-FFF2-40B4-BE49-F238E27FC236}">
                <a16:creationId xmlns:a16="http://schemas.microsoft.com/office/drawing/2014/main" id="{ECDB7B50-7935-D6A3-4430-1EC96863433F}"/>
              </a:ext>
            </a:extLst>
          </p:cNvPr>
          <p:cNvCxnSpPr>
            <a:stCxn id="44" idx="3"/>
          </p:cNvCxnSpPr>
          <p:nvPr/>
        </p:nvCxnSpPr>
        <p:spPr>
          <a:xfrm flipH="1">
            <a:off x="3527942" y="3780524"/>
            <a:ext cx="1431873" cy="1310771"/>
          </a:xfrm>
          <a:prstGeom prst="line">
            <a:avLst/>
          </a:prstGeom>
          <a:ln w="9525">
            <a:solidFill>
              <a:srgbClr val="1972C2"/>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8E56BB2-FDD2-3B22-9D7B-5E7BE5474F01}"/>
              </a:ext>
            </a:extLst>
          </p:cNvPr>
          <p:cNvSpPr txBox="1"/>
          <p:nvPr/>
        </p:nvSpPr>
        <p:spPr>
          <a:xfrm>
            <a:off x="5969104" y="2088043"/>
            <a:ext cx="1263316" cy="338554"/>
          </a:xfrm>
          <a:prstGeom prst="rect">
            <a:avLst/>
          </a:prstGeom>
          <a:noFill/>
        </p:spPr>
        <p:txBody>
          <a:bodyPr wrap="square">
            <a:spAutoFit/>
          </a:bodyPr>
          <a:lstStyle/>
          <a:p>
            <a:pPr algn="just"/>
            <a:r>
              <a:rPr lang="ja-JP" altLang="en-US"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配分比率</a:t>
            </a:r>
            <a:endParaRPr lang="ja-JP" altLang="ja-JP" sz="16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0C682C-3C1E-1EB1-84F8-FF764B50570C}"/>
              </a:ext>
            </a:extLst>
          </p:cNvPr>
          <p:cNvSpPr txBox="1"/>
          <p:nvPr/>
        </p:nvSpPr>
        <p:spPr>
          <a:xfrm>
            <a:off x="8181705" y="5271011"/>
            <a:ext cx="3496626" cy="584775"/>
          </a:xfrm>
          <a:prstGeom prst="rect">
            <a:avLst/>
          </a:prstGeom>
          <a:noFill/>
        </p:spPr>
        <p:txBody>
          <a:bodyPr wrap="square" rtlCol="0">
            <a:spAutoFit/>
          </a:bodyPr>
          <a:lstStyle/>
          <a:p>
            <a:r>
              <a:rPr lang="en-US"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30,000</a:t>
            </a:r>
            <a:r>
              <a:rPr lang="ja-JP"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米ドル以上且つ</a:t>
            </a:r>
            <a:r>
              <a:rPr lang="en-US"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WF</a:t>
            </a:r>
            <a:r>
              <a:rPr lang="ja-JP"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上限額</a:t>
            </a:r>
            <a:r>
              <a:rPr lang="en-US"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400,000</a:t>
            </a:r>
            <a:r>
              <a:rPr lang="ja-JP" altLang="ja-JP" sz="1600" kern="100" dirty="0">
                <a:solidFill>
                  <a:srgbClr val="996600"/>
                </a:solidFill>
                <a:effectLst/>
                <a:latin typeface="游明朝 Demibold" panose="02020600000000000000" pitchFamily="18" charset="-128"/>
                <a:ea typeface="游明朝 Demibold" panose="02020600000000000000" pitchFamily="18" charset="-128"/>
                <a:cs typeface="Times New Roman" panose="02020603050405020304" pitchFamily="18" charset="0"/>
              </a:rPr>
              <a:t>米ドル</a:t>
            </a:r>
          </a:p>
        </p:txBody>
      </p:sp>
      <p:sp>
        <p:nvSpPr>
          <p:cNvPr id="18" name="二等辺三角形 17">
            <a:extLst>
              <a:ext uri="{FF2B5EF4-FFF2-40B4-BE49-F238E27FC236}">
                <a16:creationId xmlns:a16="http://schemas.microsoft.com/office/drawing/2014/main" id="{16E30772-335C-3E5C-7DE9-9C5A326FE795}"/>
              </a:ext>
            </a:extLst>
          </p:cNvPr>
          <p:cNvSpPr/>
          <p:nvPr/>
        </p:nvSpPr>
        <p:spPr>
          <a:xfrm rot="5400000">
            <a:off x="4380253" y="3656452"/>
            <a:ext cx="202183" cy="174296"/>
          </a:xfrm>
          <a:prstGeom prst="triangl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1" name="二等辺三角形 20">
            <a:extLst>
              <a:ext uri="{FF2B5EF4-FFF2-40B4-BE49-F238E27FC236}">
                <a16:creationId xmlns:a16="http://schemas.microsoft.com/office/drawing/2014/main" id="{897922BD-3480-00FA-88E4-8866C6D7EAB6}"/>
              </a:ext>
            </a:extLst>
          </p:cNvPr>
          <p:cNvSpPr/>
          <p:nvPr/>
        </p:nvSpPr>
        <p:spPr>
          <a:xfrm>
            <a:off x="4926248" y="3161687"/>
            <a:ext cx="202183" cy="174296"/>
          </a:xfrm>
          <a:prstGeom prst="triangl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2" name="二等辺三角形 21">
            <a:extLst>
              <a:ext uri="{FF2B5EF4-FFF2-40B4-BE49-F238E27FC236}">
                <a16:creationId xmlns:a16="http://schemas.microsoft.com/office/drawing/2014/main" id="{98166402-A34E-A6BA-DF75-1B90983A3508}"/>
              </a:ext>
            </a:extLst>
          </p:cNvPr>
          <p:cNvSpPr/>
          <p:nvPr/>
        </p:nvSpPr>
        <p:spPr>
          <a:xfrm rot="10642640">
            <a:off x="4930130" y="4099937"/>
            <a:ext cx="202183" cy="174296"/>
          </a:xfrm>
          <a:prstGeom prst="triangl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264497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53F1-8F24-F6E2-5ABC-5216B586446F}"/>
            </a:ext>
          </a:extLst>
        </p:cNvPr>
        <p:cNvGrpSpPr/>
        <p:nvPr/>
      </p:nvGrpSpPr>
      <p:grpSpPr>
        <a:xfrm>
          <a:off x="0" y="0"/>
          <a:ext cx="0" cy="0"/>
          <a:chOff x="0" y="0"/>
          <a:chExt cx="0" cy="0"/>
        </a:xfrm>
      </p:grpSpPr>
      <p:pic>
        <p:nvPicPr>
          <p:cNvPr id="3" name="図 2" descr="文字の書かれた紙&#10;&#10;AI によって生成されたコンテンツは間違っている可能性があります。">
            <a:extLst>
              <a:ext uri="{FF2B5EF4-FFF2-40B4-BE49-F238E27FC236}">
                <a16:creationId xmlns:a16="http://schemas.microsoft.com/office/drawing/2014/main" id="{4D61E595-DD7F-40B7-B140-15554C6D2A57}"/>
              </a:ext>
            </a:extLst>
          </p:cNvPr>
          <p:cNvPicPr>
            <a:picLocks noChangeAspect="1"/>
          </p:cNvPicPr>
          <p:nvPr/>
        </p:nvPicPr>
        <p:blipFill>
          <a:blip r:embed="rId3">
            <a:alphaModFix amt="50000"/>
          </a:blip>
          <a:srcRect l="45349" r="30696"/>
          <a:stretch/>
        </p:blipFill>
        <p:spPr>
          <a:xfrm>
            <a:off x="-191661" y="24810"/>
            <a:ext cx="4380889" cy="6858000"/>
          </a:xfrm>
          <a:prstGeom prst="rect">
            <a:avLst/>
          </a:prstGeom>
        </p:spPr>
      </p:pic>
      <p:sp>
        <p:nvSpPr>
          <p:cNvPr id="5" name="テキスト ボックス 4">
            <a:extLst>
              <a:ext uri="{FF2B5EF4-FFF2-40B4-BE49-F238E27FC236}">
                <a16:creationId xmlns:a16="http://schemas.microsoft.com/office/drawing/2014/main" id="{46D1BECB-9F4B-89D1-D32C-ADB175D00A21}"/>
              </a:ext>
            </a:extLst>
          </p:cNvPr>
          <p:cNvSpPr txBox="1"/>
          <p:nvPr/>
        </p:nvSpPr>
        <p:spPr>
          <a:xfrm>
            <a:off x="2415599" y="4652952"/>
            <a:ext cx="6473247" cy="400110"/>
          </a:xfrm>
          <a:prstGeom prst="rect">
            <a:avLst/>
          </a:prstGeom>
          <a:noFill/>
        </p:spPr>
        <p:txBody>
          <a:bodyPr wrap="none" rtlCol="0">
            <a:spAutoFit/>
          </a:bodyPr>
          <a:lstStyle/>
          <a:p>
            <a:r>
              <a:rPr kumimoji="1" lang="ja-JP" altLang="en-US" sz="2000" b="1" dirty="0">
                <a:solidFill>
                  <a:srgbClr val="174486"/>
                </a:solidFill>
                <a:latin typeface="游明朝 Demibold" panose="02020600000000000000" pitchFamily="18" charset="-128"/>
                <a:ea typeface="游明朝 Demibold" panose="02020600000000000000" pitchFamily="18" charset="-128"/>
              </a:rPr>
              <a:t>☞ 地区補助金として利用できる金額は</a:t>
            </a:r>
            <a:r>
              <a:rPr kumimoji="1" lang="en-US" altLang="ja-JP" sz="2000" b="1" dirty="0">
                <a:solidFill>
                  <a:srgbClr val="174486"/>
                </a:solidFill>
                <a:latin typeface="游明朝 Demibold" panose="02020600000000000000" pitchFamily="18" charset="-128"/>
                <a:ea typeface="游明朝 Demibold" panose="02020600000000000000" pitchFamily="18" charset="-128"/>
              </a:rPr>
              <a:t>69,618.77</a:t>
            </a:r>
            <a:r>
              <a:rPr kumimoji="1" lang="ja-JP" altLang="en-US" sz="2000" b="1" dirty="0">
                <a:solidFill>
                  <a:srgbClr val="174486"/>
                </a:solidFill>
                <a:latin typeface="游明朝 Demibold" panose="02020600000000000000" pitchFamily="18" charset="-128"/>
                <a:ea typeface="游明朝 Demibold" panose="02020600000000000000" pitchFamily="18" charset="-128"/>
              </a:rPr>
              <a:t>米ドル</a:t>
            </a:r>
          </a:p>
        </p:txBody>
      </p:sp>
      <p:sp>
        <p:nvSpPr>
          <p:cNvPr id="17" name="正方形/長方形 16">
            <a:extLst>
              <a:ext uri="{FF2B5EF4-FFF2-40B4-BE49-F238E27FC236}">
                <a16:creationId xmlns:a16="http://schemas.microsoft.com/office/drawing/2014/main" id="{A9A13FC9-9DE9-2C2E-1CEE-C14C9B810020}"/>
              </a:ext>
            </a:extLst>
          </p:cNvPr>
          <p:cNvSpPr/>
          <p:nvPr/>
        </p:nvSpPr>
        <p:spPr>
          <a:xfrm>
            <a:off x="4326840" y="1997555"/>
            <a:ext cx="5824937" cy="52472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游明朝 Demibold" panose="02020600000000000000" pitchFamily="18" charset="-128"/>
                <a:ea typeface="游明朝 Demibold" panose="02020600000000000000" pitchFamily="18" charset="-128"/>
              </a:rPr>
              <a:t>＄</a:t>
            </a:r>
            <a:r>
              <a:rPr kumimoji="1" lang="en-US" altLang="ja-JP" sz="2400" b="1" dirty="0">
                <a:solidFill>
                  <a:schemeClr val="bg1"/>
                </a:solidFill>
                <a:latin typeface="游明朝 Demibold" panose="02020600000000000000" pitchFamily="18" charset="-128"/>
                <a:ea typeface="游明朝 Demibold" panose="02020600000000000000" pitchFamily="18" charset="-128"/>
              </a:rPr>
              <a:t>129,737.54</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20" name="正方形/長方形 19">
            <a:extLst>
              <a:ext uri="{FF2B5EF4-FFF2-40B4-BE49-F238E27FC236}">
                <a16:creationId xmlns:a16="http://schemas.microsoft.com/office/drawing/2014/main" id="{B36694DB-CD86-BB8E-FD7A-064D192EE273}"/>
              </a:ext>
            </a:extLst>
          </p:cNvPr>
          <p:cNvSpPr/>
          <p:nvPr/>
        </p:nvSpPr>
        <p:spPr>
          <a:xfrm>
            <a:off x="1706278" y="1998927"/>
            <a:ext cx="2489200" cy="524727"/>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游明朝 Demibold" panose="02020600000000000000" pitchFamily="18" charset="-128"/>
                <a:ea typeface="游明朝 Demibold" panose="02020600000000000000" pitchFamily="18" charset="-128"/>
              </a:rPr>
              <a:t>z</a:t>
            </a:r>
            <a:endParaRPr kumimoji="1" lang="ja-JP" altLang="en-US" dirty="0">
              <a:latin typeface="游明朝 Demibold" panose="02020600000000000000" pitchFamily="18" charset="-128"/>
              <a:ea typeface="游明朝 Demibold" panose="02020600000000000000" pitchFamily="18" charset="-128"/>
            </a:endParaRPr>
          </a:p>
        </p:txBody>
      </p:sp>
      <p:sp>
        <p:nvSpPr>
          <p:cNvPr id="21" name="正方形/長方形 20">
            <a:extLst>
              <a:ext uri="{FF2B5EF4-FFF2-40B4-BE49-F238E27FC236}">
                <a16:creationId xmlns:a16="http://schemas.microsoft.com/office/drawing/2014/main" id="{945B6B1D-8828-6C4F-EA31-D8755CF1EF4F}"/>
              </a:ext>
            </a:extLst>
          </p:cNvPr>
          <p:cNvSpPr/>
          <p:nvPr/>
        </p:nvSpPr>
        <p:spPr>
          <a:xfrm>
            <a:off x="1706278" y="2748227"/>
            <a:ext cx="2489200" cy="524727"/>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2" name="正方形/長方形 21">
            <a:extLst>
              <a:ext uri="{FF2B5EF4-FFF2-40B4-BE49-F238E27FC236}">
                <a16:creationId xmlns:a16="http://schemas.microsoft.com/office/drawing/2014/main" id="{A895867E-89ED-7A81-70AF-09BD7A04CC11}"/>
              </a:ext>
            </a:extLst>
          </p:cNvPr>
          <p:cNvSpPr/>
          <p:nvPr/>
        </p:nvSpPr>
        <p:spPr>
          <a:xfrm>
            <a:off x="1706278" y="3650091"/>
            <a:ext cx="2489200" cy="740464"/>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3" name="テキスト ボックス 22">
            <a:extLst>
              <a:ext uri="{FF2B5EF4-FFF2-40B4-BE49-F238E27FC236}">
                <a16:creationId xmlns:a16="http://schemas.microsoft.com/office/drawing/2014/main" id="{998DD5C0-3FD2-1658-6AB7-CDE10A4549D3}"/>
              </a:ext>
            </a:extLst>
          </p:cNvPr>
          <p:cNvSpPr txBox="1"/>
          <p:nvPr/>
        </p:nvSpPr>
        <p:spPr>
          <a:xfrm>
            <a:off x="2366678" y="2064711"/>
            <a:ext cx="2070100" cy="400110"/>
          </a:xfrm>
          <a:prstGeom prst="rect">
            <a:avLst/>
          </a:prstGeom>
          <a:noFill/>
        </p:spPr>
        <p:txBody>
          <a:bodyPr wrap="square" rtlCol="0">
            <a:spAutoFit/>
          </a:bodyPr>
          <a:lstStyle/>
          <a:p>
            <a:r>
              <a:rPr kumimoji="1" lang="ja-JP" altLang="en-US" sz="2000" dirty="0">
                <a:solidFill>
                  <a:schemeClr val="bg1"/>
                </a:solidFill>
                <a:latin typeface="游明朝 Demibold" panose="02020600000000000000" pitchFamily="18" charset="-128"/>
                <a:ea typeface="游明朝 Demibold" panose="02020600000000000000" pitchFamily="18" charset="-128"/>
              </a:rPr>
              <a:t>年次基金</a:t>
            </a:r>
          </a:p>
        </p:txBody>
      </p:sp>
      <p:sp>
        <p:nvSpPr>
          <p:cNvPr id="24" name="テキスト ボックス 23">
            <a:extLst>
              <a:ext uri="{FF2B5EF4-FFF2-40B4-BE49-F238E27FC236}">
                <a16:creationId xmlns:a16="http://schemas.microsoft.com/office/drawing/2014/main" id="{6B0A4189-D953-A1E8-7B1A-8434EC3EA83F}"/>
              </a:ext>
            </a:extLst>
          </p:cNvPr>
          <p:cNvSpPr txBox="1"/>
          <p:nvPr/>
        </p:nvSpPr>
        <p:spPr>
          <a:xfrm>
            <a:off x="2366678" y="2820510"/>
            <a:ext cx="2070100" cy="400110"/>
          </a:xfrm>
          <a:prstGeom prst="rect">
            <a:avLst/>
          </a:prstGeom>
          <a:noFill/>
        </p:spPr>
        <p:txBody>
          <a:bodyPr wrap="square" rtlCol="0">
            <a:spAutoFit/>
          </a:bodyPr>
          <a:lstStyle/>
          <a:p>
            <a:r>
              <a:rPr kumimoji="1" lang="ja-JP" altLang="en-US" sz="2000" dirty="0">
                <a:solidFill>
                  <a:schemeClr val="bg1"/>
                </a:solidFill>
                <a:latin typeface="游明朝 Demibold" panose="02020600000000000000" pitchFamily="18" charset="-128"/>
                <a:ea typeface="游明朝 Demibold" panose="02020600000000000000" pitchFamily="18" charset="-128"/>
              </a:rPr>
              <a:t>恒久基金</a:t>
            </a:r>
          </a:p>
        </p:txBody>
      </p:sp>
      <p:sp>
        <p:nvSpPr>
          <p:cNvPr id="25" name="テキスト ボックス 24">
            <a:extLst>
              <a:ext uri="{FF2B5EF4-FFF2-40B4-BE49-F238E27FC236}">
                <a16:creationId xmlns:a16="http://schemas.microsoft.com/office/drawing/2014/main" id="{C4BA6E35-F8F4-3C36-294B-8B3EC12D959A}"/>
              </a:ext>
            </a:extLst>
          </p:cNvPr>
          <p:cNvSpPr txBox="1"/>
          <p:nvPr/>
        </p:nvSpPr>
        <p:spPr>
          <a:xfrm>
            <a:off x="2497812" y="3815244"/>
            <a:ext cx="2374900" cy="400110"/>
          </a:xfrm>
          <a:prstGeom prst="rect">
            <a:avLst/>
          </a:prstGeom>
          <a:noFill/>
        </p:spPr>
        <p:txBody>
          <a:bodyPr wrap="square" rtlCol="0">
            <a:spAutoFit/>
          </a:bodyPr>
          <a:lstStyle/>
          <a:p>
            <a:r>
              <a:rPr kumimoji="1" lang="ja-JP" altLang="en-US" sz="2000" dirty="0">
                <a:solidFill>
                  <a:schemeClr val="bg1"/>
                </a:solidFill>
                <a:latin typeface="游明朝 Demibold" panose="02020600000000000000" pitchFamily="18" charset="-128"/>
                <a:ea typeface="游明朝 Demibold" panose="02020600000000000000" pitchFamily="18" charset="-128"/>
              </a:rPr>
              <a:t>合　計</a:t>
            </a:r>
          </a:p>
        </p:txBody>
      </p:sp>
      <p:sp>
        <p:nvSpPr>
          <p:cNvPr id="26" name="正方形/長方形 25">
            <a:extLst>
              <a:ext uri="{FF2B5EF4-FFF2-40B4-BE49-F238E27FC236}">
                <a16:creationId xmlns:a16="http://schemas.microsoft.com/office/drawing/2014/main" id="{5195661C-2721-59F5-B82A-C2F84416DA22}"/>
              </a:ext>
            </a:extLst>
          </p:cNvPr>
          <p:cNvSpPr/>
          <p:nvPr/>
        </p:nvSpPr>
        <p:spPr>
          <a:xfrm>
            <a:off x="4326840" y="2744315"/>
            <a:ext cx="5824937" cy="524727"/>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游明朝 Demibold" panose="02020600000000000000" pitchFamily="18" charset="-128"/>
                <a:ea typeface="游明朝 Demibold" panose="02020600000000000000" pitchFamily="18" charset="-128"/>
              </a:rPr>
              <a:t>＄   </a:t>
            </a:r>
            <a:r>
              <a:rPr kumimoji="1" lang="en-US" altLang="ja-JP" sz="2400" b="1" dirty="0">
                <a:solidFill>
                  <a:schemeClr val="bg1"/>
                </a:solidFill>
                <a:latin typeface="游明朝 Demibold" panose="02020600000000000000" pitchFamily="18" charset="-128"/>
                <a:ea typeface="游明朝 Demibold" panose="02020600000000000000" pitchFamily="18" charset="-128"/>
              </a:rPr>
              <a:t>9,500.00</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sp>
        <p:nvSpPr>
          <p:cNvPr id="28" name="正方形/長方形 27">
            <a:extLst>
              <a:ext uri="{FF2B5EF4-FFF2-40B4-BE49-F238E27FC236}">
                <a16:creationId xmlns:a16="http://schemas.microsoft.com/office/drawing/2014/main" id="{583EEE0F-B3DC-1081-15CA-EC3ABBC17BEF}"/>
              </a:ext>
            </a:extLst>
          </p:cNvPr>
          <p:cNvSpPr/>
          <p:nvPr/>
        </p:nvSpPr>
        <p:spPr>
          <a:xfrm>
            <a:off x="4326840" y="3650091"/>
            <a:ext cx="5824937" cy="723851"/>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游明朝 Demibold" panose="02020600000000000000" pitchFamily="18" charset="-128"/>
                <a:ea typeface="游明朝 Demibold" panose="02020600000000000000" pitchFamily="18" charset="-128"/>
              </a:rPr>
              <a:t>＄</a:t>
            </a:r>
            <a:r>
              <a:rPr kumimoji="1" lang="en-US" altLang="ja-JP" sz="2400" b="1" dirty="0">
                <a:solidFill>
                  <a:schemeClr val="bg1"/>
                </a:solidFill>
                <a:latin typeface="游明朝 Demibold" panose="02020600000000000000" pitchFamily="18" charset="-128"/>
                <a:ea typeface="游明朝 Demibold" panose="02020600000000000000" pitchFamily="18" charset="-128"/>
              </a:rPr>
              <a:t>139,237.54</a:t>
            </a:r>
            <a:endParaRPr kumimoji="1" lang="ja-JP" altLang="en-US" sz="2400" dirty="0">
              <a:solidFill>
                <a:schemeClr val="bg1"/>
              </a:solidFill>
              <a:latin typeface="游明朝 Demibold" panose="02020600000000000000" pitchFamily="18" charset="-128"/>
              <a:ea typeface="游明朝 Demibold" panose="02020600000000000000" pitchFamily="18" charset="-128"/>
            </a:endParaRPr>
          </a:p>
        </p:txBody>
      </p:sp>
      <p:cxnSp>
        <p:nvCxnSpPr>
          <p:cNvPr id="30" name="直線コネクタ 29">
            <a:extLst>
              <a:ext uri="{FF2B5EF4-FFF2-40B4-BE49-F238E27FC236}">
                <a16:creationId xmlns:a16="http://schemas.microsoft.com/office/drawing/2014/main" id="{528714D6-3BDC-9C8F-A617-DF12F4832626}"/>
              </a:ext>
            </a:extLst>
          </p:cNvPr>
          <p:cNvCxnSpPr/>
          <p:nvPr/>
        </p:nvCxnSpPr>
        <p:spPr>
          <a:xfrm>
            <a:off x="1706278" y="3458056"/>
            <a:ext cx="8445499" cy="0"/>
          </a:xfrm>
          <a:prstGeom prst="line">
            <a:avLst/>
          </a:prstGeom>
          <a:ln w="28575">
            <a:solidFill>
              <a:srgbClr val="174486"/>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79BA183-A47B-771D-968D-8441B880C7AC}"/>
              </a:ext>
            </a:extLst>
          </p:cNvPr>
          <p:cNvSpPr txBox="1"/>
          <p:nvPr/>
        </p:nvSpPr>
        <p:spPr>
          <a:xfrm>
            <a:off x="1285190" y="621319"/>
            <a:ext cx="6083300" cy="461665"/>
          </a:xfrm>
          <a:prstGeom prst="rect">
            <a:avLst/>
          </a:prstGeom>
          <a:noFill/>
        </p:spPr>
        <p:txBody>
          <a:bodyPr wrap="square" rtlCol="0">
            <a:spAutoFit/>
          </a:bodyPr>
          <a:lstStyle/>
          <a:p>
            <a:r>
              <a:rPr kumimoji="1" lang="en-US" altLang="ja-JP" sz="2400" dirty="0">
                <a:solidFill>
                  <a:srgbClr val="174486"/>
                </a:solidFill>
                <a:latin typeface="游明朝 Demibold" panose="02020600000000000000" pitchFamily="18" charset="-128"/>
                <a:ea typeface="游明朝 Demibold" panose="02020600000000000000" pitchFamily="18" charset="-128"/>
              </a:rPr>
              <a:t>DDF</a:t>
            </a:r>
            <a:r>
              <a:rPr kumimoji="1" lang="ja-JP" altLang="en-US" sz="2400" dirty="0">
                <a:solidFill>
                  <a:srgbClr val="174486"/>
                </a:solidFill>
                <a:latin typeface="游明朝 Demibold" panose="02020600000000000000" pitchFamily="18" charset="-128"/>
                <a:ea typeface="游明朝 Demibold" panose="02020600000000000000" pitchFamily="18" charset="-128"/>
              </a:rPr>
              <a:t>利用限度額（</a:t>
            </a:r>
            <a:r>
              <a:rPr kumimoji="1" lang="en-US" altLang="ja-JP" sz="2400" dirty="0">
                <a:solidFill>
                  <a:srgbClr val="174486"/>
                </a:solidFill>
                <a:latin typeface="游明朝 Demibold" panose="02020600000000000000" pitchFamily="18" charset="-128"/>
                <a:ea typeface="游明朝 Demibold" panose="02020600000000000000" pitchFamily="18" charset="-128"/>
              </a:rPr>
              <a:t>2024</a:t>
            </a:r>
            <a:r>
              <a:rPr kumimoji="1" lang="ja-JP" altLang="en-US" sz="2400" dirty="0">
                <a:solidFill>
                  <a:srgbClr val="174486"/>
                </a:solidFill>
                <a:latin typeface="游明朝 Demibold" panose="02020600000000000000" pitchFamily="18" charset="-128"/>
                <a:ea typeface="游明朝 Demibold" panose="02020600000000000000" pitchFamily="18" charset="-128"/>
              </a:rPr>
              <a:t>－</a:t>
            </a:r>
            <a:r>
              <a:rPr kumimoji="1" lang="en-US" altLang="ja-JP" sz="2400" dirty="0">
                <a:solidFill>
                  <a:srgbClr val="174486"/>
                </a:solidFill>
                <a:latin typeface="游明朝 Demibold" panose="02020600000000000000" pitchFamily="18" charset="-128"/>
                <a:ea typeface="游明朝 Demibold" panose="02020600000000000000" pitchFamily="18" charset="-128"/>
              </a:rPr>
              <a:t>2025</a:t>
            </a:r>
            <a:r>
              <a:rPr kumimoji="1" lang="ja-JP" altLang="en-US" sz="2400" dirty="0">
                <a:solidFill>
                  <a:srgbClr val="174486"/>
                </a:solidFill>
                <a:latin typeface="游明朝 Demibold" panose="02020600000000000000" pitchFamily="18" charset="-128"/>
                <a:ea typeface="游明朝 Demibold" panose="02020600000000000000" pitchFamily="18" charset="-128"/>
              </a:rPr>
              <a:t>年度</a:t>
            </a:r>
            <a:r>
              <a:rPr kumimoji="1" lang="ja-JP" altLang="en-US" sz="2400" dirty="0">
                <a:solidFill>
                  <a:srgbClr val="8E1A2F"/>
                </a:solidFill>
                <a:latin typeface="游明朝 Demibold" panose="02020600000000000000" pitchFamily="18" charset="-128"/>
                <a:ea typeface="游明朝 Demibold" panose="02020600000000000000" pitchFamily="18" charset="-128"/>
              </a:rPr>
              <a:t>）</a:t>
            </a:r>
          </a:p>
        </p:txBody>
      </p:sp>
    </p:spTree>
    <p:extLst>
      <p:ext uri="{BB962C8B-B14F-4D97-AF65-F5344CB8AC3E}">
        <p14:creationId xmlns:p14="http://schemas.microsoft.com/office/powerpoint/2010/main" val="158234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708D-F81C-DFCA-E52B-368B0C6DD9A2}"/>
            </a:ext>
          </a:extLst>
        </p:cNvPr>
        <p:cNvGrpSpPr/>
        <p:nvPr/>
      </p:nvGrpSpPr>
      <p:grpSpPr>
        <a:xfrm>
          <a:off x="0" y="0"/>
          <a:ext cx="0" cy="0"/>
          <a:chOff x="0" y="0"/>
          <a:chExt cx="0" cy="0"/>
        </a:xfrm>
      </p:grpSpPr>
      <p:pic>
        <p:nvPicPr>
          <p:cNvPr id="4" name="図 3" descr="文字の書かれた紙&#10;&#10;AI によって生成されたコンテンツは間違っている可能性があります。">
            <a:extLst>
              <a:ext uri="{FF2B5EF4-FFF2-40B4-BE49-F238E27FC236}">
                <a16:creationId xmlns:a16="http://schemas.microsoft.com/office/drawing/2014/main" id="{A270E9D7-947C-EB11-8415-3B0C5F445DAF}"/>
              </a:ext>
            </a:extLst>
          </p:cNvPr>
          <p:cNvPicPr>
            <a:picLocks noChangeAspect="1"/>
          </p:cNvPicPr>
          <p:nvPr/>
        </p:nvPicPr>
        <p:blipFill>
          <a:blip r:embed="rId3">
            <a:alphaModFix amt="50000"/>
          </a:blip>
          <a:srcRect l="45349" r="30696"/>
          <a:stretch/>
        </p:blipFill>
        <p:spPr>
          <a:xfrm>
            <a:off x="-191661" y="24810"/>
            <a:ext cx="4380889" cy="6858000"/>
          </a:xfrm>
          <a:prstGeom prst="rect">
            <a:avLst/>
          </a:prstGeom>
        </p:spPr>
      </p:pic>
      <p:sp>
        <p:nvSpPr>
          <p:cNvPr id="12" name="正方形/長方形 11">
            <a:extLst>
              <a:ext uri="{FF2B5EF4-FFF2-40B4-BE49-F238E27FC236}">
                <a16:creationId xmlns:a16="http://schemas.microsoft.com/office/drawing/2014/main" id="{2EBF0FA6-145E-4D31-3FD9-8567629AA347}"/>
              </a:ext>
            </a:extLst>
          </p:cNvPr>
          <p:cNvSpPr/>
          <p:nvPr/>
        </p:nvSpPr>
        <p:spPr>
          <a:xfrm>
            <a:off x="1346201" y="1434729"/>
            <a:ext cx="9372600" cy="4037386"/>
          </a:xfrm>
          <a:prstGeom prst="rect">
            <a:avLst/>
          </a:prstGeom>
          <a:solidFill>
            <a:srgbClr val="EBA327">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明朝 Demibold" panose="02020600000000000000" pitchFamily="18" charset="-128"/>
              <a:ea typeface="游明朝 Demibold" panose="02020600000000000000" pitchFamily="18" charset="-128"/>
            </a:endParaRPr>
          </a:p>
        </p:txBody>
      </p:sp>
      <p:sp>
        <p:nvSpPr>
          <p:cNvPr id="3" name="テキスト ボックス 2">
            <a:extLst>
              <a:ext uri="{FF2B5EF4-FFF2-40B4-BE49-F238E27FC236}">
                <a16:creationId xmlns:a16="http://schemas.microsoft.com/office/drawing/2014/main" id="{F0393920-72A8-A41C-CB14-04890E0E2D49}"/>
              </a:ext>
            </a:extLst>
          </p:cNvPr>
          <p:cNvSpPr txBox="1"/>
          <p:nvPr/>
        </p:nvSpPr>
        <p:spPr>
          <a:xfrm>
            <a:off x="1235242" y="612748"/>
            <a:ext cx="10316568" cy="461665"/>
          </a:xfrm>
          <a:prstGeom prst="rect">
            <a:avLst/>
          </a:prstGeom>
          <a:noFill/>
        </p:spPr>
        <p:txBody>
          <a:bodyPr wrap="square">
            <a:spAutoFit/>
          </a:bodyPr>
          <a:lstStyle/>
          <a:p>
            <a:pPr algn="just"/>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地区補助金</a:t>
            </a:r>
            <a:r>
              <a:rPr lang="ja-JP" altLang="ja-JP" sz="2400"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とグローバル補助金</a:t>
            </a:r>
          </a:p>
        </p:txBody>
      </p:sp>
      <p:sp>
        <p:nvSpPr>
          <p:cNvPr id="5" name="テキスト ボックス 4">
            <a:extLst>
              <a:ext uri="{FF2B5EF4-FFF2-40B4-BE49-F238E27FC236}">
                <a16:creationId xmlns:a16="http://schemas.microsoft.com/office/drawing/2014/main" id="{DD8C9CD7-9FCF-F214-4D66-E94524F7BDB6}"/>
              </a:ext>
            </a:extLst>
          </p:cNvPr>
          <p:cNvSpPr txBox="1"/>
          <p:nvPr/>
        </p:nvSpPr>
        <p:spPr>
          <a:xfrm>
            <a:off x="1733603" y="2073742"/>
            <a:ext cx="8420196" cy="2554545"/>
          </a:xfrm>
          <a:prstGeom prst="rect">
            <a:avLst/>
          </a:prstGeom>
          <a:noFill/>
        </p:spPr>
        <p:txBody>
          <a:bodyPr wrap="square">
            <a:spAutoFit/>
          </a:bodyPr>
          <a:lstStyle/>
          <a:p>
            <a:pPr algn="just"/>
            <a:r>
              <a:rPr lang="ja-JP" altLang="en-US" sz="2000" b="1" kern="100" dirty="0">
                <a:solidFill>
                  <a:srgbClr val="174486"/>
                </a:solidFill>
                <a:latin typeface="游明朝 Demibold" panose="02020600000000000000" pitchFamily="18" charset="-128"/>
                <a:ea typeface="游明朝 Demibold" panose="02020600000000000000" pitchFamily="18" charset="-128"/>
                <a:cs typeface="Times New Roman" panose="02020603050405020304" pitchFamily="18" charset="0"/>
              </a:rPr>
              <a:t>規則（</a:t>
            </a:r>
            <a:r>
              <a:rPr lang="en-US" altLang="ja-JP" sz="2000" b="1" kern="100" dirty="0">
                <a:solidFill>
                  <a:srgbClr val="174486"/>
                </a:solidFill>
                <a:latin typeface="游明朝 Demibold" panose="02020600000000000000" pitchFamily="18" charset="-128"/>
                <a:ea typeface="游明朝 Demibold" panose="02020600000000000000" pitchFamily="18" charset="-128"/>
                <a:cs typeface="Times New Roman" panose="02020603050405020304" pitchFamily="18" charset="0"/>
              </a:rPr>
              <a:t>Regulation</a:t>
            </a:r>
            <a:r>
              <a:rPr lang="ja-JP" altLang="en-US" sz="2000" b="1" kern="100" dirty="0">
                <a:solidFill>
                  <a:srgbClr val="174486"/>
                </a:solidFill>
                <a:latin typeface="游明朝 Demibold" panose="02020600000000000000" pitchFamily="18" charset="-128"/>
                <a:ea typeface="游明朝 Demibold" panose="02020600000000000000" pitchFamily="18" charset="-128"/>
                <a:cs typeface="Times New Roman" panose="02020603050405020304" pitchFamily="18" charset="0"/>
              </a:rPr>
              <a:t>）</a:t>
            </a:r>
            <a:endParaRPr lang="en-US" altLang="ja-JP"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地域社会のニーズに取り組む小規模で短期間の活動を支える</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lvl="0"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地区補助金としての拠出額は、</a:t>
            </a:r>
            <a:r>
              <a:rPr lang="en-US"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DDF</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利用限度額５０％以内</a:t>
            </a:r>
            <a:endParaRPr lang="en-US"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endParaRPr>
          </a:p>
          <a:p>
            <a:pPr lvl="0" algn="just"/>
            <a:endParaRPr lang="ja-JP" altLang="ja-JP" sz="2000"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申請は、地区によって承認された後、一括してロータリー財団管理委員会へ申請・承認を受ける。</a:t>
            </a:r>
          </a:p>
        </p:txBody>
      </p:sp>
      <p:sp>
        <p:nvSpPr>
          <p:cNvPr id="9" name="正方形/長方形 8">
            <a:extLst>
              <a:ext uri="{FF2B5EF4-FFF2-40B4-BE49-F238E27FC236}">
                <a16:creationId xmlns:a16="http://schemas.microsoft.com/office/drawing/2014/main" id="{FC013E6B-E43E-6998-6FA3-2AE975BFF0C1}"/>
              </a:ext>
            </a:extLst>
          </p:cNvPr>
          <p:cNvSpPr/>
          <p:nvPr/>
        </p:nvSpPr>
        <p:spPr>
          <a:xfrm>
            <a:off x="6953693" y="1574044"/>
            <a:ext cx="3765108" cy="365082"/>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6" name="テキスト ボックス 5">
            <a:extLst>
              <a:ext uri="{FF2B5EF4-FFF2-40B4-BE49-F238E27FC236}">
                <a16:creationId xmlns:a16="http://schemas.microsoft.com/office/drawing/2014/main" id="{30C72391-5754-1F08-8E4B-F7A3CBDCC46D}"/>
              </a:ext>
            </a:extLst>
          </p:cNvPr>
          <p:cNvSpPr txBox="1"/>
          <p:nvPr/>
        </p:nvSpPr>
        <p:spPr>
          <a:xfrm>
            <a:off x="7221279" y="1597261"/>
            <a:ext cx="3965944" cy="369332"/>
          </a:xfrm>
          <a:prstGeom prst="rect">
            <a:avLst/>
          </a:prstGeom>
          <a:noFill/>
        </p:spPr>
        <p:txBody>
          <a:bodyPr wrap="square" rtlCol="0">
            <a:spAutoFit/>
          </a:bodyPr>
          <a:lstStyle/>
          <a:p>
            <a:r>
              <a:rPr kumimoji="1" lang="ja-JP" altLang="en-US" b="1" dirty="0">
                <a:solidFill>
                  <a:schemeClr val="bg1"/>
                </a:solidFill>
                <a:latin typeface="游明朝 Demibold" panose="02020600000000000000" pitchFamily="18" charset="-128"/>
                <a:ea typeface="游明朝 Demibold" panose="02020600000000000000" pitchFamily="18" charset="-128"/>
              </a:rPr>
              <a:t>地区補助金（</a:t>
            </a:r>
            <a:r>
              <a:rPr kumimoji="1" lang="en-US" altLang="ja-JP" b="1" dirty="0">
                <a:solidFill>
                  <a:schemeClr val="bg1"/>
                </a:solidFill>
                <a:latin typeface="游明朝 Demibold" panose="02020600000000000000" pitchFamily="18" charset="-128"/>
                <a:ea typeface="游明朝 Demibold" panose="02020600000000000000" pitchFamily="18" charset="-128"/>
              </a:rPr>
              <a:t>District Grants</a:t>
            </a:r>
            <a:r>
              <a:rPr kumimoji="1" lang="ja-JP" altLang="en-US" b="1" dirty="0">
                <a:solidFill>
                  <a:schemeClr val="bg1"/>
                </a:solidFill>
                <a:latin typeface="游明朝 Demibold" panose="02020600000000000000" pitchFamily="18" charset="-128"/>
                <a:ea typeface="游明朝 Demibold" panose="02020600000000000000" pitchFamily="18" charset="-128"/>
              </a:rPr>
              <a:t>）</a:t>
            </a:r>
          </a:p>
        </p:txBody>
      </p:sp>
    </p:spTree>
    <p:extLst>
      <p:ext uri="{BB962C8B-B14F-4D97-AF65-F5344CB8AC3E}">
        <p14:creationId xmlns:p14="http://schemas.microsoft.com/office/powerpoint/2010/main" val="258920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AEEDD-3BF2-4632-5DDA-968303FCCDE5}"/>
            </a:ext>
          </a:extLst>
        </p:cNvPr>
        <p:cNvGrpSpPr/>
        <p:nvPr/>
      </p:nvGrpSpPr>
      <p:grpSpPr>
        <a:xfrm>
          <a:off x="0" y="0"/>
          <a:ext cx="0" cy="0"/>
          <a:chOff x="0" y="0"/>
          <a:chExt cx="0" cy="0"/>
        </a:xfrm>
      </p:grpSpPr>
      <p:pic>
        <p:nvPicPr>
          <p:cNvPr id="2" name="図 1" descr="文字の書かれた紙&#10;&#10;AI によって生成されたコンテンツは間違っている可能性があります。">
            <a:extLst>
              <a:ext uri="{FF2B5EF4-FFF2-40B4-BE49-F238E27FC236}">
                <a16:creationId xmlns:a16="http://schemas.microsoft.com/office/drawing/2014/main" id="{EEE36B37-7200-6776-1D76-4A5EE6131C86}"/>
              </a:ext>
            </a:extLst>
          </p:cNvPr>
          <p:cNvPicPr>
            <a:picLocks noChangeAspect="1"/>
          </p:cNvPicPr>
          <p:nvPr/>
        </p:nvPicPr>
        <p:blipFill>
          <a:blip r:embed="rId3">
            <a:alphaModFix amt="50000"/>
          </a:blip>
          <a:srcRect l="45349" r="30696"/>
          <a:stretch/>
        </p:blipFill>
        <p:spPr>
          <a:xfrm>
            <a:off x="-191661" y="24810"/>
            <a:ext cx="4380889" cy="6858000"/>
          </a:xfrm>
          <a:prstGeom prst="rect">
            <a:avLst/>
          </a:prstGeom>
        </p:spPr>
      </p:pic>
      <p:sp>
        <p:nvSpPr>
          <p:cNvPr id="3" name="正方形/長方形 2">
            <a:extLst>
              <a:ext uri="{FF2B5EF4-FFF2-40B4-BE49-F238E27FC236}">
                <a16:creationId xmlns:a16="http://schemas.microsoft.com/office/drawing/2014/main" id="{977FCCE8-6681-B0EE-7F3E-38325AB9FF5B}"/>
              </a:ext>
            </a:extLst>
          </p:cNvPr>
          <p:cNvSpPr/>
          <p:nvPr/>
        </p:nvSpPr>
        <p:spPr>
          <a:xfrm>
            <a:off x="1235241" y="1397000"/>
            <a:ext cx="9593179" cy="4848252"/>
          </a:xfrm>
          <a:prstGeom prst="rect">
            <a:avLst/>
          </a:prstGeom>
          <a:solidFill>
            <a:srgbClr val="EBA327">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明朝 Demibold" panose="02020600000000000000" pitchFamily="18" charset="-128"/>
              <a:ea typeface="游明朝 Demibold" panose="02020600000000000000" pitchFamily="18" charset="-128"/>
            </a:endParaRPr>
          </a:p>
        </p:txBody>
      </p:sp>
      <p:sp>
        <p:nvSpPr>
          <p:cNvPr id="5" name="テキスト ボックス 4">
            <a:extLst>
              <a:ext uri="{FF2B5EF4-FFF2-40B4-BE49-F238E27FC236}">
                <a16:creationId xmlns:a16="http://schemas.microsoft.com/office/drawing/2014/main" id="{C8AFD15D-28DC-8688-E6C4-5A65434C20CE}"/>
              </a:ext>
            </a:extLst>
          </p:cNvPr>
          <p:cNvSpPr txBox="1"/>
          <p:nvPr/>
        </p:nvSpPr>
        <p:spPr>
          <a:xfrm>
            <a:off x="1585319" y="1710036"/>
            <a:ext cx="8636194" cy="4093428"/>
          </a:xfrm>
          <a:prstGeom prst="rect">
            <a:avLst/>
          </a:prstGeom>
          <a:noFill/>
        </p:spPr>
        <p:txBody>
          <a:bodyPr wrap="square">
            <a:spAutoFit/>
          </a:bodyPr>
          <a:lstStyle/>
          <a:p>
            <a:pPr algn="just"/>
            <a:r>
              <a:rPr lang="ja-JP" altLang="en-US"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規則（</a:t>
            </a:r>
            <a:r>
              <a:rPr lang="en-US" altLang="ja-JP"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Regulation</a:t>
            </a:r>
            <a:r>
              <a:rPr lang="ja-JP" altLang="en-US"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a:t>
            </a:r>
            <a:endParaRPr lang="en-US" altLang="ja-JP"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7</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つの重点分野において持続可能で測定可能な成果をもたらす大規模な国際的活動を支える</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lvl="0"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拠出額は、</a:t>
            </a: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DDF</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からの拠出に加え、その</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８０％</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の額が</a:t>
            </a:r>
            <a:r>
              <a:rPr lang="en-US"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WF</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から追加</a:t>
            </a:r>
            <a:r>
              <a:rPr lang="ja-JP" altLang="ja-JP" sz="2000"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で拠出</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される。</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lvl="0"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事業規模は</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最低</a:t>
            </a:r>
            <a:r>
              <a:rPr lang="en-US"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30,000</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米ドル以上</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、授与される</a:t>
            </a: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WF</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の</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上限額は</a:t>
            </a:r>
            <a:r>
              <a:rPr lang="en-US"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400,000</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米ドル</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となる。</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lvl="0"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marL="342900" lvl="0" indent="-342900" algn="just">
              <a:buFont typeface="Wingdings" panose="05000000000000000000" pitchFamily="2" charset="2"/>
              <a:buChar char=""/>
            </a:pP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申請は、事業を実施する地区又はクラブが直接ロータリー財団管理委員会へ申請・承認を受ける。</a:t>
            </a:r>
          </a:p>
        </p:txBody>
      </p:sp>
      <p:cxnSp>
        <p:nvCxnSpPr>
          <p:cNvPr id="9" name="直線コネクタ 8">
            <a:extLst>
              <a:ext uri="{FF2B5EF4-FFF2-40B4-BE49-F238E27FC236}">
                <a16:creationId xmlns:a16="http://schemas.microsoft.com/office/drawing/2014/main" id="{F999C3EB-B54D-004E-BB52-C4A4D5EDB1E4}"/>
              </a:ext>
            </a:extLst>
          </p:cNvPr>
          <p:cNvCxnSpPr/>
          <p:nvPr/>
        </p:nvCxnSpPr>
        <p:spPr>
          <a:xfrm flipV="1">
            <a:off x="1701703" y="4483100"/>
            <a:ext cx="8420197" cy="23286"/>
          </a:xfrm>
          <a:prstGeom prst="line">
            <a:avLst/>
          </a:prstGeom>
          <a:ln>
            <a:solidFill>
              <a:srgbClr val="B4B6B9"/>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FAEB704-5FE2-06D0-C521-84603F6D999F}"/>
              </a:ext>
            </a:extLst>
          </p:cNvPr>
          <p:cNvSpPr txBox="1"/>
          <p:nvPr/>
        </p:nvSpPr>
        <p:spPr>
          <a:xfrm>
            <a:off x="1235242" y="612748"/>
            <a:ext cx="10316568" cy="461665"/>
          </a:xfrm>
          <a:prstGeom prst="rect">
            <a:avLst/>
          </a:prstGeom>
          <a:noFill/>
        </p:spPr>
        <p:txBody>
          <a:bodyPr wrap="square">
            <a:spAutoFit/>
          </a:bodyPr>
          <a:lstStyle/>
          <a:p>
            <a:pPr algn="just"/>
            <a:r>
              <a:rPr lang="ja-JP" altLang="ja-JP" sz="2400"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地区補助金と</a:t>
            </a:r>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グローバル補助金</a:t>
            </a:r>
          </a:p>
        </p:txBody>
      </p:sp>
      <p:sp>
        <p:nvSpPr>
          <p:cNvPr id="13" name="正方形/長方形 12">
            <a:extLst>
              <a:ext uri="{FF2B5EF4-FFF2-40B4-BE49-F238E27FC236}">
                <a16:creationId xmlns:a16="http://schemas.microsoft.com/office/drawing/2014/main" id="{64369373-618C-E4A1-3AE1-A3B456510951}"/>
              </a:ext>
            </a:extLst>
          </p:cNvPr>
          <p:cNvSpPr/>
          <p:nvPr/>
        </p:nvSpPr>
        <p:spPr>
          <a:xfrm>
            <a:off x="6542863" y="1574044"/>
            <a:ext cx="4264838" cy="413538"/>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4" name="テキスト ボックス 13">
            <a:extLst>
              <a:ext uri="{FF2B5EF4-FFF2-40B4-BE49-F238E27FC236}">
                <a16:creationId xmlns:a16="http://schemas.microsoft.com/office/drawing/2014/main" id="{9770EE4C-4838-BF9B-ABDB-77D45EBF9C60}"/>
              </a:ext>
            </a:extLst>
          </p:cNvPr>
          <p:cNvSpPr txBox="1"/>
          <p:nvPr/>
        </p:nvSpPr>
        <p:spPr>
          <a:xfrm>
            <a:off x="6736316" y="1622661"/>
            <a:ext cx="4476307" cy="369332"/>
          </a:xfrm>
          <a:prstGeom prst="rect">
            <a:avLst/>
          </a:prstGeom>
          <a:noFill/>
        </p:spPr>
        <p:txBody>
          <a:bodyPr wrap="square" rtlCol="0">
            <a:spAutoFit/>
          </a:bodyPr>
          <a:lstStyle/>
          <a:p>
            <a:r>
              <a:rPr kumimoji="1" lang="ja-JP" altLang="en-US" b="1" dirty="0">
                <a:solidFill>
                  <a:schemeClr val="bg1"/>
                </a:solidFill>
                <a:latin typeface="游明朝 Demibold" panose="02020600000000000000" pitchFamily="18" charset="-128"/>
                <a:ea typeface="游明朝 Demibold" panose="02020600000000000000" pitchFamily="18" charset="-128"/>
              </a:rPr>
              <a:t>グローバル補助金（</a:t>
            </a:r>
            <a:r>
              <a:rPr kumimoji="1" lang="en-US" altLang="ja-JP" b="1" dirty="0">
                <a:solidFill>
                  <a:schemeClr val="bg1"/>
                </a:solidFill>
                <a:latin typeface="游明朝 Demibold" panose="02020600000000000000" pitchFamily="18" charset="-128"/>
                <a:ea typeface="游明朝 Demibold" panose="02020600000000000000" pitchFamily="18" charset="-128"/>
              </a:rPr>
              <a:t>Global Grants</a:t>
            </a:r>
            <a:r>
              <a:rPr kumimoji="1" lang="ja-JP" altLang="en-US" b="1" dirty="0">
                <a:solidFill>
                  <a:schemeClr val="bg1"/>
                </a:solidFill>
                <a:latin typeface="游明朝 Demibold" panose="02020600000000000000" pitchFamily="18" charset="-128"/>
                <a:ea typeface="游明朝 Demibold" panose="02020600000000000000" pitchFamily="18" charset="-128"/>
              </a:rPr>
              <a:t>）</a:t>
            </a:r>
          </a:p>
        </p:txBody>
      </p:sp>
    </p:spTree>
    <p:extLst>
      <p:ext uri="{BB962C8B-B14F-4D97-AF65-F5344CB8AC3E}">
        <p14:creationId xmlns:p14="http://schemas.microsoft.com/office/powerpoint/2010/main" val="125537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E537E-19BA-8902-0610-75E5CAE010AC}"/>
            </a:ext>
          </a:extLst>
        </p:cNvPr>
        <p:cNvGrpSpPr/>
        <p:nvPr/>
      </p:nvGrpSpPr>
      <p:grpSpPr>
        <a:xfrm>
          <a:off x="0" y="0"/>
          <a:ext cx="0" cy="0"/>
          <a:chOff x="0" y="0"/>
          <a:chExt cx="0" cy="0"/>
        </a:xfrm>
      </p:grpSpPr>
      <p:pic>
        <p:nvPicPr>
          <p:cNvPr id="4" name="図 3" descr="文字の書かれた紙&#10;&#10;AI によって生成されたコンテンツは間違っている可能性があります。">
            <a:extLst>
              <a:ext uri="{FF2B5EF4-FFF2-40B4-BE49-F238E27FC236}">
                <a16:creationId xmlns:a16="http://schemas.microsoft.com/office/drawing/2014/main" id="{465EC845-1BF5-E602-2DE8-2233A2B78175}"/>
              </a:ext>
            </a:extLst>
          </p:cNvPr>
          <p:cNvPicPr>
            <a:picLocks noChangeAspect="1"/>
          </p:cNvPicPr>
          <p:nvPr/>
        </p:nvPicPr>
        <p:blipFill>
          <a:blip r:embed="rId2">
            <a:alphaModFix amt="35000"/>
          </a:blip>
          <a:srcRect l="45349" r="24145" b="6878"/>
          <a:stretch/>
        </p:blipFill>
        <p:spPr>
          <a:xfrm>
            <a:off x="0" y="-1"/>
            <a:ext cx="6096000" cy="6978317"/>
          </a:xfrm>
          <a:prstGeom prst="rect">
            <a:avLst/>
          </a:prstGeom>
        </p:spPr>
      </p:pic>
      <p:sp>
        <p:nvSpPr>
          <p:cNvPr id="5" name="正方形/長方形 4">
            <a:extLst>
              <a:ext uri="{FF2B5EF4-FFF2-40B4-BE49-F238E27FC236}">
                <a16:creationId xmlns:a16="http://schemas.microsoft.com/office/drawing/2014/main" id="{2C1196BD-E2AE-63E1-09F6-95637CAD31E8}"/>
              </a:ext>
            </a:extLst>
          </p:cNvPr>
          <p:cNvSpPr/>
          <p:nvPr/>
        </p:nvSpPr>
        <p:spPr>
          <a:xfrm>
            <a:off x="3619499" y="2082132"/>
            <a:ext cx="4902201" cy="2832768"/>
          </a:xfrm>
          <a:prstGeom prst="rect">
            <a:avLst/>
          </a:prstGeom>
          <a:solidFill>
            <a:srgbClr val="EBA327">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明朝 Demibold" panose="02020600000000000000" pitchFamily="18" charset="-128"/>
              <a:ea typeface="游明朝 Demibold" panose="02020600000000000000" pitchFamily="18" charset="-128"/>
            </a:endParaRPr>
          </a:p>
        </p:txBody>
      </p:sp>
      <p:sp>
        <p:nvSpPr>
          <p:cNvPr id="3" name="テキスト ボックス 2">
            <a:extLst>
              <a:ext uri="{FF2B5EF4-FFF2-40B4-BE49-F238E27FC236}">
                <a16:creationId xmlns:a16="http://schemas.microsoft.com/office/drawing/2014/main" id="{30BD0F61-5A4B-DEF5-55BB-22BDA0B5779D}"/>
              </a:ext>
            </a:extLst>
          </p:cNvPr>
          <p:cNvSpPr txBox="1"/>
          <p:nvPr/>
        </p:nvSpPr>
        <p:spPr>
          <a:xfrm>
            <a:off x="3743352" y="2330684"/>
            <a:ext cx="5913246" cy="2246769"/>
          </a:xfrm>
          <a:prstGeom prst="rect">
            <a:avLst/>
          </a:prstGeom>
          <a:noFill/>
        </p:spPr>
        <p:txBody>
          <a:bodyPr wrap="square">
            <a:spAutoFit/>
          </a:bodyPr>
          <a:lstStyle/>
          <a:p>
            <a:r>
              <a:rPr lang="ja-JP" altLang="ja-JP" sz="20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申請するための条件</a:t>
            </a:r>
            <a:endParaRPr lang="en-US" altLang="ja-JP" sz="2000" b="1" dirty="0">
              <a:solidFill>
                <a:srgbClr val="174486"/>
              </a:solidFill>
              <a:latin typeface="游明朝 Demibold" panose="02020600000000000000" pitchFamily="18" charset="-128"/>
              <a:ea typeface="游明朝 Demibold" panose="02020600000000000000" pitchFamily="18" charset="-128"/>
            </a:endParaRPr>
          </a:p>
          <a:p>
            <a:endParaRPr lang="en-US" altLang="ja-JP" sz="2000" b="1" kern="100" dirty="0">
              <a:solidFill>
                <a:srgbClr val="174486"/>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補助金管理セミナー</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への出席</a:t>
            </a:r>
            <a:r>
              <a:rPr lang="ja-JP" altLang="en-US"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が必要</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en-US" altLang="ja-JP" sz="20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クラブの</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覚書（ＭＯＵ）</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への同意と署名</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地区が</a:t>
            </a:r>
            <a:r>
              <a:rPr lang="ja-JP" altLang="ja-JP" sz="2000" b="1" kern="100" dirty="0">
                <a:solidFill>
                  <a:schemeClr val="bg1"/>
                </a:solidFill>
                <a:effectLst/>
                <a:highlight>
                  <a:srgbClr val="174486"/>
                </a:highlight>
                <a:latin typeface="游明朝 Demibold" panose="02020600000000000000" pitchFamily="18" charset="-128"/>
                <a:ea typeface="游明朝 Demibold" panose="02020600000000000000" pitchFamily="18" charset="-128"/>
                <a:cs typeface="Times New Roman" panose="02020603050405020304" pitchFamily="18" charset="0"/>
              </a:rPr>
              <a:t>独自に設けている要件</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への同意</a:t>
            </a:r>
          </a:p>
        </p:txBody>
      </p:sp>
      <p:sp>
        <p:nvSpPr>
          <p:cNvPr id="2" name="テキスト ボックス 1">
            <a:extLst>
              <a:ext uri="{FF2B5EF4-FFF2-40B4-BE49-F238E27FC236}">
                <a16:creationId xmlns:a16="http://schemas.microsoft.com/office/drawing/2014/main" id="{9AFDB915-17BA-1E9D-4A60-FF3494E2BC28}"/>
              </a:ext>
            </a:extLst>
          </p:cNvPr>
          <p:cNvSpPr txBox="1"/>
          <p:nvPr/>
        </p:nvSpPr>
        <p:spPr>
          <a:xfrm>
            <a:off x="1333499" y="610659"/>
            <a:ext cx="6821353" cy="461665"/>
          </a:xfrm>
          <a:prstGeom prst="rect">
            <a:avLst/>
          </a:prstGeom>
          <a:noFill/>
        </p:spPr>
        <p:txBody>
          <a:bodyPr wrap="square">
            <a:spAutoFit/>
          </a:bodyPr>
          <a:lstStyle/>
          <a:p>
            <a:pPr algn="just"/>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クラブの参加資格認定</a:t>
            </a:r>
          </a:p>
        </p:txBody>
      </p:sp>
      <p:cxnSp>
        <p:nvCxnSpPr>
          <p:cNvPr id="9" name="直線コネクタ 8">
            <a:extLst>
              <a:ext uri="{FF2B5EF4-FFF2-40B4-BE49-F238E27FC236}">
                <a16:creationId xmlns:a16="http://schemas.microsoft.com/office/drawing/2014/main" id="{1D9F9E3C-3167-6CB2-F13A-48C0F2B36328}"/>
              </a:ext>
            </a:extLst>
          </p:cNvPr>
          <p:cNvCxnSpPr>
            <a:cxnSpLocks/>
          </p:cNvCxnSpPr>
          <p:nvPr/>
        </p:nvCxnSpPr>
        <p:spPr>
          <a:xfrm>
            <a:off x="3832334" y="2769659"/>
            <a:ext cx="2238266" cy="0"/>
          </a:xfrm>
          <a:prstGeom prst="line">
            <a:avLst/>
          </a:prstGeom>
          <a:ln w="19050">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5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3A21-8E4B-19DE-17B5-D7441E4082F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094F8EA-4DCC-389B-4A26-B97B2C32B7EB}"/>
              </a:ext>
            </a:extLst>
          </p:cNvPr>
          <p:cNvSpPr/>
          <p:nvPr/>
        </p:nvSpPr>
        <p:spPr>
          <a:xfrm>
            <a:off x="0" y="0"/>
            <a:ext cx="712728"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Image 0" descr="preencoded.png">
            <a:extLst>
              <a:ext uri="{FF2B5EF4-FFF2-40B4-BE49-F238E27FC236}">
                <a16:creationId xmlns:a16="http://schemas.microsoft.com/office/drawing/2014/main" id="{04AB9CF2-B36A-A7A6-370D-FE4105814EF3}"/>
              </a:ext>
            </a:extLst>
          </p:cNvPr>
          <p:cNvPicPr>
            <a:picLocks noChangeAspect="1"/>
          </p:cNvPicPr>
          <p:nvPr/>
        </p:nvPicPr>
        <p:blipFill>
          <a:blip r:embed="rId3"/>
          <a:stretch>
            <a:fillRect/>
          </a:stretch>
        </p:blipFill>
        <p:spPr>
          <a:xfrm>
            <a:off x="1278320" y="1302879"/>
            <a:ext cx="2062772" cy="1274870"/>
          </a:xfrm>
          <a:prstGeom prst="rect">
            <a:avLst/>
          </a:prstGeom>
        </p:spPr>
      </p:pic>
      <p:sp>
        <p:nvSpPr>
          <p:cNvPr id="8" name="Text 1">
            <a:extLst>
              <a:ext uri="{FF2B5EF4-FFF2-40B4-BE49-F238E27FC236}">
                <a16:creationId xmlns:a16="http://schemas.microsoft.com/office/drawing/2014/main" id="{4CE5AF2B-D3B6-3D6A-A243-DA37C467204A}"/>
              </a:ext>
            </a:extLst>
          </p:cNvPr>
          <p:cNvSpPr/>
          <p:nvPr/>
        </p:nvSpPr>
        <p:spPr>
          <a:xfrm>
            <a:off x="1252919" y="2681910"/>
            <a:ext cx="2554153" cy="559731"/>
          </a:xfrm>
          <a:prstGeom prst="rect">
            <a:avLst/>
          </a:prstGeom>
          <a:noFill/>
          <a:ln/>
        </p:spPr>
        <p:txBody>
          <a:bodyPr wrap="none" lIns="0" tIns="0" rIns="0" bIns="0" rtlCol="0" anchor="t"/>
          <a:lstStyle/>
          <a:p>
            <a:pPr marL="0" indent="0" algn="l">
              <a:lnSpc>
                <a:spcPts val="2500"/>
              </a:lnSpc>
              <a:buNone/>
            </a:pPr>
            <a:r>
              <a:rPr lang="ja-JP" altLang="en-US" b="1" dirty="0">
                <a:solidFill>
                  <a:srgbClr val="174486"/>
                </a:solidFill>
                <a:latin typeface="游明朝 Demibold" panose="02020600000000000000" pitchFamily="18" charset="-128"/>
                <a:ea typeface="游明朝 Demibold" panose="02020600000000000000" pitchFamily="18" charset="-128"/>
              </a:rPr>
              <a:t>補助金の活用</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9" name="Text 2">
            <a:extLst>
              <a:ext uri="{FF2B5EF4-FFF2-40B4-BE49-F238E27FC236}">
                <a16:creationId xmlns:a16="http://schemas.microsoft.com/office/drawing/2014/main" id="{52F5C193-A8A4-3B40-56DE-787154AC329D}"/>
              </a:ext>
            </a:extLst>
          </p:cNvPr>
          <p:cNvSpPr/>
          <p:nvPr/>
        </p:nvSpPr>
        <p:spPr>
          <a:xfrm>
            <a:off x="1278321" y="3066404"/>
            <a:ext cx="2407836" cy="241542"/>
          </a:xfrm>
          <a:prstGeom prst="rect">
            <a:avLst/>
          </a:prstGeom>
          <a:noFill/>
          <a:ln/>
        </p:spPr>
        <p:txBody>
          <a:bodyPr wrap="none" lIns="0" tIns="0" rIns="0" bIns="0" rtlCol="0" anchor="t"/>
          <a:lstStyle/>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補助金管理セミナーに</a:t>
            </a:r>
            <a:endParaRPr lang="en-US" altLang="ja-JP" sz="1600" dirty="0">
              <a:solidFill>
                <a:srgbClr val="272525"/>
              </a:solidFill>
              <a:latin typeface="游明朝 Demibold" panose="02020600000000000000" pitchFamily="18" charset="-128"/>
              <a:ea typeface="游明朝 Demibold" panose="02020600000000000000" pitchFamily="18" charset="-128"/>
            </a:endParaRPr>
          </a:p>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参加する</a:t>
            </a:r>
            <a:endParaRPr lang="en-US" sz="1600" dirty="0">
              <a:latin typeface="游明朝 Demibold" panose="02020600000000000000" pitchFamily="18" charset="-128"/>
              <a:ea typeface="游明朝 Demibold" panose="02020600000000000000" pitchFamily="18" charset="-128"/>
            </a:endParaRPr>
          </a:p>
        </p:txBody>
      </p:sp>
      <p:pic>
        <p:nvPicPr>
          <p:cNvPr id="10" name="Image 1" descr="preencoded.png">
            <a:extLst>
              <a:ext uri="{FF2B5EF4-FFF2-40B4-BE49-F238E27FC236}">
                <a16:creationId xmlns:a16="http://schemas.microsoft.com/office/drawing/2014/main" id="{A8EB56D2-4598-489C-7115-7293281A2A9C}"/>
              </a:ext>
            </a:extLst>
          </p:cNvPr>
          <p:cNvPicPr>
            <a:picLocks noChangeAspect="1"/>
          </p:cNvPicPr>
          <p:nvPr/>
        </p:nvPicPr>
        <p:blipFill>
          <a:blip r:embed="rId4"/>
          <a:stretch>
            <a:fillRect/>
          </a:stretch>
        </p:blipFill>
        <p:spPr>
          <a:xfrm>
            <a:off x="3994980" y="1302879"/>
            <a:ext cx="2062772" cy="1274870"/>
          </a:xfrm>
          <a:prstGeom prst="rect">
            <a:avLst/>
          </a:prstGeom>
        </p:spPr>
      </p:pic>
      <p:sp>
        <p:nvSpPr>
          <p:cNvPr id="11" name="Text 3">
            <a:extLst>
              <a:ext uri="{FF2B5EF4-FFF2-40B4-BE49-F238E27FC236}">
                <a16:creationId xmlns:a16="http://schemas.microsoft.com/office/drawing/2014/main" id="{1D091D7F-ADB2-CE59-E8DA-B4E3F264BB57}"/>
              </a:ext>
            </a:extLst>
          </p:cNvPr>
          <p:cNvSpPr/>
          <p:nvPr/>
        </p:nvSpPr>
        <p:spPr>
          <a:xfrm>
            <a:off x="3937100" y="2681911"/>
            <a:ext cx="2184933" cy="675871"/>
          </a:xfrm>
          <a:prstGeom prst="rect">
            <a:avLst/>
          </a:prstGeom>
          <a:noFill/>
          <a:ln/>
        </p:spPr>
        <p:txBody>
          <a:bodyPr wrap="none" lIns="0" tIns="0" rIns="0" bIns="0" rtlCol="0" anchor="t"/>
          <a:lstStyle/>
          <a:p>
            <a:pPr marL="0" indent="0" algn="l">
              <a:lnSpc>
                <a:spcPts val="2500"/>
              </a:lnSpc>
              <a:buNone/>
            </a:pPr>
            <a:r>
              <a:rPr lang="ja-JP" altLang="en-US" b="1" dirty="0">
                <a:solidFill>
                  <a:srgbClr val="174486"/>
                </a:solidFill>
                <a:latin typeface="游明朝 Demibold" panose="02020600000000000000" pitchFamily="18" charset="-128"/>
                <a:ea typeface="游明朝 Demibold" panose="02020600000000000000" pitchFamily="18" charset="-128"/>
              </a:rPr>
              <a:t>担当小委員会に相談</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2" name="Text 4">
            <a:extLst>
              <a:ext uri="{FF2B5EF4-FFF2-40B4-BE49-F238E27FC236}">
                <a16:creationId xmlns:a16="http://schemas.microsoft.com/office/drawing/2014/main" id="{0F64255A-4179-531B-F990-D54910B1FCFC}"/>
              </a:ext>
            </a:extLst>
          </p:cNvPr>
          <p:cNvSpPr/>
          <p:nvPr/>
        </p:nvSpPr>
        <p:spPr>
          <a:xfrm>
            <a:off x="3953101" y="3066404"/>
            <a:ext cx="2407836" cy="241542"/>
          </a:xfrm>
          <a:prstGeom prst="rect">
            <a:avLst/>
          </a:prstGeom>
          <a:noFill/>
          <a:ln/>
        </p:spPr>
        <p:txBody>
          <a:bodyPr wrap="none" lIns="0" tIns="0" rIns="0" bIns="0" rtlCol="0" anchor="t"/>
          <a:lstStyle/>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グローバル補助金の検討</a:t>
            </a:r>
            <a:endParaRPr lang="en-US" altLang="ja-JP" sz="1600" dirty="0">
              <a:solidFill>
                <a:srgbClr val="272525"/>
              </a:solidFill>
              <a:latin typeface="游明朝 Demibold" panose="02020600000000000000" pitchFamily="18" charset="-128"/>
              <a:ea typeface="游明朝 Demibold" panose="02020600000000000000" pitchFamily="18" charset="-128"/>
            </a:endParaRPr>
          </a:p>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の際は要事前相談</a:t>
            </a:r>
            <a:endParaRPr lang="en-US" altLang="ja-JP" sz="1600" dirty="0">
              <a:solidFill>
                <a:srgbClr val="272525"/>
              </a:solidFill>
              <a:latin typeface="游明朝 Demibold" panose="02020600000000000000" pitchFamily="18" charset="-128"/>
              <a:ea typeface="游明朝 Demibold" panose="02020600000000000000" pitchFamily="18" charset="-128"/>
            </a:endParaRPr>
          </a:p>
        </p:txBody>
      </p:sp>
      <p:sp>
        <p:nvSpPr>
          <p:cNvPr id="31" name="Text 0">
            <a:extLst>
              <a:ext uri="{FF2B5EF4-FFF2-40B4-BE49-F238E27FC236}">
                <a16:creationId xmlns:a16="http://schemas.microsoft.com/office/drawing/2014/main" id="{1CF3E652-A0E5-9461-5CE2-F557A19C1080}"/>
              </a:ext>
            </a:extLst>
          </p:cNvPr>
          <p:cNvSpPr/>
          <p:nvPr/>
        </p:nvSpPr>
        <p:spPr>
          <a:xfrm>
            <a:off x="1182149" y="402448"/>
            <a:ext cx="5101114" cy="637580"/>
          </a:xfrm>
          <a:prstGeom prst="rect">
            <a:avLst/>
          </a:prstGeom>
          <a:noFill/>
          <a:ln/>
        </p:spPr>
        <p:txBody>
          <a:bodyPr wrap="none" lIns="0" tIns="0" rIns="0" bIns="0" rtlCol="0" anchor="t"/>
          <a:lstStyle/>
          <a:p>
            <a:pPr marL="0" indent="0">
              <a:lnSpc>
                <a:spcPts val="5000"/>
              </a:lnSpc>
              <a:buNone/>
            </a:pPr>
            <a:r>
              <a:rPr lang="en-US" sz="4000" b="1" dirty="0">
                <a:solidFill>
                  <a:srgbClr val="EBA327"/>
                </a:solidFill>
                <a:latin typeface="游明朝 Demibold" panose="02020600000000000000" pitchFamily="18" charset="-128"/>
                <a:ea typeface="游明朝 Demibold" panose="02020600000000000000" pitchFamily="18" charset="-128"/>
                <a:cs typeface="Petrona Bold" pitchFamily="34" charset="-120"/>
              </a:rPr>
              <a:t>TAKE ACTION!</a:t>
            </a:r>
            <a:endParaRPr lang="en-US" sz="4000" dirty="0">
              <a:solidFill>
                <a:srgbClr val="EBA327"/>
              </a:solidFill>
              <a:latin typeface="游明朝 Demibold" panose="02020600000000000000" pitchFamily="18" charset="-128"/>
              <a:ea typeface="游明朝 Demibold" panose="02020600000000000000" pitchFamily="18" charset="-128"/>
            </a:endParaRPr>
          </a:p>
        </p:txBody>
      </p:sp>
      <p:cxnSp>
        <p:nvCxnSpPr>
          <p:cNvPr id="33" name="直線コネクタ 32">
            <a:extLst>
              <a:ext uri="{FF2B5EF4-FFF2-40B4-BE49-F238E27FC236}">
                <a16:creationId xmlns:a16="http://schemas.microsoft.com/office/drawing/2014/main" id="{36290D85-C392-F0C8-9058-D5B8E409AA8F}"/>
              </a:ext>
            </a:extLst>
          </p:cNvPr>
          <p:cNvCxnSpPr/>
          <p:nvPr/>
        </p:nvCxnSpPr>
        <p:spPr>
          <a:xfrm>
            <a:off x="1291020" y="3879516"/>
            <a:ext cx="1019537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pic>
        <p:nvPicPr>
          <p:cNvPr id="3" name="Image 1" descr="preencoded.png">
            <a:extLst>
              <a:ext uri="{FF2B5EF4-FFF2-40B4-BE49-F238E27FC236}">
                <a16:creationId xmlns:a16="http://schemas.microsoft.com/office/drawing/2014/main" id="{F41F35C8-2103-810C-0B13-235C61FC1CCC}"/>
              </a:ext>
            </a:extLst>
          </p:cNvPr>
          <p:cNvPicPr>
            <a:picLocks noChangeAspect="1"/>
          </p:cNvPicPr>
          <p:nvPr/>
        </p:nvPicPr>
        <p:blipFill>
          <a:blip r:embed="rId5"/>
          <a:stretch>
            <a:fillRect/>
          </a:stretch>
        </p:blipFill>
        <p:spPr>
          <a:xfrm>
            <a:off x="3989870" y="1303816"/>
            <a:ext cx="2224633" cy="1273933"/>
          </a:xfrm>
          <a:prstGeom prst="rect">
            <a:avLst/>
          </a:prstGeom>
        </p:spPr>
      </p:pic>
    </p:spTree>
    <p:extLst>
      <p:ext uri="{BB962C8B-B14F-4D97-AF65-F5344CB8AC3E}">
        <p14:creationId xmlns:p14="http://schemas.microsoft.com/office/powerpoint/2010/main" val="299170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02FA-E6D1-614A-2B99-42EC758CFB19}"/>
            </a:ext>
          </a:extLst>
        </p:cNvPr>
        <p:cNvGrpSpPr/>
        <p:nvPr/>
      </p:nvGrpSpPr>
      <p:grpSpPr>
        <a:xfrm>
          <a:off x="0" y="0"/>
          <a:ext cx="0" cy="0"/>
          <a:chOff x="0" y="0"/>
          <a:chExt cx="0" cy="0"/>
        </a:xfrm>
      </p:grpSpPr>
      <p:pic>
        <p:nvPicPr>
          <p:cNvPr id="8" name="図 7" descr="人, 草, 持つ, グリーン が含まれている画像&#10;&#10;AI によって生成されたコンテンツは間違っている可能性があります。">
            <a:extLst>
              <a:ext uri="{FF2B5EF4-FFF2-40B4-BE49-F238E27FC236}">
                <a16:creationId xmlns:a16="http://schemas.microsoft.com/office/drawing/2014/main" id="{C7ABAE4B-4F87-F4B2-1A92-EC3796B1CFCC}"/>
              </a:ext>
            </a:extLst>
          </p:cNvPr>
          <p:cNvPicPr>
            <a:picLocks noChangeAspect="1"/>
          </p:cNvPicPr>
          <p:nvPr/>
        </p:nvPicPr>
        <p:blipFill>
          <a:blip r:embed="rId3">
            <a:alphaModFix amt="35000"/>
          </a:blip>
          <a:srcRect l="52971" t="5645" r="10823" b="6914"/>
          <a:stretch/>
        </p:blipFill>
        <p:spPr>
          <a:xfrm>
            <a:off x="-695842" y="0"/>
            <a:ext cx="5011168" cy="6858000"/>
          </a:xfrm>
          <a:prstGeom prst="rect">
            <a:avLst/>
          </a:prstGeom>
        </p:spPr>
      </p:pic>
      <p:sp>
        <p:nvSpPr>
          <p:cNvPr id="14" name="正方形/長方形 13">
            <a:extLst>
              <a:ext uri="{FF2B5EF4-FFF2-40B4-BE49-F238E27FC236}">
                <a16:creationId xmlns:a16="http://schemas.microsoft.com/office/drawing/2014/main" id="{527163CC-DD6F-E06C-194F-DC6F60CBDC0B}"/>
              </a:ext>
            </a:extLst>
          </p:cNvPr>
          <p:cNvSpPr/>
          <p:nvPr/>
        </p:nvSpPr>
        <p:spPr>
          <a:xfrm>
            <a:off x="4315326" y="0"/>
            <a:ext cx="7876674"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アイコン&#10;&#10;AI によって生成されたコンテンツは間違っている可能性があります。">
            <a:extLst>
              <a:ext uri="{FF2B5EF4-FFF2-40B4-BE49-F238E27FC236}">
                <a16:creationId xmlns:a16="http://schemas.microsoft.com/office/drawing/2014/main" id="{B2E27051-EADA-A85D-172E-DC299CCFB82B}"/>
              </a:ext>
            </a:extLst>
          </p:cNvPr>
          <p:cNvPicPr>
            <a:picLocks noChangeAspect="1"/>
          </p:cNvPicPr>
          <p:nvPr/>
        </p:nvPicPr>
        <p:blipFill>
          <a:blip r:embed="rId4"/>
          <a:stretch>
            <a:fillRect/>
          </a:stretch>
        </p:blipFill>
        <p:spPr>
          <a:xfrm>
            <a:off x="604081" y="2406316"/>
            <a:ext cx="3156208" cy="2103169"/>
          </a:xfrm>
          <a:prstGeom prst="rect">
            <a:avLst/>
          </a:prstGeom>
        </p:spPr>
      </p:pic>
      <p:cxnSp>
        <p:nvCxnSpPr>
          <p:cNvPr id="11" name="直線コネクタ 10">
            <a:extLst>
              <a:ext uri="{FF2B5EF4-FFF2-40B4-BE49-F238E27FC236}">
                <a16:creationId xmlns:a16="http://schemas.microsoft.com/office/drawing/2014/main" id="{4F12E0B7-E35F-1987-324B-5588D9407C03}"/>
              </a:ext>
            </a:extLst>
          </p:cNvPr>
          <p:cNvCxnSpPr>
            <a:cxnSpLocks/>
          </p:cNvCxnSpPr>
          <p:nvPr/>
        </p:nvCxnSpPr>
        <p:spPr>
          <a:xfrm>
            <a:off x="3411559" y="3902726"/>
            <a:ext cx="1497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017AD7E3-6801-2924-E1B0-B49426DD4318}"/>
              </a:ext>
            </a:extLst>
          </p:cNvPr>
          <p:cNvSpPr/>
          <p:nvPr/>
        </p:nvSpPr>
        <p:spPr>
          <a:xfrm>
            <a:off x="3206905" y="3798596"/>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 name="テキスト ボックス 1">
            <a:extLst>
              <a:ext uri="{FF2B5EF4-FFF2-40B4-BE49-F238E27FC236}">
                <a16:creationId xmlns:a16="http://schemas.microsoft.com/office/drawing/2014/main" id="{101F6C12-A438-B1C5-EFFE-DDAC20C5CACD}"/>
              </a:ext>
            </a:extLst>
          </p:cNvPr>
          <p:cNvSpPr txBox="1"/>
          <p:nvPr/>
        </p:nvSpPr>
        <p:spPr>
          <a:xfrm>
            <a:off x="-91584" y="1267266"/>
            <a:ext cx="4533038" cy="984885"/>
          </a:xfrm>
          <a:prstGeom prst="rect">
            <a:avLst/>
          </a:prstGeom>
          <a:noFill/>
        </p:spPr>
        <p:txBody>
          <a:bodyPr wrap="square">
            <a:spAutoFit/>
          </a:bodyPr>
          <a:lstStyle/>
          <a:p>
            <a:pPr algn="ctr"/>
            <a:r>
              <a:rPr lang="en-US" altLang="ja-JP" sz="4000" b="1"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Advocacy</a:t>
            </a:r>
          </a:p>
          <a:p>
            <a:pPr algn="ctr"/>
            <a:r>
              <a:rPr lang="ja-JP" altLang="en-US" dirty="0">
                <a:solidFill>
                  <a:srgbClr val="2A5396"/>
                </a:solidFill>
                <a:effectLst/>
                <a:latin typeface="游明朝 Demibold" panose="02020600000000000000" pitchFamily="18" charset="-128"/>
                <a:ea typeface="游明朝 Demibold" panose="02020600000000000000" pitchFamily="18" charset="-128"/>
                <a:cs typeface="Arial" panose="020B0604020202020204" pitchFamily="34" charset="0"/>
              </a:rPr>
              <a:t>提唱活動</a:t>
            </a:r>
            <a:endParaRPr lang="ja-JP" altLang="en-US"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0" name="テキスト プレースホルダー 1">
            <a:extLst>
              <a:ext uri="{FF2B5EF4-FFF2-40B4-BE49-F238E27FC236}">
                <a16:creationId xmlns:a16="http://schemas.microsoft.com/office/drawing/2014/main" id="{858E5A4D-BBD7-640E-1CD8-65AE2CBCC2A4}"/>
              </a:ext>
            </a:extLst>
          </p:cNvPr>
          <p:cNvSpPr txBox="1">
            <a:spLocks/>
          </p:cNvSpPr>
          <p:nvPr/>
        </p:nvSpPr>
        <p:spPr>
          <a:xfrm>
            <a:off x="5373093" y="826012"/>
            <a:ext cx="5929907" cy="4367992"/>
          </a:xfrm>
          <a:prstGeom prst="rect">
            <a:avLst/>
          </a:prstGeom>
        </p:spPr>
        <p:txBody>
          <a:bodyPr vert="horz" lIns="91440" tIns="45720" rIns="91440" bIns="45720" rtlCol="0" anchor="ctr"/>
          <a:lstStyle>
            <a:defPPr rtl="0">
              <a:defRPr lang="ja-jp"/>
            </a:defPPr>
            <a:lvl1pPr marL="0" algn="l" defTabSz="914400" rtl="0" eaLnBrk="1" latinLnBrk="0" hangingPunct="1">
              <a:defRPr sz="120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ja-JP" altLang="en-US" sz="3200" dirty="0">
                <a:solidFill>
                  <a:schemeClr val="bg1"/>
                </a:solidFill>
                <a:latin typeface="游明朝 Demibold" panose="02020600000000000000" pitchFamily="18" charset="-128"/>
                <a:ea typeface="游明朝 Demibold" panose="02020600000000000000" pitchFamily="18" charset="-128"/>
              </a:rPr>
              <a:t>特定の問題に関して社会的弱者の権利を保護したり、主張を代弁したりする活動</a:t>
            </a:r>
            <a:endParaRPr kumimoji="1" lang="ja-JP" altLang="en-US" sz="6000" dirty="0">
              <a:solidFill>
                <a:schemeClr val="bg1"/>
              </a:solidFill>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45511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A365-5B33-9E12-C176-254629CBAF8B}"/>
            </a:ext>
          </a:extLst>
        </p:cNvPr>
        <p:cNvGrpSpPr/>
        <p:nvPr/>
      </p:nvGrpSpPr>
      <p:grpSpPr>
        <a:xfrm>
          <a:off x="0" y="0"/>
          <a:ext cx="0" cy="0"/>
          <a:chOff x="0" y="0"/>
          <a:chExt cx="0" cy="0"/>
        </a:xfrm>
      </p:grpSpPr>
      <p:pic>
        <p:nvPicPr>
          <p:cNvPr id="6" name="図 5" descr="人, 草, 持つ, グリーン が含まれている画像&#10;&#10;AI によって生成されたコンテンツは間違っている可能性があります。">
            <a:extLst>
              <a:ext uri="{FF2B5EF4-FFF2-40B4-BE49-F238E27FC236}">
                <a16:creationId xmlns:a16="http://schemas.microsoft.com/office/drawing/2014/main" id="{DBFB2B35-2751-E47F-763D-D5AC5D80DA82}"/>
              </a:ext>
            </a:extLst>
          </p:cNvPr>
          <p:cNvPicPr>
            <a:picLocks noChangeAspect="1"/>
          </p:cNvPicPr>
          <p:nvPr/>
        </p:nvPicPr>
        <p:blipFill>
          <a:blip r:embed="rId2">
            <a:alphaModFix amt="50000"/>
          </a:blip>
          <a:srcRect l="52971" t="5645" r="10823" b="6914"/>
          <a:stretch/>
        </p:blipFill>
        <p:spPr>
          <a:xfrm>
            <a:off x="-695842" y="0"/>
            <a:ext cx="5011168" cy="6858000"/>
          </a:xfrm>
          <a:prstGeom prst="rect">
            <a:avLst/>
          </a:prstGeom>
        </p:spPr>
      </p:pic>
      <p:cxnSp>
        <p:nvCxnSpPr>
          <p:cNvPr id="13" name="直線コネクタ 12">
            <a:extLst>
              <a:ext uri="{FF2B5EF4-FFF2-40B4-BE49-F238E27FC236}">
                <a16:creationId xmlns:a16="http://schemas.microsoft.com/office/drawing/2014/main" id="{5B26FB85-9566-AA18-2ADA-181F69D45ABA}"/>
              </a:ext>
            </a:extLst>
          </p:cNvPr>
          <p:cNvCxnSpPr/>
          <p:nvPr/>
        </p:nvCxnSpPr>
        <p:spPr>
          <a:xfrm>
            <a:off x="6045200" y="1728375"/>
            <a:ext cx="0" cy="3365500"/>
          </a:xfrm>
          <a:prstGeom prst="line">
            <a:avLst/>
          </a:prstGeom>
          <a:ln w="28575">
            <a:solidFill>
              <a:srgbClr val="1972C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FB0BFE7-D4C6-E04D-B28D-1C1B87739201}"/>
              </a:ext>
            </a:extLst>
          </p:cNvPr>
          <p:cNvCxnSpPr>
            <a:cxnSpLocks/>
            <a:endCxn id="9" idx="1"/>
          </p:cNvCxnSpPr>
          <p:nvPr/>
        </p:nvCxnSpPr>
        <p:spPr>
          <a:xfrm>
            <a:off x="6045200" y="1728375"/>
            <a:ext cx="393700" cy="0"/>
          </a:xfrm>
          <a:prstGeom prst="line">
            <a:avLst/>
          </a:prstGeom>
          <a:ln w="28575">
            <a:solidFill>
              <a:srgbClr val="1972C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F77F458-B66A-0DF4-CA1F-5C6E9BF41ED0}"/>
              </a:ext>
            </a:extLst>
          </p:cNvPr>
          <p:cNvCxnSpPr/>
          <p:nvPr/>
        </p:nvCxnSpPr>
        <p:spPr>
          <a:xfrm>
            <a:off x="6045200" y="5093875"/>
            <a:ext cx="444500" cy="0"/>
          </a:xfrm>
          <a:prstGeom prst="line">
            <a:avLst/>
          </a:prstGeom>
          <a:ln w="28575">
            <a:solidFill>
              <a:srgbClr val="1972C2"/>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AAE14EFB-0BE4-E73D-EDBD-C1A4D66E139D}"/>
              </a:ext>
            </a:extLst>
          </p:cNvPr>
          <p:cNvSpPr/>
          <p:nvPr/>
        </p:nvSpPr>
        <p:spPr>
          <a:xfrm>
            <a:off x="558801" y="2984500"/>
            <a:ext cx="4648199" cy="89135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ロータリーのアドボカシー活動</a:t>
            </a:r>
          </a:p>
        </p:txBody>
      </p:sp>
      <p:cxnSp>
        <p:nvCxnSpPr>
          <p:cNvPr id="5" name="直線コネクタ 4">
            <a:extLst>
              <a:ext uri="{FF2B5EF4-FFF2-40B4-BE49-F238E27FC236}">
                <a16:creationId xmlns:a16="http://schemas.microsoft.com/office/drawing/2014/main" id="{81517F83-2DF6-81BD-B37E-2FD455A782E6}"/>
              </a:ext>
            </a:extLst>
          </p:cNvPr>
          <p:cNvCxnSpPr>
            <a:cxnSpLocks/>
            <a:stCxn id="4" idx="3"/>
            <a:endCxn id="8" idx="1"/>
          </p:cNvCxnSpPr>
          <p:nvPr/>
        </p:nvCxnSpPr>
        <p:spPr>
          <a:xfrm>
            <a:off x="5207000" y="3430175"/>
            <a:ext cx="1231899" cy="0"/>
          </a:xfrm>
          <a:prstGeom prst="line">
            <a:avLst/>
          </a:prstGeom>
          <a:ln w="19050">
            <a:solidFill>
              <a:srgbClr val="1972C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93CD050B-B7C6-9ECD-F59F-E64B9965D2CC}"/>
              </a:ext>
            </a:extLst>
          </p:cNvPr>
          <p:cNvSpPr/>
          <p:nvPr/>
        </p:nvSpPr>
        <p:spPr>
          <a:xfrm>
            <a:off x="6438899" y="2984500"/>
            <a:ext cx="5067299"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平和フェローの育成</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ja-JP" altLang="en-US" sz="2000" dirty="0">
                <a:solidFill>
                  <a:schemeClr val="bg1"/>
                </a:solidFill>
                <a:latin typeface="游明朝 Demibold" panose="02020600000000000000" pitchFamily="18" charset="-128"/>
                <a:ea typeface="游明朝 Demibold" panose="02020600000000000000" pitchFamily="18" charset="-128"/>
              </a:rPr>
              <a:t>（ロータリー平和センター（恒久基金））</a:t>
            </a:r>
          </a:p>
        </p:txBody>
      </p:sp>
      <p:sp>
        <p:nvSpPr>
          <p:cNvPr id="9" name="正方形/長方形 8">
            <a:extLst>
              <a:ext uri="{FF2B5EF4-FFF2-40B4-BE49-F238E27FC236}">
                <a16:creationId xmlns:a16="http://schemas.microsoft.com/office/drawing/2014/main" id="{B3FD2994-17AC-D9C2-0CE8-F7A5F8F95EE0}"/>
              </a:ext>
            </a:extLst>
          </p:cNvPr>
          <p:cNvSpPr/>
          <p:nvPr/>
        </p:nvSpPr>
        <p:spPr>
          <a:xfrm>
            <a:off x="6438900" y="1282700"/>
            <a:ext cx="5067298"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ポリオ根絶活動</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ja-JP" altLang="en-US" sz="2000" dirty="0">
                <a:solidFill>
                  <a:schemeClr val="bg1"/>
                </a:solidFill>
                <a:latin typeface="游明朝 Demibold" panose="02020600000000000000" pitchFamily="18" charset="-128"/>
                <a:ea typeface="游明朝 Demibold" panose="02020600000000000000" pitchFamily="18" charset="-128"/>
              </a:rPr>
              <a:t>（ポリオプラス基金）</a:t>
            </a:r>
          </a:p>
        </p:txBody>
      </p:sp>
      <p:sp>
        <p:nvSpPr>
          <p:cNvPr id="10" name="正方形/長方形 9">
            <a:extLst>
              <a:ext uri="{FF2B5EF4-FFF2-40B4-BE49-F238E27FC236}">
                <a16:creationId xmlns:a16="http://schemas.microsoft.com/office/drawing/2014/main" id="{5FB2BDFD-3847-F954-EDC9-578662A079B0}"/>
              </a:ext>
            </a:extLst>
          </p:cNvPr>
          <p:cNvSpPr/>
          <p:nvPr/>
        </p:nvSpPr>
        <p:spPr>
          <a:xfrm>
            <a:off x="6438900" y="4648200"/>
            <a:ext cx="5067298"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災害救援活動</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en-US" altLang="ja-JP" sz="2000" dirty="0">
                <a:solidFill>
                  <a:schemeClr val="bg1"/>
                </a:solidFill>
                <a:latin typeface="游明朝 Demibold" panose="02020600000000000000" pitchFamily="18" charset="-128"/>
                <a:ea typeface="游明朝 Demibold" panose="02020600000000000000" pitchFamily="18" charset="-128"/>
              </a:rPr>
              <a:t>(</a:t>
            </a:r>
            <a:r>
              <a:rPr kumimoji="1" lang="ja-JP" altLang="en-US" sz="2000" dirty="0">
                <a:solidFill>
                  <a:schemeClr val="bg1"/>
                </a:solidFill>
                <a:latin typeface="游明朝 Demibold" panose="02020600000000000000" pitchFamily="18" charset="-128"/>
                <a:ea typeface="游明朝 Demibold" panose="02020600000000000000" pitchFamily="18" charset="-128"/>
              </a:rPr>
              <a:t>災害救援基金</a:t>
            </a:r>
            <a:r>
              <a:rPr kumimoji="1" lang="en-US" altLang="ja-JP" sz="2000" dirty="0">
                <a:solidFill>
                  <a:schemeClr val="bg1"/>
                </a:solidFill>
                <a:latin typeface="游明朝 Demibold" panose="02020600000000000000" pitchFamily="18" charset="-128"/>
                <a:ea typeface="游明朝 Demibold" panose="02020600000000000000" pitchFamily="18" charset="-128"/>
              </a:rPr>
              <a:t>)</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75712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8F8B-1135-5AD3-927B-681B0839B86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6C6AFDD4-F6AA-AE89-F070-DE76D6FDCD3F}"/>
              </a:ext>
            </a:extLst>
          </p:cNvPr>
          <p:cNvSpPr/>
          <p:nvPr/>
        </p:nvSpPr>
        <p:spPr>
          <a:xfrm>
            <a:off x="4286458" y="6704"/>
            <a:ext cx="7905541" cy="685800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5577915-FA40-9189-438F-8D7CA2B85E07}"/>
              </a:ext>
            </a:extLst>
          </p:cNvPr>
          <p:cNvSpPr txBox="1"/>
          <p:nvPr/>
        </p:nvSpPr>
        <p:spPr>
          <a:xfrm>
            <a:off x="3048582" y="-2293899"/>
            <a:ext cx="6097162" cy="307777"/>
          </a:xfrm>
          <a:prstGeom prst="rect">
            <a:avLst/>
          </a:prstGeom>
          <a:noFill/>
        </p:spPr>
        <p:txBody>
          <a:bodyPr wrap="square">
            <a:spAutoFit/>
          </a:bodyPr>
          <a:lstStyle/>
          <a:p>
            <a:pPr marR="3040380" algn="just"/>
            <a:r>
              <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a:t>
            </a:r>
          </a:p>
        </p:txBody>
      </p:sp>
      <p:sp>
        <p:nvSpPr>
          <p:cNvPr id="23" name="テキスト ボックス 22">
            <a:extLst>
              <a:ext uri="{FF2B5EF4-FFF2-40B4-BE49-F238E27FC236}">
                <a16:creationId xmlns:a16="http://schemas.microsoft.com/office/drawing/2014/main" id="{34403A0F-1E16-B9FC-496E-E96506724199}"/>
              </a:ext>
            </a:extLst>
          </p:cNvPr>
          <p:cNvSpPr txBox="1"/>
          <p:nvPr/>
        </p:nvSpPr>
        <p:spPr>
          <a:xfrm>
            <a:off x="5083223" y="2223953"/>
            <a:ext cx="6295977" cy="3743910"/>
          </a:xfrm>
          <a:prstGeom prst="rect">
            <a:avLst/>
          </a:prstGeom>
          <a:noFill/>
        </p:spPr>
        <p:txBody>
          <a:bodyPr wrap="square">
            <a:spAutoFit/>
          </a:bodyPr>
          <a:lstStyle/>
          <a:p>
            <a:pPr>
              <a:lnSpc>
                <a:spcPct val="150000"/>
              </a:lnSpc>
            </a:pPr>
            <a:r>
              <a:rPr lang="en-US" altLang="ja-JP" sz="2000" dirty="0">
                <a:solidFill>
                  <a:schemeClr val="bg1"/>
                </a:solidFill>
                <a:latin typeface="游明朝 Demibold" panose="02020600000000000000" pitchFamily="18" charset="-128"/>
                <a:ea typeface="游明朝 Demibold" panose="02020600000000000000" pitchFamily="18" charset="-128"/>
              </a:rPr>
              <a:t>1979</a:t>
            </a:r>
            <a:r>
              <a:rPr lang="ja-JP" altLang="en-US" sz="2000" dirty="0">
                <a:solidFill>
                  <a:schemeClr val="bg1"/>
                </a:solidFill>
                <a:latin typeface="游明朝 Demibold" panose="02020600000000000000" pitchFamily="18" charset="-128"/>
                <a:ea typeface="游明朝 Demibold" panose="02020600000000000000" pitchFamily="18" charset="-128"/>
              </a:rPr>
              <a:t>年</a:t>
            </a:r>
            <a:r>
              <a:rPr lang="en-US" altLang="ja-JP" sz="2000" dirty="0">
                <a:solidFill>
                  <a:schemeClr val="bg1"/>
                </a:solidFill>
                <a:latin typeface="游明朝 Demibold" panose="02020600000000000000" pitchFamily="18" charset="-128"/>
                <a:ea typeface="游明朝 Demibold" panose="02020600000000000000" pitchFamily="18" charset="-128"/>
              </a:rPr>
              <a:t>9</a:t>
            </a:r>
            <a:r>
              <a:rPr lang="ja-JP" altLang="en-US" sz="2000" dirty="0">
                <a:solidFill>
                  <a:schemeClr val="bg1"/>
                </a:solidFill>
                <a:latin typeface="游明朝 Demibold" panose="02020600000000000000" pitchFamily="18" charset="-128"/>
                <a:ea typeface="游明朝 Demibold" panose="02020600000000000000" pitchFamily="18" charset="-128"/>
              </a:rPr>
              <a:t>月</a:t>
            </a:r>
            <a:r>
              <a:rPr lang="en-US" altLang="ja-JP" sz="2000" dirty="0">
                <a:solidFill>
                  <a:schemeClr val="bg1"/>
                </a:solidFill>
                <a:latin typeface="游明朝 Demibold" panose="02020600000000000000" pitchFamily="18" charset="-128"/>
                <a:ea typeface="游明朝 Demibold" panose="02020600000000000000" pitchFamily="18" charset="-128"/>
              </a:rPr>
              <a:t>29</a:t>
            </a:r>
            <a:r>
              <a:rPr lang="ja-JP" altLang="en-US" sz="2000" dirty="0">
                <a:solidFill>
                  <a:schemeClr val="bg1"/>
                </a:solidFill>
                <a:latin typeface="游明朝 Demibold" panose="02020600000000000000" pitchFamily="18" charset="-128"/>
                <a:ea typeface="游明朝 Demibold" panose="02020600000000000000" pitchFamily="18" charset="-128"/>
              </a:rPr>
              <a:t>日、フィリピンのマカティで、ロータリーとフィリピン保健省が児童への経口ポリオワクチン投与を開始</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a:lnSpc>
                <a:spcPct val="150000"/>
              </a:lnSpc>
            </a:pPr>
            <a:r>
              <a:rPr lang="ja-JP" altLang="en-US" sz="2000" dirty="0">
                <a:solidFill>
                  <a:schemeClr val="bg1"/>
                </a:solidFill>
                <a:latin typeface="游明朝 Demibold" panose="02020600000000000000" pitchFamily="18" charset="-128"/>
                <a:ea typeface="游明朝 Demibold" panose="02020600000000000000" pitchFamily="18" charset="-128"/>
              </a:rPr>
              <a:t>ジェームス </a:t>
            </a:r>
            <a:r>
              <a:rPr lang="en-US" altLang="ja-JP" sz="2000" dirty="0">
                <a:solidFill>
                  <a:schemeClr val="bg1"/>
                </a:solidFill>
                <a:latin typeface="游明朝 Demibold" panose="02020600000000000000" pitchFamily="18" charset="-128"/>
                <a:ea typeface="游明朝 Demibold" panose="02020600000000000000" pitchFamily="18" charset="-128"/>
              </a:rPr>
              <a:t>L. </a:t>
            </a:r>
            <a:r>
              <a:rPr lang="ja-JP" altLang="en-US" sz="2000" dirty="0">
                <a:solidFill>
                  <a:schemeClr val="bg1"/>
                </a:solidFill>
                <a:latin typeface="游明朝 Demibold" panose="02020600000000000000" pitchFamily="18" charset="-128"/>
                <a:ea typeface="游明朝 Demibold" panose="02020600000000000000" pitchFamily="18" charset="-128"/>
              </a:rPr>
              <a:t>ボーマー会長が最初のワクチンを投与</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a:lnSpc>
                <a:spcPct val="150000"/>
              </a:lnSpc>
            </a:pPr>
            <a:r>
              <a:rPr lang="ja-JP" altLang="en-US" sz="2000" dirty="0">
                <a:solidFill>
                  <a:schemeClr val="bg1"/>
                </a:solidFill>
                <a:latin typeface="游明朝 Demibold" panose="02020600000000000000" pitchFamily="18" charset="-128"/>
                <a:ea typeface="游明朝 Demibold" panose="02020600000000000000" pitchFamily="18" charset="-128"/>
              </a:rPr>
              <a:t>数年間で</a:t>
            </a:r>
            <a:r>
              <a:rPr lang="en-US" altLang="ja-JP" sz="2000" dirty="0">
                <a:solidFill>
                  <a:schemeClr val="bg1"/>
                </a:solidFill>
                <a:latin typeface="游明朝 Demibold" panose="02020600000000000000" pitchFamily="18" charset="-128"/>
                <a:ea typeface="游明朝 Demibold" panose="02020600000000000000" pitchFamily="18" charset="-128"/>
              </a:rPr>
              <a:t>600</a:t>
            </a:r>
            <a:r>
              <a:rPr lang="ja-JP" altLang="en-US" sz="2000" dirty="0">
                <a:solidFill>
                  <a:schemeClr val="bg1"/>
                </a:solidFill>
                <a:latin typeface="游明朝 Demibold" panose="02020600000000000000" pitchFamily="18" charset="-128"/>
                <a:ea typeface="游明朝 Demibold" panose="02020600000000000000" pitchFamily="18" charset="-128"/>
              </a:rPr>
              <a:t>万人の子どもに予防接種を行う計画立案</a:t>
            </a:r>
            <a:endParaRPr lang="en-US" altLang="ja-JP" sz="2000" dirty="0">
              <a:solidFill>
                <a:schemeClr val="bg1"/>
              </a:solidFill>
              <a:latin typeface="游明朝 Demibold" panose="02020600000000000000" pitchFamily="18" charset="-128"/>
              <a:ea typeface="游明朝 Demibold" panose="02020600000000000000" pitchFamily="18" charset="-128"/>
            </a:endParaRPr>
          </a:p>
          <a:p>
            <a:pPr>
              <a:lnSpc>
                <a:spcPct val="150000"/>
              </a:lnSpc>
            </a:pPr>
            <a:r>
              <a:rPr lang="ja-JP" altLang="en-US" sz="2000" b="1" dirty="0">
                <a:solidFill>
                  <a:schemeClr val="bg1"/>
                </a:solidFill>
                <a:latin typeface="游明朝 Demibold" panose="02020600000000000000" pitchFamily="18" charset="-128"/>
                <a:ea typeface="游明朝 Demibold" panose="02020600000000000000" pitchFamily="18" charset="-128"/>
              </a:rPr>
              <a:t>この活動はロータリーの「</a:t>
            </a:r>
            <a:r>
              <a:rPr lang="en-US" altLang="ja-JP" sz="2000" b="1" dirty="0">
                <a:solidFill>
                  <a:schemeClr val="bg1"/>
                </a:solidFill>
                <a:latin typeface="游明朝 Demibold" panose="02020600000000000000" pitchFamily="18" charset="-128"/>
                <a:ea typeface="游明朝 Demibold" panose="02020600000000000000" pitchFamily="18" charset="-128"/>
              </a:rPr>
              <a:t>3-H</a:t>
            </a:r>
            <a:r>
              <a:rPr lang="ja-JP" altLang="en-US" sz="2000" b="1" dirty="0">
                <a:solidFill>
                  <a:schemeClr val="bg1"/>
                </a:solidFill>
                <a:latin typeface="游明朝 Demibold" panose="02020600000000000000" pitchFamily="18" charset="-128"/>
                <a:ea typeface="游明朝 Demibold" panose="02020600000000000000" pitchFamily="18" charset="-128"/>
              </a:rPr>
              <a:t>」プロジェクトの第</a:t>
            </a:r>
            <a:r>
              <a:rPr lang="en-US" altLang="ja-JP" sz="2000" b="1" dirty="0">
                <a:solidFill>
                  <a:schemeClr val="bg1"/>
                </a:solidFill>
                <a:latin typeface="游明朝 Demibold" panose="02020600000000000000" pitchFamily="18" charset="-128"/>
                <a:ea typeface="游明朝 Demibold" panose="02020600000000000000" pitchFamily="18" charset="-128"/>
              </a:rPr>
              <a:t>1</a:t>
            </a:r>
            <a:r>
              <a:rPr lang="ja-JP" altLang="en-US" sz="2000" b="1" dirty="0">
                <a:solidFill>
                  <a:schemeClr val="bg1"/>
                </a:solidFill>
                <a:latin typeface="游明朝 Demibold" panose="02020600000000000000" pitchFamily="18" charset="-128"/>
                <a:ea typeface="游明朝 Demibold" panose="02020600000000000000" pitchFamily="18" charset="-128"/>
              </a:rPr>
              <a:t>号となり、後にポリオプラス・キャンペーンや</a:t>
            </a:r>
            <a:r>
              <a:rPr lang="en-US" altLang="ja-JP" sz="2000" b="1" dirty="0">
                <a:solidFill>
                  <a:schemeClr val="bg1"/>
                </a:solidFill>
                <a:latin typeface="游明朝 Demibold" panose="02020600000000000000" pitchFamily="18" charset="-128"/>
                <a:ea typeface="游明朝 Demibold" panose="02020600000000000000" pitchFamily="18" charset="-128"/>
              </a:rPr>
              <a:t>1988</a:t>
            </a:r>
            <a:r>
              <a:rPr lang="ja-JP" altLang="en-US" sz="2000" b="1" dirty="0">
                <a:solidFill>
                  <a:schemeClr val="bg1"/>
                </a:solidFill>
                <a:latin typeface="游明朝 Demibold" panose="02020600000000000000" pitchFamily="18" charset="-128"/>
                <a:ea typeface="游明朝 Demibold" panose="02020600000000000000" pitchFamily="18" charset="-128"/>
              </a:rPr>
              <a:t>年の</a:t>
            </a:r>
            <a:r>
              <a:rPr lang="en-US" altLang="ja-JP" sz="2000" b="1" dirty="0">
                <a:solidFill>
                  <a:schemeClr val="bg1"/>
                </a:solidFill>
                <a:latin typeface="游明朝 Demibold" panose="02020600000000000000" pitchFamily="18" charset="-128"/>
                <a:ea typeface="游明朝 Demibold" panose="02020600000000000000" pitchFamily="18" charset="-128"/>
              </a:rPr>
              <a:t>GPEI</a:t>
            </a:r>
            <a:r>
              <a:rPr lang="ja-JP" altLang="en-US" sz="2000" b="1" dirty="0">
                <a:solidFill>
                  <a:schemeClr val="bg1"/>
                </a:solidFill>
                <a:latin typeface="游明朝 Demibold" panose="02020600000000000000" pitchFamily="18" charset="-128"/>
                <a:ea typeface="游明朝 Demibold" panose="02020600000000000000" pitchFamily="18" charset="-128"/>
              </a:rPr>
              <a:t>の発足に繋がった。</a:t>
            </a:r>
          </a:p>
        </p:txBody>
      </p:sp>
      <p:pic>
        <p:nvPicPr>
          <p:cNvPr id="24" name="図 23">
            <a:extLst>
              <a:ext uri="{FF2B5EF4-FFF2-40B4-BE49-F238E27FC236}">
                <a16:creationId xmlns:a16="http://schemas.microsoft.com/office/drawing/2014/main" id="{B75AE4B8-A0D6-BB70-6E45-569F98FE07C7}"/>
              </a:ext>
            </a:extLst>
          </p:cNvPr>
          <p:cNvPicPr>
            <a:picLocks noChangeAspect="1"/>
          </p:cNvPicPr>
          <p:nvPr/>
        </p:nvPicPr>
        <p:blipFill>
          <a:blip r:embed="rId3" cstate="print">
            <a:alphaModFix amt="85000"/>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67946" y="0"/>
            <a:ext cx="5383272" cy="6864704"/>
          </a:xfrm>
          <a:prstGeom prst="rect">
            <a:avLst/>
          </a:prstGeom>
          <a:noFill/>
          <a:ln>
            <a:noFill/>
          </a:ln>
          <a:effectLst>
            <a:softEdge rad="0"/>
          </a:effectLst>
        </p:spPr>
      </p:pic>
      <p:sp>
        <p:nvSpPr>
          <p:cNvPr id="3" name="正方形/長方形 2">
            <a:extLst>
              <a:ext uri="{FF2B5EF4-FFF2-40B4-BE49-F238E27FC236}">
                <a16:creationId xmlns:a16="http://schemas.microsoft.com/office/drawing/2014/main" id="{5B7C5033-C476-6E9A-77EF-0AAE5516202C}"/>
              </a:ext>
            </a:extLst>
          </p:cNvPr>
          <p:cNvSpPr/>
          <p:nvPr/>
        </p:nvSpPr>
        <p:spPr>
          <a:xfrm>
            <a:off x="5162348" y="749703"/>
            <a:ext cx="5072670"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ポリオ根絶活動</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ja-JP" altLang="en-US" sz="2000" dirty="0">
                <a:solidFill>
                  <a:schemeClr val="bg1"/>
                </a:solidFill>
                <a:latin typeface="游明朝 Demibold" panose="02020600000000000000" pitchFamily="18" charset="-128"/>
                <a:ea typeface="游明朝 Demibold" panose="02020600000000000000" pitchFamily="18" charset="-128"/>
              </a:rPr>
              <a:t>（ポリオプラス基金）</a:t>
            </a:r>
          </a:p>
        </p:txBody>
      </p:sp>
      <p:cxnSp>
        <p:nvCxnSpPr>
          <p:cNvPr id="7" name="直線コネクタ 6">
            <a:extLst>
              <a:ext uri="{FF2B5EF4-FFF2-40B4-BE49-F238E27FC236}">
                <a16:creationId xmlns:a16="http://schemas.microsoft.com/office/drawing/2014/main" id="{E12B4223-661C-A984-5A17-8462C574E623}"/>
              </a:ext>
            </a:extLst>
          </p:cNvPr>
          <p:cNvCxnSpPr/>
          <p:nvPr/>
        </p:nvCxnSpPr>
        <p:spPr>
          <a:xfrm>
            <a:off x="5181600" y="1892300"/>
            <a:ext cx="619760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3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50C2-3AAF-2539-DBE1-F535556B6E8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1630AAF-34B8-E61A-33F4-87F90BB9B1D5}"/>
              </a:ext>
            </a:extLst>
          </p:cNvPr>
          <p:cNvSpPr/>
          <p:nvPr/>
        </p:nvSpPr>
        <p:spPr>
          <a:xfrm>
            <a:off x="0" y="-246743"/>
            <a:ext cx="12192000" cy="7300686"/>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1EAEDD8-B40F-B3F9-D97D-854865423C81}"/>
              </a:ext>
            </a:extLst>
          </p:cNvPr>
          <p:cNvSpPr/>
          <p:nvPr/>
        </p:nvSpPr>
        <p:spPr>
          <a:xfrm>
            <a:off x="4013200" y="4105098"/>
            <a:ext cx="4251417" cy="523220"/>
          </a:xfrm>
          <a:prstGeom prst="rect">
            <a:avLst/>
          </a:prstGeom>
          <a:solidFill>
            <a:srgbClr val="2A53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2" name="TRF_REV.png" descr="TRF_REV.png">
            <a:extLst>
              <a:ext uri="{FF2B5EF4-FFF2-40B4-BE49-F238E27FC236}">
                <a16:creationId xmlns:a16="http://schemas.microsoft.com/office/drawing/2014/main" id="{C2F10A94-44F8-A949-35D5-A9BAADAF8BA5}"/>
              </a:ext>
            </a:extLst>
          </p:cNvPr>
          <p:cNvPicPr>
            <a:picLocks noChangeAspect="1"/>
          </p:cNvPicPr>
          <p:nvPr/>
        </p:nvPicPr>
        <p:blipFill>
          <a:blip r:embed="rId3"/>
          <a:stretch>
            <a:fillRect/>
          </a:stretch>
        </p:blipFill>
        <p:spPr>
          <a:xfrm>
            <a:off x="4100701" y="2216868"/>
            <a:ext cx="4163916" cy="1569316"/>
          </a:xfrm>
          <a:prstGeom prst="rect">
            <a:avLst/>
          </a:prstGeom>
          <a:ln w="12700">
            <a:miter lim="400000"/>
          </a:ln>
        </p:spPr>
      </p:pic>
      <p:sp>
        <p:nvSpPr>
          <p:cNvPr id="6" name="テキスト ボックス 5">
            <a:extLst>
              <a:ext uri="{FF2B5EF4-FFF2-40B4-BE49-F238E27FC236}">
                <a16:creationId xmlns:a16="http://schemas.microsoft.com/office/drawing/2014/main" id="{E7995BE7-C308-CD66-A1B8-14489F997C4E}"/>
              </a:ext>
            </a:extLst>
          </p:cNvPr>
          <p:cNvSpPr txBox="1"/>
          <p:nvPr/>
        </p:nvSpPr>
        <p:spPr>
          <a:xfrm>
            <a:off x="4056411" y="4069788"/>
            <a:ext cx="4163916" cy="523220"/>
          </a:xfrm>
          <a:prstGeom prst="rect">
            <a:avLst/>
          </a:prstGeom>
          <a:solidFill>
            <a:srgbClr val="1972C2"/>
          </a:solidFill>
        </p:spPr>
        <p:txBody>
          <a:bodyPr wrap="square" rtlCol="0">
            <a:spAutoFit/>
          </a:bodyPr>
          <a:lstStyle/>
          <a:p>
            <a:pPr algn="ctr"/>
            <a:r>
              <a:rPr kumimoji="1" lang="ja-JP" altLang="en-US" sz="2800" b="1" dirty="0">
                <a:solidFill>
                  <a:srgbClr val="FFFFFF"/>
                </a:solidFill>
                <a:latin typeface="BIZ UDPゴシック" panose="020B0400000000000000" pitchFamily="50" charset="-128"/>
                <a:ea typeface="BIZ UDPゴシック" panose="020B0400000000000000" pitchFamily="50" charset="-128"/>
              </a:rPr>
              <a:t>ロータリー財団について</a:t>
            </a:r>
          </a:p>
        </p:txBody>
      </p:sp>
      <p:pic>
        <p:nvPicPr>
          <p:cNvPr id="3" name="図 2"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8A49F6C5-6822-04A4-8AD5-C85DAF521B36}"/>
              </a:ext>
            </a:extLst>
          </p:cNvPr>
          <p:cNvPicPr>
            <a:picLocks noChangeAspect="1"/>
          </p:cNvPicPr>
          <p:nvPr/>
        </p:nvPicPr>
        <p:blipFill>
          <a:blip r:embed="rId4"/>
          <a:stretch>
            <a:fillRect/>
          </a:stretch>
        </p:blipFill>
        <p:spPr>
          <a:xfrm>
            <a:off x="10363041" y="-2131613"/>
            <a:ext cx="3657917" cy="1137003"/>
          </a:xfrm>
          <a:prstGeom prst="rect">
            <a:avLst/>
          </a:prstGeom>
        </p:spPr>
      </p:pic>
      <p:pic>
        <p:nvPicPr>
          <p:cNvPr id="4" name="図 3">
            <a:extLst>
              <a:ext uri="{FF2B5EF4-FFF2-40B4-BE49-F238E27FC236}">
                <a16:creationId xmlns:a16="http://schemas.microsoft.com/office/drawing/2014/main" id="{CA321870-C94B-F6FE-66C2-DE1D18EF12FD}"/>
              </a:ext>
            </a:extLst>
          </p:cNvPr>
          <p:cNvPicPr>
            <a:picLocks noChangeAspect="1"/>
          </p:cNvPicPr>
          <p:nvPr/>
        </p:nvPicPr>
        <p:blipFill>
          <a:blip r:embed="rId5"/>
          <a:stretch>
            <a:fillRect/>
          </a:stretch>
        </p:blipFill>
        <p:spPr>
          <a:xfrm>
            <a:off x="12524652" y="1259862"/>
            <a:ext cx="5042899" cy="1900590"/>
          </a:xfrm>
          <a:prstGeom prst="rect">
            <a:avLst/>
          </a:prstGeom>
        </p:spPr>
      </p:pic>
    </p:spTree>
    <p:extLst>
      <p:ext uri="{BB962C8B-B14F-4D97-AF65-F5344CB8AC3E}">
        <p14:creationId xmlns:p14="http://schemas.microsoft.com/office/powerpoint/2010/main" val="4231563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B8CF-6120-30BD-FEFE-B9B8B0ED8120}"/>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E95510F-698A-AB0E-E5D0-945CCE8A3C30}"/>
              </a:ext>
            </a:extLst>
          </p:cNvPr>
          <p:cNvSpPr/>
          <p:nvPr/>
        </p:nvSpPr>
        <p:spPr>
          <a:xfrm>
            <a:off x="6148324" y="4610100"/>
            <a:ext cx="4460314" cy="321778"/>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2" name="正方形/長方形 11">
            <a:extLst>
              <a:ext uri="{FF2B5EF4-FFF2-40B4-BE49-F238E27FC236}">
                <a16:creationId xmlns:a16="http://schemas.microsoft.com/office/drawing/2014/main" id="{E3438CB6-AA17-7265-7533-669BA5CFFCD0}"/>
              </a:ext>
            </a:extLst>
          </p:cNvPr>
          <p:cNvSpPr/>
          <p:nvPr/>
        </p:nvSpPr>
        <p:spPr>
          <a:xfrm>
            <a:off x="6148324" y="5334000"/>
            <a:ext cx="4460314" cy="321778"/>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3" name="正方形/長方形 12">
            <a:extLst>
              <a:ext uri="{FF2B5EF4-FFF2-40B4-BE49-F238E27FC236}">
                <a16:creationId xmlns:a16="http://schemas.microsoft.com/office/drawing/2014/main" id="{D633F070-7EF7-328C-0DC1-FCFB8B50981E}"/>
              </a:ext>
            </a:extLst>
          </p:cNvPr>
          <p:cNvSpPr/>
          <p:nvPr/>
        </p:nvSpPr>
        <p:spPr>
          <a:xfrm>
            <a:off x="6148324" y="6045200"/>
            <a:ext cx="4460314" cy="321778"/>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9" name="正方形/長方形 8">
            <a:extLst>
              <a:ext uri="{FF2B5EF4-FFF2-40B4-BE49-F238E27FC236}">
                <a16:creationId xmlns:a16="http://schemas.microsoft.com/office/drawing/2014/main" id="{51104057-7B44-34BF-1AE2-5061FE8BC6EC}"/>
              </a:ext>
            </a:extLst>
          </p:cNvPr>
          <p:cNvSpPr/>
          <p:nvPr/>
        </p:nvSpPr>
        <p:spPr>
          <a:xfrm>
            <a:off x="7188197" y="3856522"/>
            <a:ext cx="1600200" cy="32177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0" name="正方形/長方形 9">
            <a:extLst>
              <a:ext uri="{FF2B5EF4-FFF2-40B4-BE49-F238E27FC236}">
                <a16:creationId xmlns:a16="http://schemas.microsoft.com/office/drawing/2014/main" id="{17C7D85D-AA12-4177-4B4B-1794F7F2122F}"/>
              </a:ext>
            </a:extLst>
          </p:cNvPr>
          <p:cNvSpPr/>
          <p:nvPr/>
        </p:nvSpPr>
        <p:spPr>
          <a:xfrm>
            <a:off x="8991597" y="3856522"/>
            <a:ext cx="1600200" cy="321778"/>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 name="テキスト ボックス 2">
            <a:extLst>
              <a:ext uri="{FF2B5EF4-FFF2-40B4-BE49-F238E27FC236}">
                <a16:creationId xmlns:a16="http://schemas.microsoft.com/office/drawing/2014/main" id="{09805DA8-28E0-E9BA-B4F3-4CAFDC4082B3}"/>
              </a:ext>
            </a:extLst>
          </p:cNvPr>
          <p:cNvSpPr txBox="1"/>
          <p:nvPr/>
        </p:nvSpPr>
        <p:spPr>
          <a:xfrm>
            <a:off x="5071716" y="1104110"/>
            <a:ext cx="6321955" cy="3077766"/>
          </a:xfrm>
          <a:prstGeom prst="rect">
            <a:avLst/>
          </a:prstGeom>
          <a:noFill/>
        </p:spPr>
        <p:txBody>
          <a:bodyPr wrap="square">
            <a:spAutoFit/>
          </a:bodyPr>
          <a:lstStyle/>
          <a:p>
            <a:pPr algn="just"/>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1988</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年以来、全世界のポリオの症例は</a:t>
            </a: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99.9</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％減少</a:t>
            </a:r>
            <a:endParaRPr lang="en-US" altLang="ja-JP" sz="20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現在もポリオが常在する国は、アフガニスタンと</a:t>
            </a: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     </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パキスタンの</a:t>
            </a:r>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2</a:t>
            </a:r>
            <a:r>
              <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カ国のみ</a:t>
            </a:r>
            <a:endPar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 </a:t>
            </a:r>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野生型ポリオウイルスによる発症件数</a:t>
            </a:r>
            <a:endParaRPr lang="en-US" altLang="ja-JP"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ja-JP" altLang="ja-JP"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en-US"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 </a:t>
            </a:r>
            <a:endParaRPr lang="ja-JP" altLang="ja-JP" sz="20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7A249CB-8438-946C-4AA0-240B11BBA024}"/>
              </a:ext>
            </a:extLst>
          </p:cNvPr>
          <p:cNvSpPr txBox="1"/>
          <p:nvPr/>
        </p:nvSpPr>
        <p:spPr>
          <a:xfrm>
            <a:off x="5005277" y="505561"/>
            <a:ext cx="5383272" cy="461665"/>
          </a:xfrm>
          <a:prstGeom prst="rect">
            <a:avLst/>
          </a:prstGeom>
          <a:noFill/>
        </p:spPr>
        <p:txBody>
          <a:bodyPr wrap="square" rtlCol="0">
            <a:spAutoFit/>
          </a:bodyPr>
          <a:lstStyle/>
          <a:p>
            <a:r>
              <a:rPr kumimoji="1" lang="ja-JP" altLang="en-US" sz="2400" b="1" dirty="0">
                <a:solidFill>
                  <a:srgbClr val="174486"/>
                </a:solidFill>
                <a:latin typeface="游明朝 Demibold" panose="02020600000000000000" pitchFamily="18" charset="-128"/>
                <a:ea typeface="游明朝 Demibold" panose="02020600000000000000" pitchFamily="18" charset="-128"/>
              </a:rPr>
              <a:t>ポリオ 現状</a:t>
            </a:r>
          </a:p>
        </p:txBody>
      </p:sp>
      <p:graphicFrame>
        <p:nvGraphicFramePr>
          <p:cNvPr id="8" name="表 7">
            <a:extLst>
              <a:ext uri="{FF2B5EF4-FFF2-40B4-BE49-F238E27FC236}">
                <a16:creationId xmlns:a16="http://schemas.microsoft.com/office/drawing/2014/main" id="{F8F4E37E-5884-43C6-B39B-274DA860FF9D}"/>
              </a:ext>
            </a:extLst>
          </p:cNvPr>
          <p:cNvGraphicFramePr>
            <a:graphicFrameLocks noGrp="1"/>
          </p:cNvGraphicFramePr>
          <p:nvPr>
            <p:extLst>
              <p:ext uri="{D42A27DB-BD31-4B8C-83A1-F6EECF244321}">
                <p14:modId xmlns:p14="http://schemas.microsoft.com/office/powerpoint/2010/main" val="1260337523"/>
              </p:ext>
            </p:extLst>
          </p:nvPr>
        </p:nvGraphicFramePr>
        <p:xfrm>
          <a:off x="6148324" y="3831122"/>
          <a:ext cx="4460314" cy="2554545"/>
        </p:xfrm>
        <a:graphic>
          <a:graphicData uri="http://schemas.openxmlformats.org/drawingml/2006/table">
            <a:tbl>
              <a:tblPr/>
              <a:tblGrid>
                <a:gridCol w="1054256">
                  <a:extLst>
                    <a:ext uri="{9D8B030D-6E8A-4147-A177-3AD203B41FA5}">
                      <a16:colId xmlns:a16="http://schemas.microsoft.com/office/drawing/2014/main" val="3141004799"/>
                    </a:ext>
                  </a:extLst>
                </a:gridCol>
                <a:gridCol w="1561110">
                  <a:extLst>
                    <a:ext uri="{9D8B030D-6E8A-4147-A177-3AD203B41FA5}">
                      <a16:colId xmlns:a16="http://schemas.microsoft.com/office/drawing/2014/main" val="4218173655"/>
                    </a:ext>
                  </a:extLst>
                </a:gridCol>
                <a:gridCol w="283838">
                  <a:extLst>
                    <a:ext uri="{9D8B030D-6E8A-4147-A177-3AD203B41FA5}">
                      <a16:colId xmlns:a16="http://schemas.microsoft.com/office/drawing/2014/main" val="2702557910"/>
                    </a:ext>
                  </a:extLst>
                </a:gridCol>
                <a:gridCol w="1561110">
                  <a:extLst>
                    <a:ext uri="{9D8B030D-6E8A-4147-A177-3AD203B41FA5}">
                      <a16:colId xmlns:a16="http://schemas.microsoft.com/office/drawing/2014/main" val="2574073474"/>
                    </a:ext>
                  </a:extLst>
                </a:gridCol>
              </a:tblGrid>
              <a:tr h="364935">
                <a:tc>
                  <a:txBody>
                    <a:bodyPr/>
                    <a:lstStyle/>
                    <a:p>
                      <a:pPr algn="l" fontAlgn="ct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ctr" fontAlgn="ctr"/>
                      <a:r>
                        <a:rPr lang="ja-JP" altLang="en-US" sz="1800" b="0" i="0" u="none" strike="noStrike" dirty="0">
                          <a:solidFill>
                            <a:schemeClr val="bg1"/>
                          </a:solidFill>
                          <a:effectLst/>
                          <a:latin typeface="BIZ UDPゴシック" panose="020B0400000000000000" pitchFamily="50" charset="-128"/>
                          <a:ea typeface="BIZ UDPゴシック" panose="020B0400000000000000" pitchFamily="50" charset="-128"/>
                        </a:rPr>
                        <a:t>アフガニスタン</a:t>
                      </a:r>
                    </a:p>
                  </a:txBody>
                  <a:tcPr marL="10137" marR="10137" marT="10137" marB="0" anchor="ctr">
                    <a:lnL>
                      <a:noFill/>
                    </a:lnL>
                    <a:lnR>
                      <a:noFill/>
                    </a:lnR>
                    <a:lnT>
                      <a:noFill/>
                    </a:lnT>
                    <a:lnB>
                      <a:noFill/>
                    </a:lnB>
                    <a:noFill/>
                  </a:tcPr>
                </a:tc>
                <a:tc>
                  <a:txBody>
                    <a:bodyPr/>
                    <a:lstStyle/>
                    <a:p>
                      <a:pPr algn="ctr" fontAlgn="ctr"/>
                      <a:endParaRPr lang="ja-JP" altLang="en-US" sz="1800" b="0" i="0" u="none" strike="noStrike">
                        <a:solidFill>
                          <a:schemeClr val="bg1"/>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ctr" fontAlgn="ctr"/>
                      <a:r>
                        <a:rPr lang="ja-JP" altLang="en-US" sz="1800" b="0" i="0" u="none" strike="noStrike" dirty="0">
                          <a:solidFill>
                            <a:schemeClr val="bg1"/>
                          </a:solidFill>
                          <a:effectLst/>
                          <a:latin typeface="BIZ UDPゴシック" panose="020B0400000000000000" pitchFamily="50" charset="-128"/>
                          <a:ea typeface="BIZ UDPゴシック" panose="020B0400000000000000" pitchFamily="50" charset="-128"/>
                        </a:rPr>
                        <a:t>パキスタン</a:t>
                      </a:r>
                    </a:p>
                  </a:txBody>
                  <a:tcPr marL="10137" marR="10137" marT="10137" marB="0" anchor="ctr">
                    <a:lnL>
                      <a:noFill/>
                    </a:lnL>
                    <a:lnR>
                      <a:noFill/>
                    </a:lnR>
                    <a:lnT>
                      <a:noFill/>
                    </a:lnT>
                    <a:lnB>
                      <a:noFill/>
                    </a:lnB>
                    <a:noFill/>
                  </a:tcPr>
                </a:tc>
                <a:extLst>
                  <a:ext uri="{0D108BD9-81ED-4DB2-BD59-A6C34878D82A}">
                    <a16:rowId xmlns:a16="http://schemas.microsoft.com/office/drawing/2014/main" val="3174860732"/>
                  </a:ext>
                </a:extLst>
              </a:tr>
              <a:tr h="364935">
                <a:tc>
                  <a:txBody>
                    <a:bodyPr/>
                    <a:lstStyle/>
                    <a:p>
                      <a:pPr algn="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（年）</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extLst>
                  <a:ext uri="{0D108BD9-81ED-4DB2-BD59-A6C34878D82A}">
                    <a16:rowId xmlns:a16="http://schemas.microsoft.com/office/drawing/2014/main" val="2399967435"/>
                  </a:ext>
                </a:extLst>
              </a:tr>
              <a:tr h="364935">
                <a:tc>
                  <a:txBody>
                    <a:bodyPr/>
                    <a:lstStyle/>
                    <a:p>
                      <a:pPr algn="ct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2024</a:t>
                      </a:r>
                    </a:p>
                  </a:txBody>
                  <a:tcPr marL="10137" marR="10137" marT="10137" marB="0" anchor="ctr">
                    <a:lnL>
                      <a:noFill/>
                    </a:lnL>
                    <a:lnR>
                      <a:noFill/>
                    </a:lnR>
                    <a:lnT>
                      <a:noFill/>
                    </a:lnT>
                    <a:lnB>
                      <a:noFill/>
                    </a:lnB>
                    <a:noFill/>
                  </a:tcPr>
                </a:tc>
                <a:tc>
                  <a:txBody>
                    <a:bodyPr/>
                    <a:lstStyle/>
                    <a:p>
                      <a:pPr algn="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25</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10137" marR="10137" marT="10137" marB="0" anchor="ctr">
                    <a:lnL>
                      <a:noFill/>
                    </a:lnL>
                    <a:lnR>
                      <a:noFill/>
                    </a:lnR>
                    <a:lnT>
                      <a:noFill/>
                    </a:lnT>
                    <a:lnB>
                      <a:noFill/>
                    </a:lnB>
                    <a:noFill/>
                  </a:tcPr>
                </a:tc>
                <a:extLst>
                  <a:ext uri="{0D108BD9-81ED-4DB2-BD59-A6C34878D82A}">
                    <a16:rowId xmlns:a16="http://schemas.microsoft.com/office/drawing/2014/main" val="126454771"/>
                  </a:ext>
                </a:extLst>
              </a:tr>
              <a:tr h="364935">
                <a:tc>
                  <a:txBody>
                    <a:bodyPr/>
                    <a:lstStyle/>
                    <a:p>
                      <a:pPr algn="ct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2023</a:t>
                      </a:r>
                    </a:p>
                  </a:txBody>
                  <a:tcPr marL="10137" marR="10137" marT="10137" marB="0" anchor="ctr">
                    <a:lnL>
                      <a:noFill/>
                    </a:lnL>
                    <a:lnR>
                      <a:noFill/>
                    </a:lnR>
                    <a:lnT>
                      <a:noFill/>
                    </a:lnT>
                    <a:lnB>
                      <a:noFill/>
                    </a:lnB>
                    <a:noFill/>
                  </a:tcPr>
                </a:tc>
                <a:tc>
                  <a:txBody>
                    <a:bodyPr/>
                    <a:lstStyle/>
                    <a:p>
                      <a:pPr algn="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6</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6</a:t>
                      </a:r>
                    </a:p>
                  </a:txBody>
                  <a:tcPr marL="10137" marR="10137" marT="10137" marB="0" anchor="ctr">
                    <a:lnL>
                      <a:noFill/>
                    </a:lnL>
                    <a:lnR>
                      <a:noFill/>
                    </a:lnR>
                    <a:lnT>
                      <a:noFill/>
                    </a:lnT>
                    <a:lnB>
                      <a:noFill/>
                    </a:lnB>
                    <a:noFill/>
                  </a:tcPr>
                </a:tc>
                <a:extLst>
                  <a:ext uri="{0D108BD9-81ED-4DB2-BD59-A6C34878D82A}">
                    <a16:rowId xmlns:a16="http://schemas.microsoft.com/office/drawing/2014/main" val="3155015114"/>
                  </a:ext>
                </a:extLst>
              </a:tr>
              <a:tr h="364935">
                <a:tc>
                  <a:txBody>
                    <a:bodyPr/>
                    <a:lstStyle/>
                    <a:p>
                      <a:pPr algn="ct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2022</a:t>
                      </a:r>
                    </a:p>
                  </a:txBody>
                  <a:tcPr marL="10137" marR="10137" marT="10137" marB="0" anchor="ctr">
                    <a:lnL>
                      <a:noFill/>
                    </a:lnL>
                    <a:lnR>
                      <a:noFill/>
                    </a:lnR>
                    <a:lnT>
                      <a:noFill/>
                    </a:lnT>
                    <a:lnB>
                      <a:noFill/>
                    </a:lnB>
                    <a:noFill/>
                  </a:tcPr>
                </a:tc>
                <a:tc>
                  <a:txBody>
                    <a:bodyPr/>
                    <a:lstStyle/>
                    <a:p>
                      <a:pPr algn="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2</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20</a:t>
                      </a:r>
                    </a:p>
                  </a:txBody>
                  <a:tcPr marL="10137" marR="10137" marT="10137" marB="0" anchor="ctr">
                    <a:lnL>
                      <a:noFill/>
                    </a:lnL>
                    <a:lnR>
                      <a:noFill/>
                    </a:lnR>
                    <a:lnT>
                      <a:noFill/>
                    </a:lnT>
                    <a:lnB>
                      <a:noFill/>
                    </a:lnB>
                    <a:noFill/>
                  </a:tcPr>
                </a:tc>
                <a:extLst>
                  <a:ext uri="{0D108BD9-81ED-4DB2-BD59-A6C34878D82A}">
                    <a16:rowId xmlns:a16="http://schemas.microsoft.com/office/drawing/2014/main" val="1623440543"/>
                  </a:ext>
                </a:extLst>
              </a:tr>
              <a:tr h="364935">
                <a:tc>
                  <a:txBody>
                    <a:bodyPr/>
                    <a:lstStyle/>
                    <a:p>
                      <a:pPr algn="ct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2021</a:t>
                      </a:r>
                    </a:p>
                  </a:txBody>
                  <a:tcPr marL="10137" marR="10137" marT="10137" marB="0" anchor="ctr">
                    <a:lnL>
                      <a:noFill/>
                    </a:lnL>
                    <a:lnR>
                      <a:noFill/>
                    </a:lnR>
                    <a:lnT>
                      <a:noFill/>
                    </a:lnT>
                    <a:lnB>
                      <a:noFill/>
                    </a:lnB>
                    <a:noFill/>
                  </a:tcPr>
                </a:tc>
                <a:tc>
                  <a:txBody>
                    <a:bodyPr/>
                    <a:lstStyle/>
                    <a:p>
                      <a:pPr algn="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4</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10137" marR="10137" marT="10137" marB="0" anchor="ctr">
                    <a:lnL>
                      <a:noFill/>
                    </a:lnL>
                    <a:lnR>
                      <a:noFill/>
                    </a:lnR>
                    <a:lnT>
                      <a:noFill/>
                    </a:lnT>
                    <a:lnB>
                      <a:noFill/>
                    </a:lnB>
                    <a:noFill/>
                  </a:tcPr>
                </a:tc>
                <a:extLst>
                  <a:ext uri="{0D108BD9-81ED-4DB2-BD59-A6C34878D82A}">
                    <a16:rowId xmlns:a16="http://schemas.microsoft.com/office/drawing/2014/main" val="4186883965"/>
                  </a:ext>
                </a:extLst>
              </a:tr>
              <a:tr h="364935">
                <a:tc>
                  <a:txBody>
                    <a:bodyPr/>
                    <a:lstStyle/>
                    <a:p>
                      <a:pPr algn="ct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2020</a:t>
                      </a:r>
                    </a:p>
                  </a:txBody>
                  <a:tcPr marL="10137" marR="10137" marT="10137" marB="0" anchor="ctr">
                    <a:lnL>
                      <a:noFill/>
                    </a:lnL>
                    <a:lnR>
                      <a:noFill/>
                    </a:lnR>
                    <a:lnT>
                      <a:noFill/>
                    </a:lnT>
                    <a:lnB>
                      <a:noFill/>
                    </a:lnB>
                    <a:noFill/>
                  </a:tcPr>
                </a:tc>
                <a:tc>
                  <a:txBody>
                    <a:bodyPr/>
                    <a:lstStyle/>
                    <a:p>
                      <a:pPr algn="r" fontAlgn="ctr"/>
                      <a:r>
                        <a:rPr lang="en-US" altLang="ja-JP" sz="1800" b="0" i="0" u="none" strike="noStrike">
                          <a:solidFill>
                            <a:srgbClr val="000000"/>
                          </a:solidFill>
                          <a:effectLst/>
                          <a:latin typeface="BIZ UDPゴシック" panose="020B0400000000000000" pitchFamily="50" charset="-128"/>
                          <a:ea typeface="BIZ UDPゴシック" panose="020B0400000000000000" pitchFamily="50" charset="-128"/>
                        </a:rPr>
                        <a:t>56</a:t>
                      </a:r>
                    </a:p>
                  </a:txBody>
                  <a:tcPr marL="10137" marR="10137" marT="10137" marB="0" anchor="ctr">
                    <a:lnL>
                      <a:noFill/>
                    </a:lnL>
                    <a:lnR>
                      <a:noFill/>
                    </a:lnR>
                    <a:lnT>
                      <a:noFill/>
                    </a:lnT>
                    <a:lnB>
                      <a:noFill/>
                    </a:lnB>
                    <a:noFill/>
                  </a:tcPr>
                </a:tc>
                <a:tc>
                  <a:txBody>
                    <a:bodyPr/>
                    <a:lstStyle/>
                    <a:p>
                      <a:pPr algn="l" fontAlgn="ctr"/>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0137" marR="10137" marT="10137" marB="0" anchor="ctr">
                    <a:lnL>
                      <a:noFill/>
                    </a:lnL>
                    <a:lnR>
                      <a:noFill/>
                    </a:lnR>
                    <a:lnT>
                      <a:noFill/>
                    </a:lnT>
                    <a:lnB>
                      <a:noFill/>
                    </a:lnB>
                    <a:noFill/>
                  </a:tcPr>
                </a:tc>
                <a:tc>
                  <a:txBody>
                    <a:bodyPr/>
                    <a:lstStyle/>
                    <a:p>
                      <a:pPr algn="r" fontAlgn="ctr"/>
                      <a:r>
                        <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rPr>
                        <a:t>84</a:t>
                      </a:r>
                    </a:p>
                  </a:txBody>
                  <a:tcPr marL="10137" marR="10137" marT="10137" marB="0" anchor="ctr">
                    <a:lnL>
                      <a:noFill/>
                    </a:lnL>
                    <a:lnR>
                      <a:noFill/>
                    </a:lnR>
                    <a:lnT>
                      <a:noFill/>
                    </a:lnT>
                    <a:lnB>
                      <a:noFill/>
                    </a:lnB>
                    <a:noFill/>
                  </a:tcPr>
                </a:tc>
                <a:extLst>
                  <a:ext uri="{0D108BD9-81ED-4DB2-BD59-A6C34878D82A}">
                    <a16:rowId xmlns:a16="http://schemas.microsoft.com/office/drawing/2014/main" val="4172558182"/>
                  </a:ext>
                </a:extLst>
              </a:tr>
            </a:tbl>
          </a:graphicData>
        </a:graphic>
      </p:graphicFrame>
      <p:pic>
        <p:nvPicPr>
          <p:cNvPr id="6" name="図 5">
            <a:extLst>
              <a:ext uri="{FF2B5EF4-FFF2-40B4-BE49-F238E27FC236}">
                <a16:creationId xmlns:a16="http://schemas.microsoft.com/office/drawing/2014/main" id="{B0BEA5A3-3855-7A51-2FDC-0C6CF8C5E559}"/>
              </a:ext>
            </a:extLst>
          </p:cNvPr>
          <p:cNvPicPr>
            <a:picLocks noChangeAspect="1"/>
          </p:cNvPicPr>
          <p:nvPr/>
        </p:nvPicPr>
        <p:blipFill>
          <a:blip r:embed="rId2" cstate="print">
            <a:alphaModFix amt="70000"/>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67946" y="0"/>
            <a:ext cx="5383272" cy="6864704"/>
          </a:xfrm>
          <a:prstGeom prst="rect">
            <a:avLst/>
          </a:prstGeom>
          <a:noFill/>
          <a:ln>
            <a:noFill/>
          </a:ln>
          <a:effectLst>
            <a:softEdge rad="0"/>
          </a:effectLst>
        </p:spPr>
      </p:pic>
    </p:spTree>
    <p:extLst>
      <p:ext uri="{BB962C8B-B14F-4D97-AF65-F5344CB8AC3E}">
        <p14:creationId xmlns:p14="http://schemas.microsoft.com/office/powerpoint/2010/main" val="261963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B3512BE-62B8-442D-5582-F0FF2C3A9B38}"/>
              </a:ext>
            </a:extLst>
          </p:cNvPr>
          <p:cNvSpPr/>
          <p:nvPr/>
        </p:nvSpPr>
        <p:spPr>
          <a:xfrm>
            <a:off x="0" y="0"/>
            <a:ext cx="712728"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Image 0" descr="preencoded.png">
            <a:extLst>
              <a:ext uri="{FF2B5EF4-FFF2-40B4-BE49-F238E27FC236}">
                <a16:creationId xmlns:a16="http://schemas.microsoft.com/office/drawing/2014/main" id="{C2F0D468-54C1-E7F8-4022-7FFDB72123B6}"/>
              </a:ext>
            </a:extLst>
          </p:cNvPr>
          <p:cNvPicPr>
            <a:picLocks noChangeAspect="1"/>
          </p:cNvPicPr>
          <p:nvPr/>
        </p:nvPicPr>
        <p:blipFill>
          <a:blip r:embed="rId3"/>
          <a:stretch>
            <a:fillRect/>
          </a:stretch>
        </p:blipFill>
        <p:spPr>
          <a:xfrm>
            <a:off x="1278320" y="1302879"/>
            <a:ext cx="2062772" cy="1274870"/>
          </a:xfrm>
          <a:prstGeom prst="rect">
            <a:avLst/>
          </a:prstGeom>
        </p:spPr>
      </p:pic>
      <p:sp>
        <p:nvSpPr>
          <p:cNvPr id="8" name="Text 1">
            <a:extLst>
              <a:ext uri="{FF2B5EF4-FFF2-40B4-BE49-F238E27FC236}">
                <a16:creationId xmlns:a16="http://schemas.microsoft.com/office/drawing/2014/main" id="{C93B7F58-7719-C8A2-B8D8-51EB2F88EF85}"/>
              </a:ext>
            </a:extLst>
          </p:cNvPr>
          <p:cNvSpPr/>
          <p:nvPr/>
        </p:nvSpPr>
        <p:spPr>
          <a:xfrm>
            <a:off x="1252920" y="2681910"/>
            <a:ext cx="2147388" cy="559731"/>
          </a:xfrm>
          <a:prstGeom prst="rect">
            <a:avLst/>
          </a:prstGeom>
          <a:noFill/>
          <a:ln/>
        </p:spPr>
        <p:txBody>
          <a:bodyPr wrap="none" lIns="0" tIns="0" rIns="0" bIns="0" rtlCol="0" anchor="t"/>
          <a:lstStyle/>
          <a:p>
            <a:pPr marL="0" indent="0" algn="l">
              <a:lnSpc>
                <a:spcPts val="25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MY ROTARYに登録</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9" name="Text 2">
            <a:extLst>
              <a:ext uri="{FF2B5EF4-FFF2-40B4-BE49-F238E27FC236}">
                <a16:creationId xmlns:a16="http://schemas.microsoft.com/office/drawing/2014/main" id="{D0977821-951B-2E63-8435-531C0A2785EE}"/>
              </a:ext>
            </a:extLst>
          </p:cNvPr>
          <p:cNvSpPr/>
          <p:nvPr/>
        </p:nvSpPr>
        <p:spPr>
          <a:xfrm>
            <a:off x="1285301" y="3066403"/>
            <a:ext cx="2062771" cy="534321"/>
          </a:xfrm>
          <a:prstGeom prst="rect">
            <a:avLst/>
          </a:prstGeom>
          <a:noFill/>
          <a:ln/>
        </p:spPr>
        <p:txBody>
          <a:bodyPr wrap="none" lIns="0" tIns="0" rIns="0" bIns="0" rtlCol="0" anchor="t"/>
          <a:lstStyle/>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ポリオプラス基金に</a:t>
            </a:r>
            <a:endParaRPr lang="en-US" altLang="ja-JP" sz="1600" dirty="0">
              <a:solidFill>
                <a:srgbClr val="272525"/>
              </a:solidFill>
              <a:latin typeface="游明朝 Demibold" panose="02020600000000000000" pitchFamily="18" charset="-128"/>
              <a:ea typeface="游明朝 Demibold" panose="02020600000000000000" pitchFamily="18" charset="-128"/>
            </a:endParaRPr>
          </a:p>
          <a:p>
            <a:pPr marL="0" indent="0" algn="l">
              <a:lnSpc>
                <a:spcPts val="2400"/>
              </a:lnSpc>
              <a:buNone/>
            </a:pPr>
            <a:r>
              <a:rPr lang="ja-JP" altLang="en-US" sz="1600" dirty="0">
                <a:solidFill>
                  <a:srgbClr val="272525"/>
                </a:solidFill>
                <a:latin typeface="游明朝 Demibold" panose="02020600000000000000" pitchFamily="18" charset="-128"/>
                <a:ea typeface="游明朝 Demibold" panose="02020600000000000000" pitchFamily="18" charset="-128"/>
              </a:rPr>
              <a:t>寄付をする</a:t>
            </a:r>
            <a:endParaRPr lang="en-US" sz="1600" dirty="0">
              <a:latin typeface="游明朝 Demibold" panose="02020600000000000000" pitchFamily="18" charset="-128"/>
              <a:ea typeface="游明朝 Demibold" panose="02020600000000000000" pitchFamily="18" charset="-128"/>
            </a:endParaRPr>
          </a:p>
        </p:txBody>
      </p:sp>
      <p:pic>
        <p:nvPicPr>
          <p:cNvPr id="10" name="Image 1" descr="preencoded.png">
            <a:extLst>
              <a:ext uri="{FF2B5EF4-FFF2-40B4-BE49-F238E27FC236}">
                <a16:creationId xmlns:a16="http://schemas.microsoft.com/office/drawing/2014/main" id="{849E3587-F717-59A4-D502-8D49D2BEF5C5}"/>
              </a:ext>
            </a:extLst>
          </p:cNvPr>
          <p:cNvPicPr>
            <a:picLocks noChangeAspect="1"/>
          </p:cNvPicPr>
          <p:nvPr/>
        </p:nvPicPr>
        <p:blipFill>
          <a:blip r:embed="rId4"/>
          <a:stretch>
            <a:fillRect/>
          </a:stretch>
        </p:blipFill>
        <p:spPr>
          <a:xfrm>
            <a:off x="3994980" y="1302879"/>
            <a:ext cx="2062772" cy="1274870"/>
          </a:xfrm>
          <a:prstGeom prst="rect">
            <a:avLst/>
          </a:prstGeom>
        </p:spPr>
      </p:pic>
      <p:sp>
        <p:nvSpPr>
          <p:cNvPr id="11" name="Text 3">
            <a:extLst>
              <a:ext uri="{FF2B5EF4-FFF2-40B4-BE49-F238E27FC236}">
                <a16:creationId xmlns:a16="http://schemas.microsoft.com/office/drawing/2014/main" id="{13BE3436-D8C4-A162-4A3E-802393FED84E}"/>
              </a:ext>
            </a:extLst>
          </p:cNvPr>
          <p:cNvSpPr/>
          <p:nvPr/>
        </p:nvSpPr>
        <p:spPr>
          <a:xfrm>
            <a:off x="3928547" y="2681911"/>
            <a:ext cx="2807491" cy="675871"/>
          </a:xfrm>
          <a:prstGeom prst="rect">
            <a:avLst/>
          </a:prstGeom>
          <a:noFill/>
          <a:ln/>
        </p:spPr>
        <p:txBody>
          <a:bodyPr wrap="none" lIns="0" tIns="0" rIns="0" bIns="0" rtlCol="0" anchor="t"/>
          <a:lstStyle/>
          <a:p>
            <a:pPr marL="0" indent="0" algn="l">
              <a:lnSpc>
                <a:spcPts val="2500"/>
              </a:lnSpc>
              <a:buNone/>
            </a:pPr>
            <a:r>
              <a:rPr lang="en-US" sz="1600" b="1" dirty="0" err="1">
                <a:solidFill>
                  <a:srgbClr val="174486"/>
                </a:solidFill>
                <a:latin typeface="游明朝 Demibold" panose="02020600000000000000" pitchFamily="18" charset="-128"/>
                <a:ea typeface="游明朝 Demibold" panose="02020600000000000000" pitchFamily="18" charset="-128"/>
                <a:cs typeface="Petrona Bold" pitchFamily="34" charset="-120"/>
              </a:rPr>
              <a:t>ロータリーカードで決済</a:t>
            </a:r>
            <a:endParaRPr lang="en-US" sz="1600" dirty="0">
              <a:solidFill>
                <a:srgbClr val="174486"/>
              </a:solidFill>
              <a:latin typeface="游明朝 Demibold" panose="02020600000000000000" pitchFamily="18" charset="-128"/>
              <a:ea typeface="游明朝 Demibold" panose="02020600000000000000" pitchFamily="18" charset="-128"/>
            </a:endParaRPr>
          </a:p>
        </p:txBody>
      </p:sp>
      <p:sp>
        <p:nvSpPr>
          <p:cNvPr id="12" name="Text 4">
            <a:extLst>
              <a:ext uri="{FF2B5EF4-FFF2-40B4-BE49-F238E27FC236}">
                <a16:creationId xmlns:a16="http://schemas.microsoft.com/office/drawing/2014/main" id="{6A79ADA0-7F8F-2A6F-4028-500175918DC6}"/>
              </a:ext>
            </a:extLst>
          </p:cNvPr>
          <p:cNvSpPr/>
          <p:nvPr/>
        </p:nvSpPr>
        <p:spPr>
          <a:xfrm>
            <a:off x="4001962" y="3066403"/>
            <a:ext cx="2062771" cy="557299"/>
          </a:xfrm>
          <a:prstGeom prst="rect">
            <a:avLst/>
          </a:prstGeom>
          <a:noFill/>
          <a:ln/>
        </p:spPr>
        <p:txBody>
          <a:bodyPr wrap="none" lIns="0" tIns="0" rIns="0" bIns="0" rtlCol="0" anchor="t"/>
          <a:lstStyle/>
          <a:p>
            <a:pPr marL="0" indent="0" algn="l">
              <a:lnSpc>
                <a:spcPts val="2400"/>
              </a:lnSpc>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ポリオプラス基金に</a:t>
            </a:r>
            <a:endPar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endParaRPr>
          </a:p>
          <a:p>
            <a:pPr marL="0" indent="0" algn="l">
              <a:lnSpc>
                <a:spcPts val="2400"/>
              </a:lnSpc>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寄付</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する</a:t>
            </a:r>
            <a:endParaRPr lang="en-US" sz="1600" dirty="0">
              <a:latin typeface="游明朝 Demibold" panose="02020600000000000000" pitchFamily="18" charset="-128"/>
              <a:ea typeface="游明朝 Demibold" panose="02020600000000000000" pitchFamily="18" charset="-128"/>
            </a:endParaRPr>
          </a:p>
        </p:txBody>
      </p:sp>
      <p:pic>
        <p:nvPicPr>
          <p:cNvPr id="22" name="Image 5" descr="preencoded.png">
            <a:extLst>
              <a:ext uri="{FF2B5EF4-FFF2-40B4-BE49-F238E27FC236}">
                <a16:creationId xmlns:a16="http://schemas.microsoft.com/office/drawing/2014/main" id="{CE6C3CFF-2B26-B973-C5D1-A3B8A6BB1391}"/>
              </a:ext>
            </a:extLst>
          </p:cNvPr>
          <p:cNvPicPr>
            <a:picLocks noChangeAspect="1"/>
          </p:cNvPicPr>
          <p:nvPr/>
        </p:nvPicPr>
        <p:blipFill>
          <a:blip r:embed="rId5"/>
          <a:stretch>
            <a:fillRect/>
          </a:stretch>
        </p:blipFill>
        <p:spPr>
          <a:xfrm>
            <a:off x="1293657" y="4135330"/>
            <a:ext cx="2062772" cy="1274870"/>
          </a:xfrm>
          <a:prstGeom prst="rect">
            <a:avLst/>
          </a:prstGeom>
        </p:spPr>
      </p:pic>
      <p:sp>
        <p:nvSpPr>
          <p:cNvPr id="23" name="Text 11">
            <a:extLst>
              <a:ext uri="{FF2B5EF4-FFF2-40B4-BE49-F238E27FC236}">
                <a16:creationId xmlns:a16="http://schemas.microsoft.com/office/drawing/2014/main" id="{76C35E18-5E82-8133-C302-132AE70DAED0}"/>
              </a:ext>
            </a:extLst>
          </p:cNvPr>
          <p:cNvSpPr/>
          <p:nvPr/>
        </p:nvSpPr>
        <p:spPr>
          <a:xfrm>
            <a:off x="1300639" y="5501662"/>
            <a:ext cx="2055790" cy="405054"/>
          </a:xfrm>
          <a:prstGeom prst="rect">
            <a:avLst/>
          </a:prstGeom>
          <a:noFill/>
          <a:ln/>
        </p:spPr>
        <p:txBody>
          <a:bodyPr wrap="none" lIns="0" tIns="0" rIns="0" bIns="0" rtlCol="0" anchor="t"/>
          <a:lstStyle/>
          <a:p>
            <a:pPr marL="0" indent="0">
              <a:lnSpc>
                <a:spcPts val="25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チャリティゴルフ</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24" name="Text 12">
            <a:extLst>
              <a:ext uri="{FF2B5EF4-FFF2-40B4-BE49-F238E27FC236}">
                <a16:creationId xmlns:a16="http://schemas.microsoft.com/office/drawing/2014/main" id="{93E172DC-C536-5587-CD18-79D30C4BCFC5}"/>
              </a:ext>
            </a:extLst>
          </p:cNvPr>
          <p:cNvSpPr/>
          <p:nvPr/>
        </p:nvSpPr>
        <p:spPr>
          <a:xfrm>
            <a:off x="1293657" y="5860754"/>
            <a:ext cx="2407831" cy="624606"/>
          </a:xfrm>
          <a:prstGeom prst="rect">
            <a:avLst/>
          </a:prstGeom>
          <a:noFill/>
          <a:ln/>
        </p:spPr>
        <p:txBody>
          <a:bodyPr wrap="square" lIns="0" tIns="0" rIns="0" bIns="0" rtlCol="0" anchor="t"/>
          <a:lstStyle/>
          <a:p>
            <a:pPr marL="0" indent="0" algn="l">
              <a:lnSpc>
                <a:spcPts val="2400"/>
              </a:lnSpc>
              <a:buNone/>
            </a:pPr>
            <a:r>
              <a:rPr lang="en-US" altLang="ja-JP" sz="1600" dirty="0">
                <a:solidFill>
                  <a:srgbClr val="272525"/>
                </a:solidFill>
                <a:latin typeface="游明朝 Demibold" panose="02020600000000000000" pitchFamily="18" charset="-128"/>
                <a:ea typeface="游明朝 Demibold" panose="02020600000000000000" pitchFamily="18" charset="-128"/>
                <a:cs typeface="Inter" pitchFamily="34" charset="-120"/>
              </a:rPr>
              <a:t>10</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月</a:t>
            </a:r>
            <a:r>
              <a:rPr lang="en-US" altLang="ja-JP" sz="1600" dirty="0">
                <a:solidFill>
                  <a:srgbClr val="272525"/>
                </a:solidFill>
                <a:latin typeface="游明朝 Demibold" panose="02020600000000000000" pitchFamily="18" charset="-128"/>
                <a:ea typeface="游明朝 Demibold" panose="02020600000000000000" pitchFamily="18" charset="-128"/>
                <a:cs typeface="Inter" pitchFamily="34" charset="-120"/>
              </a:rPr>
              <a:t>13</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日</a:t>
            </a: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ポリオ根絶チャリティゴルフコンペ</a:t>
            </a:r>
            <a:endParaRPr lang="en-US" sz="1600" dirty="0">
              <a:latin typeface="游明朝 Demibold" panose="02020600000000000000" pitchFamily="18" charset="-128"/>
              <a:ea typeface="游明朝 Demibold" panose="02020600000000000000" pitchFamily="18" charset="-128"/>
            </a:endParaRPr>
          </a:p>
        </p:txBody>
      </p:sp>
      <p:pic>
        <p:nvPicPr>
          <p:cNvPr id="25" name="Image 6" descr="preencoded.png">
            <a:extLst>
              <a:ext uri="{FF2B5EF4-FFF2-40B4-BE49-F238E27FC236}">
                <a16:creationId xmlns:a16="http://schemas.microsoft.com/office/drawing/2014/main" id="{0B98FCE3-85D9-D452-7517-72C220ED8DCB}"/>
              </a:ext>
            </a:extLst>
          </p:cNvPr>
          <p:cNvPicPr>
            <a:picLocks noChangeAspect="1"/>
          </p:cNvPicPr>
          <p:nvPr/>
        </p:nvPicPr>
        <p:blipFill>
          <a:blip r:embed="rId6"/>
          <a:stretch>
            <a:fillRect/>
          </a:stretch>
        </p:blipFill>
        <p:spPr>
          <a:xfrm>
            <a:off x="3988257" y="4135330"/>
            <a:ext cx="2062772" cy="1274870"/>
          </a:xfrm>
          <a:prstGeom prst="rect">
            <a:avLst/>
          </a:prstGeom>
        </p:spPr>
      </p:pic>
      <p:sp>
        <p:nvSpPr>
          <p:cNvPr id="26" name="Text 13">
            <a:extLst>
              <a:ext uri="{FF2B5EF4-FFF2-40B4-BE49-F238E27FC236}">
                <a16:creationId xmlns:a16="http://schemas.microsoft.com/office/drawing/2014/main" id="{AEBCE57E-9747-DA91-D4BD-584BF0589D66}"/>
              </a:ext>
            </a:extLst>
          </p:cNvPr>
          <p:cNvSpPr/>
          <p:nvPr/>
        </p:nvSpPr>
        <p:spPr>
          <a:xfrm>
            <a:off x="4000957" y="5501662"/>
            <a:ext cx="2050072" cy="405054"/>
          </a:xfrm>
          <a:prstGeom prst="rect">
            <a:avLst/>
          </a:prstGeom>
          <a:noFill/>
          <a:ln/>
        </p:spPr>
        <p:txBody>
          <a:bodyPr wrap="none" lIns="0" tIns="0" rIns="0" bIns="0" rtlCol="0" anchor="t"/>
          <a:lstStyle/>
          <a:p>
            <a:pPr marL="0" indent="0">
              <a:lnSpc>
                <a:spcPts val="25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世界ポリオデー</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27" name="Text 14">
            <a:extLst>
              <a:ext uri="{FF2B5EF4-FFF2-40B4-BE49-F238E27FC236}">
                <a16:creationId xmlns:a16="http://schemas.microsoft.com/office/drawing/2014/main" id="{BC6C426E-A162-36B7-A0CA-C6F4DB465727}"/>
              </a:ext>
            </a:extLst>
          </p:cNvPr>
          <p:cNvSpPr/>
          <p:nvPr/>
        </p:nvSpPr>
        <p:spPr>
          <a:xfrm>
            <a:off x="3988258" y="5860754"/>
            <a:ext cx="2407836" cy="312304"/>
          </a:xfrm>
          <a:prstGeom prst="rect">
            <a:avLst/>
          </a:prstGeom>
          <a:noFill/>
          <a:ln/>
        </p:spPr>
        <p:txBody>
          <a:bodyPr wrap="none" lIns="0" tIns="0" rIns="0" bIns="0" rtlCol="0" anchor="t"/>
          <a:lstStyle/>
          <a:p>
            <a:pPr marL="0" indent="0" algn="l">
              <a:lnSpc>
                <a:spcPts val="2400"/>
              </a:lnSpc>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10月24日に寄付</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をする</a:t>
            </a:r>
            <a:endParaRPr lang="en-US" sz="1600" dirty="0">
              <a:latin typeface="游明朝 Demibold" panose="02020600000000000000" pitchFamily="18" charset="-128"/>
              <a:ea typeface="游明朝 Demibold" panose="02020600000000000000" pitchFamily="18" charset="-128"/>
            </a:endParaRPr>
          </a:p>
        </p:txBody>
      </p:sp>
      <p:sp>
        <p:nvSpPr>
          <p:cNvPr id="31" name="Text 0">
            <a:extLst>
              <a:ext uri="{FF2B5EF4-FFF2-40B4-BE49-F238E27FC236}">
                <a16:creationId xmlns:a16="http://schemas.microsoft.com/office/drawing/2014/main" id="{58EF321A-D7E1-53A2-D10C-6752CB1B5CE2}"/>
              </a:ext>
            </a:extLst>
          </p:cNvPr>
          <p:cNvSpPr/>
          <p:nvPr/>
        </p:nvSpPr>
        <p:spPr>
          <a:xfrm>
            <a:off x="1182149" y="402448"/>
            <a:ext cx="5101114" cy="637580"/>
          </a:xfrm>
          <a:prstGeom prst="rect">
            <a:avLst/>
          </a:prstGeom>
          <a:noFill/>
          <a:ln/>
        </p:spPr>
        <p:txBody>
          <a:bodyPr wrap="none" lIns="0" tIns="0" rIns="0" bIns="0" rtlCol="0" anchor="t"/>
          <a:lstStyle/>
          <a:p>
            <a:pPr marL="0" indent="0">
              <a:lnSpc>
                <a:spcPts val="5000"/>
              </a:lnSpc>
              <a:buNone/>
            </a:pPr>
            <a:r>
              <a:rPr lang="en-US" sz="4000" b="1" dirty="0">
                <a:solidFill>
                  <a:srgbClr val="EBA327"/>
                </a:solidFill>
                <a:latin typeface="游明朝 Demibold" panose="02020600000000000000" pitchFamily="18" charset="-128"/>
                <a:ea typeface="游明朝 Demibold" panose="02020600000000000000" pitchFamily="18" charset="-128"/>
                <a:cs typeface="Petrona Bold" pitchFamily="34" charset="-120"/>
              </a:rPr>
              <a:t>TAKE ACTION!</a:t>
            </a:r>
            <a:endParaRPr lang="en-US" sz="4000" dirty="0">
              <a:solidFill>
                <a:srgbClr val="EBA327"/>
              </a:solidFill>
              <a:latin typeface="游明朝 Demibold" panose="02020600000000000000" pitchFamily="18" charset="-128"/>
              <a:ea typeface="游明朝 Demibold" panose="02020600000000000000" pitchFamily="18" charset="-128"/>
            </a:endParaRPr>
          </a:p>
        </p:txBody>
      </p:sp>
      <p:cxnSp>
        <p:nvCxnSpPr>
          <p:cNvPr id="33" name="直線コネクタ 32">
            <a:extLst>
              <a:ext uri="{FF2B5EF4-FFF2-40B4-BE49-F238E27FC236}">
                <a16:creationId xmlns:a16="http://schemas.microsoft.com/office/drawing/2014/main" id="{870F9CE9-84F2-EE05-A219-EFC9B94C8806}"/>
              </a:ext>
            </a:extLst>
          </p:cNvPr>
          <p:cNvCxnSpPr/>
          <p:nvPr/>
        </p:nvCxnSpPr>
        <p:spPr>
          <a:xfrm>
            <a:off x="1291020" y="3879516"/>
            <a:ext cx="1019537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
        <p:nvSpPr>
          <p:cNvPr id="3" name="Text 5">
            <a:extLst>
              <a:ext uri="{FF2B5EF4-FFF2-40B4-BE49-F238E27FC236}">
                <a16:creationId xmlns:a16="http://schemas.microsoft.com/office/drawing/2014/main" id="{02EC1703-F810-948F-A486-EFFCAD6C4A7A}"/>
              </a:ext>
            </a:extLst>
          </p:cNvPr>
          <p:cNvSpPr/>
          <p:nvPr/>
        </p:nvSpPr>
        <p:spPr>
          <a:xfrm>
            <a:off x="6679045" y="2682266"/>
            <a:ext cx="2222283" cy="356733"/>
          </a:xfrm>
          <a:prstGeom prst="rect">
            <a:avLst/>
          </a:prstGeom>
          <a:noFill/>
          <a:ln/>
        </p:spPr>
        <p:txBody>
          <a:bodyPr wrap="none" lIns="0" tIns="0" rIns="0" bIns="0" rtlCol="0" anchor="t"/>
          <a:lstStyle/>
          <a:p>
            <a:pPr marL="0" indent="0" algn="l">
              <a:lnSpc>
                <a:spcPts val="2500"/>
              </a:lnSpc>
              <a:buNone/>
            </a:pPr>
            <a:r>
              <a:rPr lang="en-US" b="1" dirty="0" err="1">
                <a:solidFill>
                  <a:srgbClr val="174486"/>
                </a:solidFill>
                <a:latin typeface="游明朝 Demibold" panose="02020600000000000000" pitchFamily="18" charset="-128"/>
                <a:ea typeface="游明朝 Demibold" panose="02020600000000000000" pitchFamily="18" charset="-128"/>
                <a:cs typeface="Petrona Bold" pitchFamily="34" charset="-120"/>
              </a:rPr>
              <a:t>PPSに</a:t>
            </a:r>
            <a:r>
              <a:rPr lang="ja-JP" alt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入会</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4" name="Text 6">
            <a:extLst>
              <a:ext uri="{FF2B5EF4-FFF2-40B4-BE49-F238E27FC236}">
                <a16:creationId xmlns:a16="http://schemas.microsoft.com/office/drawing/2014/main" id="{5E038AF3-89D7-D02C-72B4-F33F349B0A30}"/>
              </a:ext>
            </a:extLst>
          </p:cNvPr>
          <p:cNvSpPr/>
          <p:nvPr/>
        </p:nvSpPr>
        <p:spPr>
          <a:xfrm>
            <a:off x="6687403" y="3101245"/>
            <a:ext cx="2062772" cy="583886"/>
          </a:xfrm>
          <a:prstGeom prst="rect">
            <a:avLst/>
          </a:prstGeom>
          <a:noFill/>
          <a:ln/>
        </p:spPr>
        <p:txBody>
          <a:bodyPr wrap="none" lIns="0" tIns="0" rIns="0" bIns="0" rtlCol="0" anchor="t"/>
          <a:lstStyle/>
          <a:p>
            <a:pPr marL="0" indent="0" algn="l">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年間１００ドル以上</a:t>
            </a:r>
          </a:p>
          <a:p>
            <a:pPr marL="0" indent="0" algn="l">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の寄付を</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誓約</a:t>
            </a:r>
            <a:endParaRPr lang="en-US" sz="1600" dirty="0">
              <a:latin typeface="游明朝 Demibold" panose="02020600000000000000" pitchFamily="18" charset="-128"/>
              <a:ea typeface="游明朝 Demibold" panose="02020600000000000000" pitchFamily="18" charset="-128"/>
            </a:endParaRPr>
          </a:p>
        </p:txBody>
      </p:sp>
      <p:pic>
        <p:nvPicPr>
          <p:cNvPr id="5" name="図 4">
            <a:extLst>
              <a:ext uri="{FF2B5EF4-FFF2-40B4-BE49-F238E27FC236}">
                <a16:creationId xmlns:a16="http://schemas.microsoft.com/office/drawing/2014/main" id="{CD7264EC-4CC8-C279-5C35-4E244CDBD0B7}"/>
              </a:ext>
            </a:extLst>
          </p:cNvPr>
          <p:cNvPicPr>
            <a:picLocks noChangeAspect="1"/>
          </p:cNvPicPr>
          <p:nvPr/>
        </p:nvPicPr>
        <p:blipFill>
          <a:blip r:embed="rId7"/>
          <a:stretch>
            <a:fillRect/>
          </a:stretch>
        </p:blipFill>
        <p:spPr>
          <a:xfrm>
            <a:off x="6644285" y="1329422"/>
            <a:ext cx="2062772" cy="1274870"/>
          </a:xfrm>
          <a:prstGeom prst="rect">
            <a:avLst/>
          </a:prstGeom>
        </p:spPr>
      </p:pic>
    </p:spTree>
    <p:extLst>
      <p:ext uri="{BB962C8B-B14F-4D97-AF65-F5344CB8AC3E}">
        <p14:creationId xmlns:p14="http://schemas.microsoft.com/office/powerpoint/2010/main" val="2350793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37E9EAC-7FE8-1DA6-0A9E-F7092372E7AD}"/>
              </a:ext>
            </a:extLst>
          </p:cNvPr>
          <p:cNvSpPr/>
          <p:nvPr/>
        </p:nvSpPr>
        <p:spPr>
          <a:xfrm>
            <a:off x="4265193" y="6704"/>
            <a:ext cx="7905541" cy="685800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A6D9E11-41E8-18EA-7945-5021BAE34125}"/>
              </a:ext>
            </a:extLst>
          </p:cNvPr>
          <p:cNvSpPr txBox="1"/>
          <p:nvPr/>
        </p:nvSpPr>
        <p:spPr>
          <a:xfrm>
            <a:off x="5144948" y="2244009"/>
            <a:ext cx="6310452" cy="1938992"/>
          </a:xfrm>
          <a:prstGeom prst="rect">
            <a:avLst/>
          </a:prstGeom>
          <a:noFill/>
        </p:spPr>
        <p:txBody>
          <a:bodyPr wrap="square">
            <a:spAutoFit/>
          </a:bodyPr>
          <a:lstStyle/>
          <a:p>
            <a:pPr algn="just"/>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紛争解決と平和に関する国際問題について研究するためのフェローシップ</a:t>
            </a:r>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次世代の世界で活躍できる国際的リーダーを育成</a:t>
            </a:r>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ロータリーフェローシップは修士号取得プログラムと専門能力開発修了証プログラムの２つのプログラム</a:t>
            </a:r>
          </a:p>
        </p:txBody>
      </p:sp>
      <p:sp>
        <p:nvSpPr>
          <p:cNvPr id="7" name="正方形/長方形 6">
            <a:extLst>
              <a:ext uri="{FF2B5EF4-FFF2-40B4-BE49-F238E27FC236}">
                <a16:creationId xmlns:a16="http://schemas.microsoft.com/office/drawing/2014/main" id="{C36A2064-1B9C-B573-2286-AC59EBDEF7D2}"/>
              </a:ext>
            </a:extLst>
          </p:cNvPr>
          <p:cNvSpPr/>
          <p:nvPr/>
        </p:nvSpPr>
        <p:spPr>
          <a:xfrm>
            <a:off x="5181600" y="729821"/>
            <a:ext cx="5046892"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平和フェローの育成</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ja-JP" altLang="en-US" sz="2000" dirty="0">
                <a:solidFill>
                  <a:schemeClr val="bg1"/>
                </a:solidFill>
                <a:latin typeface="游明朝 Demibold" panose="02020600000000000000" pitchFamily="18" charset="-128"/>
                <a:ea typeface="游明朝 Demibold" panose="02020600000000000000" pitchFamily="18" charset="-128"/>
              </a:rPr>
              <a:t>（ロータリー平和センター（恒久基金））</a:t>
            </a:r>
          </a:p>
        </p:txBody>
      </p:sp>
      <p:pic>
        <p:nvPicPr>
          <p:cNvPr id="4" name="Image 0" descr="preencoded.png">
            <a:extLst>
              <a:ext uri="{FF2B5EF4-FFF2-40B4-BE49-F238E27FC236}">
                <a16:creationId xmlns:a16="http://schemas.microsoft.com/office/drawing/2014/main" id="{925C687F-B664-C1B8-AD83-3561345C5F10}"/>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03293" y="6704"/>
            <a:ext cx="4572000" cy="6858000"/>
          </a:xfrm>
          <a:prstGeom prst="rect">
            <a:avLst/>
          </a:prstGeom>
        </p:spPr>
      </p:pic>
      <p:sp>
        <p:nvSpPr>
          <p:cNvPr id="8" name="テキスト ボックス 7">
            <a:extLst>
              <a:ext uri="{FF2B5EF4-FFF2-40B4-BE49-F238E27FC236}">
                <a16:creationId xmlns:a16="http://schemas.microsoft.com/office/drawing/2014/main" id="{94E8E0DA-7541-3820-0D84-528936002CE5}"/>
              </a:ext>
            </a:extLst>
          </p:cNvPr>
          <p:cNvSpPr txBox="1"/>
          <p:nvPr/>
        </p:nvSpPr>
        <p:spPr>
          <a:xfrm>
            <a:off x="21266" y="5904696"/>
            <a:ext cx="5651500" cy="523220"/>
          </a:xfrm>
          <a:prstGeom prst="rect">
            <a:avLst/>
          </a:prstGeom>
          <a:noFill/>
        </p:spPr>
        <p:txBody>
          <a:bodyPr wrap="square" rtlCol="0">
            <a:spAutoFit/>
          </a:bodyPr>
          <a:lstStyle/>
          <a:p>
            <a:r>
              <a:rPr kumimoji="1" lang="en-US" altLang="ja-JP" sz="2800" b="1" dirty="0">
                <a:solidFill>
                  <a:srgbClr val="EBA327"/>
                </a:solidFill>
                <a:latin typeface="Gadugi" panose="020B0502040204020203" pitchFamily="34" charset="0"/>
                <a:ea typeface="Gadugi" panose="020B0502040204020203" pitchFamily="34" charset="0"/>
              </a:rPr>
              <a:t>ROTARY FELLOWSHIPS</a:t>
            </a:r>
            <a:endParaRPr kumimoji="1" lang="ja-JP" altLang="en-US" sz="2800" b="1" dirty="0">
              <a:solidFill>
                <a:srgbClr val="EBA327"/>
              </a:solidFill>
              <a:latin typeface="Gadugi" panose="020B0502040204020203" pitchFamily="34" charset="0"/>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D7282C69-9D02-C43A-82EA-8490CD071C62}"/>
              </a:ext>
            </a:extLst>
          </p:cNvPr>
          <p:cNvCxnSpPr/>
          <p:nvPr/>
        </p:nvCxnSpPr>
        <p:spPr>
          <a:xfrm>
            <a:off x="5181600" y="1905000"/>
            <a:ext cx="619760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8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0" descr="preencoded.png">
            <a:extLst>
              <a:ext uri="{FF2B5EF4-FFF2-40B4-BE49-F238E27FC236}">
                <a16:creationId xmlns:a16="http://schemas.microsoft.com/office/drawing/2014/main" id="{B7AE5235-A78A-12F4-12A2-B4AA3537AC52}"/>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rcRect t="56899"/>
          <a:stretch/>
        </p:blipFill>
        <p:spPr>
          <a:xfrm>
            <a:off x="33299" y="-864886"/>
            <a:ext cx="12192000" cy="7882390"/>
          </a:xfrm>
          <a:prstGeom prst="rect">
            <a:avLst/>
          </a:prstGeom>
        </p:spPr>
      </p:pic>
      <p:sp>
        <p:nvSpPr>
          <p:cNvPr id="40" name="正方形/長方形 39">
            <a:extLst>
              <a:ext uri="{FF2B5EF4-FFF2-40B4-BE49-F238E27FC236}">
                <a16:creationId xmlns:a16="http://schemas.microsoft.com/office/drawing/2014/main" id="{267AAA56-C3B6-45DB-D1A5-260C06154E6B}"/>
              </a:ext>
            </a:extLst>
          </p:cNvPr>
          <p:cNvSpPr/>
          <p:nvPr/>
        </p:nvSpPr>
        <p:spPr>
          <a:xfrm>
            <a:off x="8315720" y="4631851"/>
            <a:ext cx="3610094" cy="428682"/>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8" name="正方形/長方形 37">
            <a:extLst>
              <a:ext uri="{FF2B5EF4-FFF2-40B4-BE49-F238E27FC236}">
                <a16:creationId xmlns:a16="http://schemas.microsoft.com/office/drawing/2014/main" id="{743671B9-69C1-B57B-559F-F6761CF710DF}"/>
              </a:ext>
            </a:extLst>
          </p:cNvPr>
          <p:cNvSpPr/>
          <p:nvPr/>
        </p:nvSpPr>
        <p:spPr>
          <a:xfrm>
            <a:off x="310710" y="4631851"/>
            <a:ext cx="3610094" cy="428682"/>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9" name="正方形/長方形 38">
            <a:extLst>
              <a:ext uri="{FF2B5EF4-FFF2-40B4-BE49-F238E27FC236}">
                <a16:creationId xmlns:a16="http://schemas.microsoft.com/office/drawing/2014/main" id="{C1A4E2DA-7491-B9A2-C3B6-406DDAF2F271}"/>
              </a:ext>
            </a:extLst>
          </p:cNvPr>
          <p:cNvSpPr/>
          <p:nvPr/>
        </p:nvSpPr>
        <p:spPr>
          <a:xfrm>
            <a:off x="4353320" y="4631851"/>
            <a:ext cx="3610094" cy="428682"/>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6" name="正方形/長方形 35">
            <a:extLst>
              <a:ext uri="{FF2B5EF4-FFF2-40B4-BE49-F238E27FC236}">
                <a16:creationId xmlns:a16="http://schemas.microsoft.com/office/drawing/2014/main" id="{2D96962B-E15A-22AF-AC15-91A066AD2D1D}"/>
              </a:ext>
            </a:extLst>
          </p:cNvPr>
          <p:cNvSpPr/>
          <p:nvPr/>
        </p:nvSpPr>
        <p:spPr>
          <a:xfrm>
            <a:off x="4346638" y="1267327"/>
            <a:ext cx="3610094" cy="1938992"/>
          </a:xfrm>
          <a:prstGeom prst="rect">
            <a:avLst/>
          </a:prstGeom>
          <a:solidFill>
            <a:srgbClr val="1972C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7" name="正方形/長方形 36">
            <a:extLst>
              <a:ext uri="{FF2B5EF4-FFF2-40B4-BE49-F238E27FC236}">
                <a16:creationId xmlns:a16="http://schemas.microsoft.com/office/drawing/2014/main" id="{8DAB4298-9FF8-90B4-0A5E-26F52D81B550}"/>
              </a:ext>
            </a:extLst>
          </p:cNvPr>
          <p:cNvSpPr/>
          <p:nvPr/>
        </p:nvSpPr>
        <p:spPr>
          <a:xfrm>
            <a:off x="8325080" y="1267327"/>
            <a:ext cx="3610094" cy="1938992"/>
          </a:xfrm>
          <a:prstGeom prst="rect">
            <a:avLst/>
          </a:prstGeom>
          <a:solidFill>
            <a:srgbClr val="1972C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35" name="正方形/長方形 34">
            <a:extLst>
              <a:ext uri="{FF2B5EF4-FFF2-40B4-BE49-F238E27FC236}">
                <a16:creationId xmlns:a16="http://schemas.microsoft.com/office/drawing/2014/main" id="{6553C9BD-17CA-F5DC-7895-8BCB7B8A97EE}"/>
              </a:ext>
            </a:extLst>
          </p:cNvPr>
          <p:cNvSpPr/>
          <p:nvPr/>
        </p:nvSpPr>
        <p:spPr>
          <a:xfrm>
            <a:off x="336111" y="1267327"/>
            <a:ext cx="3610094" cy="1938992"/>
          </a:xfrm>
          <a:prstGeom prst="rect">
            <a:avLst/>
          </a:prstGeom>
          <a:solidFill>
            <a:srgbClr val="1972C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9" name="正方形/長方形 8">
            <a:extLst>
              <a:ext uri="{FF2B5EF4-FFF2-40B4-BE49-F238E27FC236}">
                <a16:creationId xmlns:a16="http://schemas.microsoft.com/office/drawing/2014/main" id="{95CA1230-1D5F-D170-098F-0E74336BC4A0}"/>
              </a:ext>
            </a:extLst>
          </p:cNvPr>
          <p:cNvSpPr/>
          <p:nvPr/>
        </p:nvSpPr>
        <p:spPr>
          <a:xfrm>
            <a:off x="-7381463" y="3041545"/>
            <a:ext cx="5019174" cy="609600"/>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101F0E2-7221-BF60-BAAA-F3AF4FC59C28}"/>
              </a:ext>
            </a:extLst>
          </p:cNvPr>
          <p:cNvSpPr/>
          <p:nvPr/>
        </p:nvSpPr>
        <p:spPr>
          <a:xfrm>
            <a:off x="-7381463" y="4244703"/>
            <a:ext cx="5019174" cy="609600"/>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6BCB9A0-EC99-F695-3D2B-693E68F88811}"/>
              </a:ext>
            </a:extLst>
          </p:cNvPr>
          <p:cNvSpPr txBox="1"/>
          <p:nvPr/>
        </p:nvSpPr>
        <p:spPr>
          <a:xfrm>
            <a:off x="-8250864" y="160210"/>
            <a:ext cx="6659502" cy="1938992"/>
          </a:xfrm>
          <a:prstGeom prst="rect">
            <a:avLst/>
          </a:prstGeom>
          <a:noFill/>
        </p:spPr>
        <p:txBody>
          <a:bodyPr wrap="square">
            <a:spAutoFit/>
          </a:bodyPr>
          <a:lstStyle/>
          <a:p>
            <a:pPr algn="just"/>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2002</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年に創設されて以来、ロータリー平和センターは</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1,700</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人以上のフェローを輩出</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フェローは現在、</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140</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カ国以上で活躍し、政府、</a:t>
            </a:r>
            <a:r>
              <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NGO</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を始め、</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平和維持および法執行機関のほか、国連や世界銀行といった国際機関でリーダーシップを発揮して</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いる</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449CA97-A099-9F96-6C43-47253272951B}"/>
              </a:ext>
            </a:extLst>
          </p:cNvPr>
          <p:cNvSpPr txBox="1"/>
          <p:nvPr/>
        </p:nvSpPr>
        <p:spPr>
          <a:xfrm rot="19999838">
            <a:off x="12940500" y="-230833"/>
            <a:ext cx="2995309" cy="461665"/>
          </a:xfrm>
          <a:prstGeom prst="rect">
            <a:avLst/>
          </a:prstGeom>
          <a:noFill/>
        </p:spPr>
        <p:txBody>
          <a:bodyPr wrap="square">
            <a:spAutoFit/>
          </a:bodyPr>
          <a:lstStyle/>
          <a:p>
            <a:pPr algn="just"/>
            <a:r>
              <a:rPr lang="ja-JP" altLang="ja-JP" sz="2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平和フェローの現状</a:t>
            </a:r>
          </a:p>
        </p:txBody>
      </p:sp>
      <p:sp>
        <p:nvSpPr>
          <p:cNvPr id="4" name="テキスト ボックス 3">
            <a:extLst>
              <a:ext uri="{FF2B5EF4-FFF2-40B4-BE49-F238E27FC236}">
                <a16:creationId xmlns:a16="http://schemas.microsoft.com/office/drawing/2014/main" id="{4354EF91-CC66-3689-8608-685CE77008CF}"/>
              </a:ext>
            </a:extLst>
          </p:cNvPr>
          <p:cNvSpPr txBox="1"/>
          <p:nvPr/>
        </p:nvSpPr>
        <p:spPr>
          <a:xfrm>
            <a:off x="-8250864" y="-461665"/>
            <a:ext cx="5383272" cy="461665"/>
          </a:xfrm>
          <a:prstGeom prst="rect">
            <a:avLst/>
          </a:prstGeom>
          <a:noFill/>
        </p:spPr>
        <p:txBody>
          <a:bodyPr wrap="square" rtlCol="0">
            <a:spAutoFit/>
          </a:bodyPr>
          <a:lstStyle/>
          <a:p>
            <a:r>
              <a:rPr kumimoji="1" lang="ja-JP" altLang="en-US" sz="2400" b="1" dirty="0">
                <a:solidFill>
                  <a:srgbClr val="174486"/>
                </a:solidFill>
                <a:latin typeface="BIZ UDPゴシック" panose="020B0400000000000000" pitchFamily="50" charset="-128"/>
                <a:ea typeface="BIZ UDPゴシック" panose="020B0400000000000000" pitchFamily="50" charset="-128"/>
              </a:rPr>
              <a:t>平和フェロー 現状</a:t>
            </a:r>
          </a:p>
        </p:txBody>
      </p:sp>
      <p:graphicFrame>
        <p:nvGraphicFramePr>
          <p:cNvPr id="8" name="表 7">
            <a:extLst>
              <a:ext uri="{FF2B5EF4-FFF2-40B4-BE49-F238E27FC236}">
                <a16:creationId xmlns:a16="http://schemas.microsoft.com/office/drawing/2014/main" id="{CEBC7D31-F02C-A149-B4D7-0234C26FA767}"/>
              </a:ext>
            </a:extLst>
          </p:cNvPr>
          <p:cNvGraphicFramePr>
            <a:graphicFrameLocks noGrp="1"/>
          </p:cNvGraphicFramePr>
          <p:nvPr>
            <p:extLst>
              <p:ext uri="{D42A27DB-BD31-4B8C-83A1-F6EECF244321}">
                <p14:modId xmlns:p14="http://schemas.microsoft.com/office/powerpoint/2010/main" val="951922050"/>
              </p:ext>
            </p:extLst>
          </p:nvPr>
        </p:nvGraphicFramePr>
        <p:xfrm>
          <a:off x="-7326214" y="2446941"/>
          <a:ext cx="5525399" cy="3222404"/>
        </p:xfrm>
        <a:graphic>
          <a:graphicData uri="http://schemas.openxmlformats.org/drawingml/2006/table">
            <a:tbl>
              <a:tblPr/>
              <a:tblGrid>
                <a:gridCol w="2552415">
                  <a:extLst>
                    <a:ext uri="{9D8B030D-6E8A-4147-A177-3AD203B41FA5}">
                      <a16:colId xmlns:a16="http://schemas.microsoft.com/office/drawing/2014/main" val="2484844994"/>
                    </a:ext>
                  </a:extLst>
                </a:gridCol>
                <a:gridCol w="2972984">
                  <a:extLst>
                    <a:ext uri="{9D8B030D-6E8A-4147-A177-3AD203B41FA5}">
                      <a16:colId xmlns:a16="http://schemas.microsoft.com/office/drawing/2014/main" val="326408211"/>
                    </a:ext>
                  </a:extLst>
                </a:gridCol>
              </a:tblGrid>
              <a:tr h="657870">
                <a:tc>
                  <a:txBody>
                    <a:bodyPr/>
                    <a:lstStyle/>
                    <a:p>
                      <a:pPr algn="just" rtl="0" fontAlgn="ctr"/>
                      <a:r>
                        <a:rPr lang="ja-JP" altLang="en-US" sz="2000" b="1" i="0" u="none" strike="noStrike" dirty="0">
                          <a:solidFill>
                            <a:srgbClr val="174486"/>
                          </a:solidFill>
                          <a:effectLst/>
                          <a:latin typeface="BIZ UDPゴシック" panose="020B0400000000000000" pitchFamily="50" charset="-128"/>
                          <a:ea typeface="BIZ UDPゴシック" panose="020B0400000000000000" pitchFamily="50" charset="-128"/>
                        </a:rPr>
                        <a:t>世界７ヶ所・８大学</a:t>
                      </a:r>
                    </a:p>
                  </a:txBody>
                  <a:tcPr marL="6350" marR="6350" marT="6350" marB="0" anchor="ctr">
                    <a:lnL>
                      <a:noFill/>
                    </a:lnL>
                    <a:lnR>
                      <a:noFill/>
                    </a:lnR>
                    <a:lnT>
                      <a:noFill/>
                    </a:lnT>
                    <a:lnB>
                      <a:noFill/>
                    </a:lnB>
                    <a:noFill/>
                  </a:tcPr>
                </a:tc>
                <a:tc>
                  <a:txBody>
                    <a:bodyPr/>
                    <a:lstStyle/>
                    <a:p>
                      <a:pPr algn="l" fontAlgn="ctr"/>
                      <a:endParaRPr lang="ja-JP" altLang="en-US" sz="1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a:noFill/>
                    </a:lnL>
                    <a:lnR>
                      <a:noFill/>
                    </a:lnR>
                    <a:lnT>
                      <a:noFill/>
                    </a:lnT>
                    <a:lnB>
                      <a:noFill/>
                    </a:lnB>
                    <a:noFill/>
                  </a:tcPr>
                </a:tc>
                <a:extLst>
                  <a:ext uri="{0D108BD9-81ED-4DB2-BD59-A6C34878D82A}">
                    <a16:rowId xmlns:a16="http://schemas.microsoft.com/office/drawing/2014/main" val="3733780944"/>
                  </a:ext>
                </a:extLst>
              </a:tr>
              <a:tr h="493403">
                <a:tc>
                  <a:txBody>
                    <a:bodyPr/>
                    <a:lstStyle/>
                    <a:p>
                      <a:pPr algn="just" rtl="0" fontAlgn="ctr"/>
                      <a:r>
                        <a:rPr lang="zh-CN"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国際基督教大学（日本）</a:t>
                      </a:r>
                    </a:p>
                  </a:txBody>
                  <a:tcPr marL="6350" marR="6350" marT="6350" marB="0" anchor="ctr">
                    <a:lnL>
                      <a:noFill/>
                    </a:lnL>
                    <a:lnR>
                      <a:noFill/>
                    </a:lnR>
                    <a:lnT>
                      <a:noFill/>
                    </a:lnT>
                    <a:lnB>
                      <a:noFill/>
                    </a:lnB>
                    <a:noFill/>
                  </a:tcPr>
                </a:tc>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プラッドフォード大学</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（イギリス）</a:t>
                      </a:r>
                    </a:p>
                  </a:txBody>
                  <a:tcPr marL="6350" marR="6350" marT="6350" marB="0" anchor="ctr">
                    <a:lnL>
                      <a:noFill/>
                    </a:lnL>
                    <a:lnR>
                      <a:noFill/>
                    </a:lnR>
                    <a:lnT>
                      <a:noFill/>
                    </a:lnT>
                    <a:lnB>
                      <a:noFill/>
                    </a:lnB>
                    <a:noFill/>
                  </a:tcPr>
                </a:tc>
                <a:extLst>
                  <a:ext uri="{0D108BD9-81ED-4DB2-BD59-A6C34878D82A}">
                    <a16:rowId xmlns:a16="http://schemas.microsoft.com/office/drawing/2014/main" val="189123005"/>
                  </a:ext>
                </a:extLst>
              </a:tr>
              <a:tr h="582322">
                <a:tc>
                  <a:txBody>
                    <a:bodyPr/>
                    <a:lstStyle/>
                    <a:p>
                      <a:pPr algn="just" rtl="0"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ウプサラ大学（スエーデン）</a:t>
                      </a:r>
                    </a:p>
                  </a:txBody>
                  <a:tcPr marL="6350" marR="6350" marT="6350" marB="0" anchor="ctr">
                    <a:lnL>
                      <a:noFill/>
                    </a:lnL>
                    <a:lnR>
                      <a:noFill/>
                    </a:lnR>
                    <a:lnT>
                      <a:noFill/>
                    </a:lnT>
                    <a:lnB>
                      <a:noFill/>
                    </a:lnB>
                    <a:noFill/>
                  </a:tcPr>
                </a:tc>
                <a:tc>
                  <a:txBody>
                    <a:bodyPr/>
                    <a:lstStyle/>
                    <a:p>
                      <a:pPr algn="l"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デューク大学（アメリカ）</a:t>
                      </a:r>
                    </a:p>
                  </a:txBody>
                  <a:tcPr marL="6350" marR="6350" marT="6350" marB="0" anchor="ctr">
                    <a:lnL>
                      <a:noFill/>
                    </a:lnL>
                    <a:lnR>
                      <a:noFill/>
                    </a:lnR>
                    <a:lnT>
                      <a:noFill/>
                    </a:lnT>
                    <a:lnB>
                      <a:noFill/>
                    </a:lnB>
                    <a:noFill/>
                  </a:tcPr>
                </a:tc>
                <a:extLst>
                  <a:ext uri="{0D108BD9-81ED-4DB2-BD59-A6C34878D82A}">
                    <a16:rowId xmlns:a16="http://schemas.microsoft.com/office/drawing/2014/main" val="583881370"/>
                  </a:ext>
                </a:extLst>
              </a:tr>
              <a:tr h="597912">
                <a:tc>
                  <a:txBody>
                    <a:bodyPr/>
                    <a:lstStyle/>
                    <a:p>
                      <a:pPr algn="just" rtl="0"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クイーンズランド大学</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（オーストラリア）</a:t>
                      </a:r>
                    </a:p>
                  </a:txBody>
                  <a:tcPr marL="6350" marR="6350" marT="6350" marB="0" anchor="ctr">
                    <a:lnL>
                      <a:noFill/>
                    </a:lnL>
                    <a:lnR>
                      <a:noFill/>
                    </a:lnR>
                    <a:lnT>
                      <a:noFill/>
                    </a:lnT>
                    <a:lnB>
                      <a:noFill/>
                    </a:lnB>
                    <a:noFill/>
                  </a:tcPr>
                </a:tc>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チュラロンコーン大学</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（タイバンコク）</a:t>
                      </a:r>
                    </a:p>
                  </a:txBody>
                  <a:tcPr marL="6350" marR="6350" marT="6350" marB="0" anchor="ctr">
                    <a:lnL>
                      <a:noFill/>
                    </a:lnL>
                    <a:lnR>
                      <a:noFill/>
                    </a:lnR>
                    <a:lnT>
                      <a:noFill/>
                    </a:lnT>
                    <a:lnB>
                      <a:noFill/>
                    </a:lnB>
                    <a:noFill/>
                  </a:tcPr>
                </a:tc>
                <a:extLst>
                  <a:ext uri="{0D108BD9-81ED-4DB2-BD59-A6C34878D82A}">
                    <a16:rowId xmlns:a16="http://schemas.microsoft.com/office/drawing/2014/main" val="1204038141"/>
                  </a:ext>
                </a:extLst>
              </a:tr>
              <a:tr h="597912">
                <a:tc>
                  <a:txBody>
                    <a:bodyPr/>
                    <a:lstStyle/>
                    <a:p>
                      <a:pPr algn="just" rtl="0"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ノースカロライナ大学</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チャペルヒル校</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just" rtl="0"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（アメリカ）</a:t>
                      </a:r>
                    </a:p>
                  </a:txBody>
                  <a:tcPr marL="6350" marR="6350" marT="6350" marB="0" anchor="ctr">
                    <a:lnL>
                      <a:noFill/>
                    </a:lnL>
                    <a:lnR>
                      <a:noFill/>
                    </a:lnR>
                    <a:lnT>
                      <a:noFill/>
                    </a:lnT>
                    <a:lnB>
                      <a:noFill/>
                    </a:lnB>
                    <a:noFill/>
                  </a:tcPr>
                </a:tc>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マケレレ大学</a:t>
                      </a:r>
                      <a:endParaRPr lang="en-US" altLang="ja-JP"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（ウガンダ・カンパラ）</a:t>
                      </a:r>
                    </a:p>
                  </a:txBody>
                  <a:tcPr marL="6350" marR="6350" marT="6350" marB="0" anchor="ctr">
                    <a:lnL>
                      <a:noFill/>
                    </a:lnL>
                    <a:lnR>
                      <a:noFill/>
                    </a:lnR>
                    <a:lnT>
                      <a:noFill/>
                    </a:lnT>
                    <a:lnB>
                      <a:noFill/>
                    </a:lnB>
                    <a:noFill/>
                  </a:tcPr>
                </a:tc>
                <a:extLst>
                  <a:ext uri="{0D108BD9-81ED-4DB2-BD59-A6C34878D82A}">
                    <a16:rowId xmlns:a16="http://schemas.microsoft.com/office/drawing/2014/main" val="39484013"/>
                  </a:ext>
                </a:extLst>
              </a:tr>
            </a:tbl>
          </a:graphicData>
        </a:graphic>
      </p:graphicFrame>
      <p:sp>
        <p:nvSpPr>
          <p:cNvPr id="7" name="Text 0">
            <a:extLst>
              <a:ext uri="{FF2B5EF4-FFF2-40B4-BE49-F238E27FC236}">
                <a16:creationId xmlns:a16="http://schemas.microsoft.com/office/drawing/2014/main" id="{C113B1F7-6412-2CC7-C270-0E748829DD13}"/>
              </a:ext>
            </a:extLst>
          </p:cNvPr>
          <p:cNvSpPr/>
          <p:nvPr/>
        </p:nvSpPr>
        <p:spPr>
          <a:xfrm>
            <a:off x="505228" y="344970"/>
            <a:ext cx="4366141" cy="520822"/>
          </a:xfrm>
          <a:prstGeom prst="rect">
            <a:avLst/>
          </a:prstGeom>
          <a:noFill/>
          <a:ln/>
        </p:spPr>
        <p:txBody>
          <a:bodyPr wrap="none" lIns="0" tIns="0" rIns="0" bIns="0" rtlCol="0" anchor="t"/>
          <a:lstStyle/>
          <a:p>
            <a:pPr marL="0" indent="0">
              <a:lnSpc>
                <a:spcPts val="4550"/>
              </a:lnSpc>
              <a:buNone/>
            </a:pPr>
            <a:r>
              <a:rPr lang="en-US" sz="2400" b="1" dirty="0">
                <a:solidFill>
                  <a:srgbClr val="174486"/>
                </a:solidFill>
                <a:latin typeface="游明朝 Demibold" panose="02020600000000000000" pitchFamily="18" charset="-128"/>
                <a:ea typeface="游明朝 Demibold" panose="02020600000000000000" pitchFamily="18" charset="-128"/>
                <a:cs typeface="Petrona Bold" pitchFamily="34" charset="-120"/>
              </a:rPr>
              <a:t>平和フェローの現状</a:t>
            </a:r>
            <a:endParaRPr lang="en-US" sz="2400" dirty="0">
              <a:solidFill>
                <a:srgbClr val="174486"/>
              </a:solidFill>
              <a:latin typeface="游明朝 Demibold" panose="02020600000000000000" pitchFamily="18" charset="-128"/>
              <a:ea typeface="游明朝 Demibold" panose="02020600000000000000" pitchFamily="18" charset="-128"/>
            </a:endParaRPr>
          </a:p>
        </p:txBody>
      </p:sp>
      <p:sp>
        <p:nvSpPr>
          <p:cNvPr id="11" name="Text 1">
            <a:extLst>
              <a:ext uri="{FF2B5EF4-FFF2-40B4-BE49-F238E27FC236}">
                <a16:creationId xmlns:a16="http://schemas.microsoft.com/office/drawing/2014/main" id="{62478803-3DAC-E81D-4D5C-6FA31F1CBCB0}"/>
              </a:ext>
            </a:extLst>
          </p:cNvPr>
          <p:cNvSpPr/>
          <p:nvPr/>
        </p:nvSpPr>
        <p:spPr>
          <a:xfrm>
            <a:off x="796107" y="1496420"/>
            <a:ext cx="2749537" cy="794904"/>
          </a:xfrm>
          <a:prstGeom prst="rect">
            <a:avLst/>
          </a:prstGeom>
          <a:noFill/>
          <a:ln/>
        </p:spPr>
        <p:txBody>
          <a:bodyPr wrap="none" lIns="0" tIns="0" rIns="0" bIns="0" rtlCol="0" anchor="t"/>
          <a:lstStyle/>
          <a:p>
            <a:pPr marL="0" indent="0" algn="ctr">
              <a:lnSpc>
                <a:spcPts val="5750"/>
              </a:lnSpc>
              <a:buNone/>
            </a:pPr>
            <a:r>
              <a:rPr lang="en-US" sz="5750" b="1" dirty="0">
                <a:solidFill>
                  <a:schemeClr val="bg1"/>
                </a:solidFill>
                <a:latin typeface="游明朝 Demibold" panose="02020600000000000000" pitchFamily="18" charset="-128"/>
                <a:ea typeface="游明朝 Demibold" panose="02020600000000000000" pitchFamily="18" charset="-128"/>
                <a:cs typeface="Petrona Bold" pitchFamily="34" charset="-120"/>
              </a:rPr>
              <a:t>1,700+</a:t>
            </a:r>
            <a:endParaRPr lang="en-US" sz="5750" dirty="0">
              <a:solidFill>
                <a:schemeClr val="bg1"/>
              </a:solidFill>
              <a:latin typeface="游明朝 Demibold" panose="02020600000000000000" pitchFamily="18" charset="-128"/>
              <a:ea typeface="游明朝 Demibold" panose="02020600000000000000" pitchFamily="18" charset="-128"/>
            </a:endParaRPr>
          </a:p>
        </p:txBody>
      </p:sp>
      <p:sp>
        <p:nvSpPr>
          <p:cNvPr id="12" name="Text 2">
            <a:extLst>
              <a:ext uri="{FF2B5EF4-FFF2-40B4-BE49-F238E27FC236}">
                <a16:creationId xmlns:a16="http://schemas.microsoft.com/office/drawing/2014/main" id="{DEB66658-8B86-1D59-9218-FC7A2892CA8E}"/>
              </a:ext>
            </a:extLst>
          </p:cNvPr>
          <p:cNvSpPr/>
          <p:nvPr/>
        </p:nvSpPr>
        <p:spPr>
          <a:xfrm>
            <a:off x="1163021" y="2287597"/>
            <a:ext cx="1931376" cy="432752"/>
          </a:xfrm>
          <a:prstGeom prst="rect">
            <a:avLst/>
          </a:prstGeom>
          <a:noFill/>
          <a:ln/>
        </p:spPr>
        <p:txBody>
          <a:bodyPr wrap="none" lIns="0" tIns="0" rIns="0" bIns="0" rtlCol="0" anchor="t"/>
          <a:lstStyle/>
          <a:p>
            <a:pPr marL="0" indent="0" algn="ctr">
              <a:lnSpc>
                <a:spcPts val="2850"/>
              </a:lnSpc>
              <a:buNone/>
            </a:pPr>
            <a:r>
              <a:rPr lang="en-US" sz="2000" b="1" dirty="0">
                <a:solidFill>
                  <a:schemeClr val="bg1"/>
                </a:solidFill>
                <a:latin typeface="游明朝 Demibold" panose="02020600000000000000" pitchFamily="18" charset="-128"/>
                <a:ea typeface="游明朝 Demibold" panose="02020600000000000000" pitchFamily="18" charset="-128"/>
                <a:cs typeface="Petrona Bold" pitchFamily="34" charset="-120"/>
              </a:rPr>
              <a:t>平和フェロー</a:t>
            </a:r>
            <a:endParaRPr 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3" name="Text 3">
            <a:extLst>
              <a:ext uri="{FF2B5EF4-FFF2-40B4-BE49-F238E27FC236}">
                <a16:creationId xmlns:a16="http://schemas.microsoft.com/office/drawing/2014/main" id="{01252F4F-B713-FE43-AC21-F28A4224C9D5}"/>
              </a:ext>
            </a:extLst>
          </p:cNvPr>
          <p:cNvSpPr/>
          <p:nvPr/>
        </p:nvSpPr>
        <p:spPr>
          <a:xfrm>
            <a:off x="538661" y="2720349"/>
            <a:ext cx="2749537" cy="186821"/>
          </a:xfrm>
          <a:prstGeom prst="rect">
            <a:avLst/>
          </a:prstGeom>
          <a:noFill/>
          <a:ln/>
        </p:spPr>
        <p:txBody>
          <a:bodyPr wrap="none" lIns="0" tIns="0" rIns="0" bIns="0" rtlCol="0" anchor="t"/>
          <a:lstStyle/>
          <a:p>
            <a:pPr marL="0" indent="0" algn="ctr">
              <a:lnSpc>
                <a:spcPts val="2750"/>
              </a:lnSpc>
              <a:buNone/>
            </a:pPr>
            <a:r>
              <a:rPr lang="en-US" sz="1700" b="1" dirty="0">
                <a:solidFill>
                  <a:schemeClr val="bg1"/>
                </a:solidFill>
                <a:latin typeface="游明朝 Demibold" panose="02020600000000000000" pitchFamily="18" charset="-128"/>
                <a:ea typeface="游明朝 Demibold" panose="02020600000000000000" pitchFamily="18" charset="-128"/>
                <a:cs typeface="Inter" pitchFamily="34" charset="-120"/>
              </a:rPr>
              <a:t>2002年以来の輩出数</a:t>
            </a:r>
            <a:endParaRPr lang="en-US" sz="1700" b="1" dirty="0">
              <a:solidFill>
                <a:schemeClr val="bg1"/>
              </a:solidFill>
              <a:latin typeface="游明朝 Demibold" panose="02020600000000000000" pitchFamily="18" charset="-128"/>
              <a:ea typeface="游明朝 Demibold" panose="02020600000000000000" pitchFamily="18" charset="-128"/>
            </a:endParaRPr>
          </a:p>
        </p:txBody>
      </p:sp>
      <p:sp>
        <p:nvSpPr>
          <p:cNvPr id="14" name="Text 4">
            <a:extLst>
              <a:ext uri="{FF2B5EF4-FFF2-40B4-BE49-F238E27FC236}">
                <a16:creationId xmlns:a16="http://schemas.microsoft.com/office/drawing/2014/main" id="{A1BED890-5A13-5D99-6D8C-6BAEC822EC90}"/>
              </a:ext>
            </a:extLst>
          </p:cNvPr>
          <p:cNvSpPr/>
          <p:nvPr/>
        </p:nvSpPr>
        <p:spPr>
          <a:xfrm>
            <a:off x="4797836" y="1512462"/>
            <a:ext cx="2749537" cy="927654"/>
          </a:xfrm>
          <a:prstGeom prst="rect">
            <a:avLst/>
          </a:prstGeom>
          <a:noFill/>
          <a:ln/>
        </p:spPr>
        <p:txBody>
          <a:bodyPr wrap="none" lIns="0" tIns="0" rIns="0" bIns="0" rtlCol="0" anchor="t"/>
          <a:lstStyle/>
          <a:p>
            <a:pPr marL="0" indent="0" algn="ctr">
              <a:lnSpc>
                <a:spcPts val="5750"/>
              </a:lnSpc>
              <a:buNone/>
            </a:pPr>
            <a:r>
              <a:rPr lang="en-US" sz="5750" b="1" dirty="0">
                <a:solidFill>
                  <a:schemeClr val="bg1"/>
                </a:solidFill>
                <a:latin typeface="游明朝 Demibold" panose="02020600000000000000" pitchFamily="18" charset="-128"/>
                <a:ea typeface="游明朝 Demibold" panose="02020600000000000000" pitchFamily="18" charset="-128"/>
                <a:cs typeface="Petrona Bold" pitchFamily="34" charset="-120"/>
              </a:rPr>
              <a:t>140+</a:t>
            </a:r>
            <a:endParaRPr lang="en-US" sz="5750" dirty="0">
              <a:solidFill>
                <a:schemeClr val="bg1"/>
              </a:solidFill>
              <a:latin typeface="游明朝 Demibold" panose="02020600000000000000" pitchFamily="18" charset="-128"/>
              <a:ea typeface="游明朝 Demibold" panose="02020600000000000000" pitchFamily="18" charset="-128"/>
            </a:endParaRPr>
          </a:p>
        </p:txBody>
      </p:sp>
      <p:sp>
        <p:nvSpPr>
          <p:cNvPr id="15" name="Text 5">
            <a:extLst>
              <a:ext uri="{FF2B5EF4-FFF2-40B4-BE49-F238E27FC236}">
                <a16:creationId xmlns:a16="http://schemas.microsoft.com/office/drawing/2014/main" id="{6393C3EE-863A-18EA-DC0B-F4F73630C954}"/>
              </a:ext>
            </a:extLst>
          </p:cNvPr>
          <p:cNvSpPr/>
          <p:nvPr/>
        </p:nvSpPr>
        <p:spPr>
          <a:xfrm>
            <a:off x="5137063" y="2303639"/>
            <a:ext cx="1931376" cy="191593"/>
          </a:xfrm>
          <a:prstGeom prst="rect">
            <a:avLst/>
          </a:prstGeom>
          <a:noFill/>
          <a:ln/>
        </p:spPr>
        <p:txBody>
          <a:bodyPr wrap="none" lIns="0" tIns="0" rIns="0" bIns="0" rtlCol="0" anchor="t"/>
          <a:lstStyle/>
          <a:p>
            <a:pPr marL="0" indent="0" algn="ctr">
              <a:lnSpc>
                <a:spcPts val="2850"/>
              </a:lnSpc>
              <a:buNone/>
            </a:pPr>
            <a:r>
              <a:rPr lang="en-US" sz="2000" b="1" dirty="0">
                <a:solidFill>
                  <a:schemeClr val="bg1"/>
                </a:solidFill>
                <a:latin typeface="游明朝 Demibold" panose="02020600000000000000" pitchFamily="18" charset="-128"/>
                <a:ea typeface="游明朝 Demibold" panose="02020600000000000000" pitchFamily="18" charset="-128"/>
                <a:cs typeface="Petrona Bold" pitchFamily="34" charset="-120"/>
              </a:rPr>
              <a:t>活動国</a:t>
            </a:r>
            <a:endParaRPr 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6" name="Text 6">
            <a:extLst>
              <a:ext uri="{FF2B5EF4-FFF2-40B4-BE49-F238E27FC236}">
                <a16:creationId xmlns:a16="http://schemas.microsoft.com/office/drawing/2014/main" id="{996C979A-4498-6BFC-6692-401FF3E96106}"/>
              </a:ext>
            </a:extLst>
          </p:cNvPr>
          <p:cNvSpPr/>
          <p:nvPr/>
        </p:nvSpPr>
        <p:spPr>
          <a:xfrm>
            <a:off x="4778063" y="2720349"/>
            <a:ext cx="2749537" cy="186821"/>
          </a:xfrm>
          <a:prstGeom prst="rect">
            <a:avLst/>
          </a:prstGeom>
          <a:noFill/>
          <a:ln/>
        </p:spPr>
        <p:txBody>
          <a:bodyPr wrap="none" lIns="0" tIns="0" rIns="0" bIns="0" rtlCol="0" anchor="t"/>
          <a:lstStyle/>
          <a:p>
            <a:pPr marL="0" indent="0" algn="ctr">
              <a:lnSpc>
                <a:spcPts val="2750"/>
              </a:lnSpc>
              <a:buNone/>
            </a:pPr>
            <a:r>
              <a:rPr lang="en-US" sz="1700" b="1" dirty="0">
                <a:solidFill>
                  <a:schemeClr val="bg1"/>
                </a:solidFill>
                <a:latin typeface="游明朝 Demibold" panose="02020600000000000000" pitchFamily="18" charset="-128"/>
                <a:ea typeface="游明朝 Demibold" panose="02020600000000000000" pitchFamily="18" charset="-128"/>
                <a:cs typeface="Inter" pitchFamily="34" charset="-120"/>
              </a:rPr>
              <a:t>世界中での活躍</a:t>
            </a:r>
            <a:endParaRPr lang="en-US" sz="1700" b="1" dirty="0">
              <a:solidFill>
                <a:schemeClr val="bg1"/>
              </a:solidFill>
              <a:latin typeface="游明朝 Demibold" panose="02020600000000000000" pitchFamily="18" charset="-128"/>
              <a:ea typeface="游明朝 Demibold" panose="02020600000000000000" pitchFamily="18" charset="-128"/>
            </a:endParaRPr>
          </a:p>
        </p:txBody>
      </p:sp>
      <p:sp>
        <p:nvSpPr>
          <p:cNvPr id="17" name="Text 7">
            <a:extLst>
              <a:ext uri="{FF2B5EF4-FFF2-40B4-BE49-F238E27FC236}">
                <a16:creationId xmlns:a16="http://schemas.microsoft.com/office/drawing/2014/main" id="{6978D3B8-1628-7BB4-43C2-FB6AFE518ADA}"/>
              </a:ext>
            </a:extLst>
          </p:cNvPr>
          <p:cNvSpPr/>
          <p:nvPr/>
        </p:nvSpPr>
        <p:spPr>
          <a:xfrm>
            <a:off x="8817846" y="1496420"/>
            <a:ext cx="2538616" cy="609625"/>
          </a:xfrm>
          <a:prstGeom prst="rect">
            <a:avLst/>
          </a:prstGeom>
          <a:noFill/>
          <a:ln/>
        </p:spPr>
        <p:txBody>
          <a:bodyPr wrap="none" lIns="0" tIns="0" rIns="0" bIns="0" rtlCol="0" anchor="t"/>
          <a:lstStyle/>
          <a:p>
            <a:pPr marL="0" indent="0" algn="ctr">
              <a:lnSpc>
                <a:spcPts val="5750"/>
              </a:lnSpc>
              <a:buNone/>
            </a:pPr>
            <a:r>
              <a:rPr lang="en-US" sz="5750" b="1" dirty="0">
                <a:solidFill>
                  <a:schemeClr val="bg1"/>
                </a:solidFill>
                <a:latin typeface="游明朝 Demibold" panose="02020600000000000000" pitchFamily="18" charset="-128"/>
                <a:ea typeface="游明朝 Demibold" panose="02020600000000000000" pitchFamily="18" charset="-128"/>
                <a:cs typeface="Petrona Bold" pitchFamily="34" charset="-120"/>
              </a:rPr>
              <a:t>8</a:t>
            </a:r>
            <a:endParaRPr lang="en-US" sz="5750" dirty="0">
              <a:solidFill>
                <a:schemeClr val="bg1"/>
              </a:solidFill>
              <a:latin typeface="游明朝 Demibold" panose="02020600000000000000" pitchFamily="18" charset="-128"/>
              <a:ea typeface="游明朝 Demibold" panose="02020600000000000000" pitchFamily="18" charset="-128"/>
            </a:endParaRPr>
          </a:p>
        </p:txBody>
      </p:sp>
      <p:sp>
        <p:nvSpPr>
          <p:cNvPr id="18" name="Text 8">
            <a:extLst>
              <a:ext uri="{FF2B5EF4-FFF2-40B4-BE49-F238E27FC236}">
                <a16:creationId xmlns:a16="http://schemas.microsoft.com/office/drawing/2014/main" id="{5AF38552-4EA0-B5EE-995D-06EA46B07E8F}"/>
              </a:ext>
            </a:extLst>
          </p:cNvPr>
          <p:cNvSpPr/>
          <p:nvPr/>
        </p:nvSpPr>
        <p:spPr>
          <a:xfrm>
            <a:off x="9179517" y="2303640"/>
            <a:ext cx="1783218" cy="181690"/>
          </a:xfrm>
          <a:prstGeom prst="rect">
            <a:avLst/>
          </a:prstGeom>
          <a:noFill/>
          <a:ln/>
        </p:spPr>
        <p:txBody>
          <a:bodyPr wrap="none" lIns="0" tIns="0" rIns="0" bIns="0" rtlCol="0" anchor="t"/>
          <a:lstStyle/>
          <a:p>
            <a:pPr marL="0" indent="0" algn="ctr">
              <a:lnSpc>
                <a:spcPts val="2850"/>
              </a:lnSpc>
              <a:buNone/>
            </a:pPr>
            <a:r>
              <a:rPr lang="en-US" sz="2000" b="1" dirty="0">
                <a:solidFill>
                  <a:schemeClr val="bg1"/>
                </a:solidFill>
                <a:latin typeface="游明朝 Demibold" panose="02020600000000000000" pitchFamily="18" charset="-128"/>
                <a:ea typeface="游明朝 Demibold" panose="02020600000000000000" pitchFamily="18" charset="-128"/>
                <a:cs typeface="Petrona Bold" pitchFamily="34" charset="-120"/>
              </a:rPr>
              <a:t>提携大学</a:t>
            </a:r>
            <a:endParaRPr lang="en-US" sz="2000" dirty="0">
              <a:solidFill>
                <a:schemeClr val="bg1"/>
              </a:solidFill>
              <a:latin typeface="游明朝 Demibold" panose="02020600000000000000" pitchFamily="18" charset="-128"/>
              <a:ea typeface="游明朝 Demibold" panose="02020600000000000000" pitchFamily="18" charset="-128"/>
            </a:endParaRPr>
          </a:p>
        </p:txBody>
      </p:sp>
      <p:sp>
        <p:nvSpPr>
          <p:cNvPr id="19" name="Text 9">
            <a:extLst>
              <a:ext uri="{FF2B5EF4-FFF2-40B4-BE49-F238E27FC236}">
                <a16:creationId xmlns:a16="http://schemas.microsoft.com/office/drawing/2014/main" id="{B68EDDDC-1280-A5DC-9CB8-384AAC05856B}"/>
              </a:ext>
            </a:extLst>
          </p:cNvPr>
          <p:cNvSpPr/>
          <p:nvPr/>
        </p:nvSpPr>
        <p:spPr>
          <a:xfrm>
            <a:off x="8843246" y="2720349"/>
            <a:ext cx="2538616" cy="177165"/>
          </a:xfrm>
          <a:prstGeom prst="rect">
            <a:avLst/>
          </a:prstGeom>
          <a:noFill/>
          <a:ln/>
        </p:spPr>
        <p:txBody>
          <a:bodyPr wrap="none" lIns="0" tIns="0" rIns="0" bIns="0" rtlCol="0" anchor="t"/>
          <a:lstStyle/>
          <a:p>
            <a:pPr marL="0" indent="0" algn="ctr">
              <a:lnSpc>
                <a:spcPts val="2750"/>
              </a:lnSpc>
              <a:buNone/>
            </a:pPr>
            <a:r>
              <a:rPr lang="en-US" sz="1700" b="1" dirty="0">
                <a:solidFill>
                  <a:schemeClr val="bg1"/>
                </a:solidFill>
                <a:latin typeface="游明朝 Demibold" panose="02020600000000000000" pitchFamily="18" charset="-128"/>
                <a:ea typeface="游明朝 Demibold" panose="02020600000000000000" pitchFamily="18" charset="-128"/>
                <a:cs typeface="Inter" pitchFamily="34" charset="-120"/>
              </a:rPr>
              <a:t>世界7カ所に設置</a:t>
            </a:r>
            <a:endParaRPr lang="en-US" sz="1700" b="1" dirty="0">
              <a:solidFill>
                <a:schemeClr val="bg1"/>
              </a:solidFill>
              <a:latin typeface="游明朝 Demibold" panose="02020600000000000000" pitchFamily="18" charset="-128"/>
              <a:ea typeface="游明朝 Demibold" panose="02020600000000000000" pitchFamily="18" charset="-128"/>
            </a:endParaRPr>
          </a:p>
        </p:txBody>
      </p:sp>
      <p:sp>
        <p:nvSpPr>
          <p:cNvPr id="20" name="Text 10">
            <a:extLst>
              <a:ext uri="{FF2B5EF4-FFF2-40B4-BE49-F238E27FC236}">
                <a16:creationId xmlns:a16="http://schemas.microsoft.com/office/drawing/2014/main" id="{4FA0A157-444D-04EC-963B-5C3BB6F953FC}"/>
              </a:ext>
            </a:extLst>
          </p:cNvPr>
          <p:cNvSpPr/>
          <p:nvPr/>
        </p:nvSpPr>
        <p:spPr>
          <a:xfrm>
            <a:off x="723697" y="3428249"/>
            <a:ext cx="10889045" cy="933149"/>
          </a:xfrm>
          <a:prstGeom prst="rect">
            <a:avLst/>
          </a:prstGeom>
          <a:noFill/>
          <a:ln/>
        </p:spPr>
        <p:txBody>
          <a:bodyPr wrap="square" lIns="0" tIns="0" rIns="0" bIns="0" rtlCol="0" anchor="t"/>
          <a:lstStyle/>
          <a:p>
            <a:pPr marL="0" indent="0">
              <a:lnSpc>
                <a:spcPts val="2750"/>
              </a:lnSpc>
              <a:buNone/>
            </a:pPr>
            <a:r>
              <a:rPr lang="en-US" sz="2000" dirty="0" err="1">
                <a:solidFill>
                  <a:srgbClr val="272525"/>
                </a:solidFill>
                <a:latin typeface="游明朝 Demibold" panose="02020600000000000000" pitchFamily="18" charset="-128"/>
                <a:ea typeface="游明朝 Demibold" panose="02020600000000000000" pitchFamily="18" charset="-128"/>
                <a:cs typeface="Inter" pitchFamily="34" charset="-120"/>
              </a:rPr>
              <a:t>政府、NGO、平和維持および法執行機関のほか、国連や世界銀行といった国際機関でリーダーシップを発揮しています</a:t>
            </a:r>
            <a:r>
              <a:rPr lang="en-US" sz="2000" dirty="0">
                <a:solidFill>
                  <a:srgbClr val="272525"/>
                </a:solidFill>
                <a:latin typeface="游明朝 Demibold" panose="02020600000000000000" pitchFamily="18" charset="-128"/>
                <a:ea typeface="游明朝 Demibold" panose="02020600000000000000" pitchFamily="18" charset="-128"/>
                <a:cs typeface="Inter" pitchFamily="34" charset="-120"/>
              </a:rPr>
              <a:t>。</a:t>
            </a:r>
            <a:endParaRPr lang="en-US" sz="2000" dirty="0">
              <a:latin typeface="游明朝 Demibold" panose="02020600000000000000" pitchFamily="18" charset="-128"/>
              <a:ea typeface="游明朝 Demibold" panose="02020600000000000000" pitchFamily="18" charset="-128"/>
            </a:endParaRPr>
          </a:p>
        </p:txBody>
      </p:sp>
      <p:sp>
        <p:nvSpPr>
          <p:cNvPr id="21" name="Text 11">
            <a:extLst>
              <a:ext uri="{FF2B5EF4-FFF2-40B4-BE49-F238E27FC236}">
                <a16:creationId xmlns:a16="http://schemas.microsoft.com/office/drawing/2014/main" id="{9C7DBE64-97C7-9ED0-A13B-C2FBF8A5FE97}"/>
              </a:ext>
            </a:extLst>
          </p:cNvPr>
          <p:cNvSpPr/>
          <p:nvPr/>
        </p:nvSpPr>
        <p:spPr>
          <a:xfrm>
            <a:off x="1202383" y="4647893"/>
            <a:ext cx="1931376" cy="395502"/>
          </a:xfrm>
          <a:prstGeom prst="rect">
            <a:avLst/>
          </a:prstGeom>
          <a:noFill/>
          <a:ln/>
        </p:spPr>
        <p:txBody>
          <a:bodyPr wrap="none" lIns="0" tIns="0" rIns="0" bIns="0" rtlCol="0" anchor="t"/>
          <a:lstStyle/>
          <a:p>
            <a:pPr marL="0" indent="0">
              <a:lnSpc>
                <a:spcPts val="2850"/>
              </a:lnSpc>
              <a:buNone/>
            </a:pPr>
            <a:r>
              <a:rPr lang="en-US" b="1" dirty="0">
                <a:solidFill>
                  <a:schemeClr val="bg1"/>
                </a:solidFill>
                <a:latin typeface="游明朝 Demibold" panose="02020600000000000000" pitchFamily="18" charset="-128"/>
                <a:ea typeface="游明朝 Demibold" panose="02020600000000000000" pitchFamily="18" charset="-128"/>
                <a:cs typeface="Petrona Bold" pitchFamily="34" charset="-120"/>
              </a:rPr>
              <a:t>アジア太平洋</a:t>
            </a:r>
            <a:endParaRPr lang="en-US" dirty="0">
              <a:solidFill>
                <a:schemeClr val="bg1"/>
              </a:solidFill>
              <a:latin typeface="游明朝 Demibold" panose="02020600000000000000" pitchFamily="18" charset="-128"/>
              <a:ea typeface="游明朝 Demibold" panose="02020600000000000000" pitchFamily="18" charset="-128"/>
            </a:endParaRPr>
          </a:p>
        </p:txBody>
      </p:sp>
      <p:sp>
        <p:nvSpPr>
          <p:cNvPr id="22" name="Text 12">
            <a:extLst>
              <a:ext uri="{FF2B5EF4-FFF2-40B4-BE49-F238E27FC236}">
                <a16:creationId xmlns:a16="http://schemas.microsoft.com/office/drawing/2014/main" id="{46F09BD0-49BD-C698-94C3-C959A4F9FB86}"/>
              </a:ext>
            </a:extLst>
          </p:cNvPr>
          <p:cNvSpPr/>
          <p:nvPr/>
        </p:nvSpPr>
        <p:spPr>
          <a:xfrm>
            <a:off x="310711" y="5177918"/>
            <a:ext cx="2657066" cy="186821"/>
          </a:xfrm>
          <a:prstGeom prst="rect">
            <a:avLst/>
          </a:prstGeom>
          <a:noFill/>
          <a:ln/>
        </p:spPr>
        <p:txBody>
          <a:bodyPr wrap="non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国際基督教大学（日本）</a:t>
            </a:r>
            <a:endParaRPr lang="en-US" sz="1600" dirty="0">
              <a:latin typeface="游明朝 Demibold" panose="02020600000000000000" pitchFamily="18" charset="-128"/>
              <a:ea typeface="游明朝 Demibold" panose="02020600000000000000" pitchFamily="18" charset="-128"/>
            </a:endParaRPr>
          </a:p>
        </p:txBody>
      </p:sp>
      <p:sp>
        <p:nvSpPr>
          <p:cNvPr id="23" name="Text 13">
            <a:extLst>
              <a:ext uri="{FF2B5EF4-FFF2-40B4-BE49-F238E27FC236}">
                <a16:creationId xmlns:a16="http://schemas.microsoft.com/office/drawing/2014/main" id="{CDD0810A-D2E6-D664-5902-27280D182D67}"/>
              </a:ext>
            </a:extLst>
          </p:cNvPr>
          <p:cNvSpPr/>
          <p:nvPr/>
        </p:nvSpPr>
        <p:spPr>
          <a:xfrm>
            <a:off x="310710" y="5584357"/>
            <a:ext cx="3588859" cy="373643"/>
          </a:xfrm>
          <a:prstGeom prst="rect">
            <a:avLst/>
          </a:prstGeom>
          <a:noFill/>
          <a:ln/>
        </p:spPr>
        <p:txBody>
          <a:bodyPr wrap="squar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チュラロンコーン大学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（タイバンコク）</a:t>
            </a:r>
            <a:endParaRPr lang="en-US" sz="1100" dirty="0">
              <a:latin typeface="游明朝 Demibold" panose="02020600000000000000" pitchFamily="18" charset="-128"/>
              <a:ea typeface="游明朝 Demibold" panose="02020600000000000000" pitchFamily="18" charset="-128"/>
            </a:endParaRPr>
          </a:p>
        </p:txBody>
      </p:sp>
      <p:sp>
        <p:nvSpPr>
          <p:cNvPr id="24" name="Text 14">
            <a:extLst>
              <a:ext uri="{FF2B5EF4-FFF2-40B4-BE49-F238E27FC236}">
                <a16:creationId xmlns:a16="http://schemas.microsoft.com/office/drawing/2014/main" id="{B7F9B675-2127-FCA8-5564-27A6588A6F0D}"/>
              </a:ext>
            </a:extLst>
          </p:cNvPr>
          <p:cNvSpPr/>
          <p:nvPr/>
        </p:nvSpPr>
        <p:spPr>
          <a:xfrm>
            <a:off x="310710" y="6139553"/>
            <a:ext cx="3753960" cy="373643"/>
          </a:xfrm>
          <a:prstGeom prst="rect">
            <a:avLst/>
          </a:prstGeom>
          <a:noFill/>
          <a:ln/>
        </p:spPr>
        <p:txBody>
          <a:bodyPr wrap="squar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クイーンズランド大学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（オーストラリア）</a:t>
            </a:r>
            <a:endParaRPr lang="en-US" sz="1100" dirty="0">
              <a:latin typeface="游明朝 Demibold" panose="02020600000000000000" pitchFamily="18" charset="-128"/>
              <a:ea typeface="游明朝 Demibold" panose="02020600000000000000" pitchFamily="18" charset="-128"/>
            </a:endParaRPr>
          </a:p>
        </p:txBody>
      </p:sp>
      <p:sp>
        <p:nvSpPr>
          <p:cNvPr id="25" name="Text 15">
            <a:extLst>
              <a:ext uri="{FF2B5EF4-FFF2-40B4-BE49-F238E27FC236}">
                <a16:creationId xmlns:a16="http://schemas.microsoft.com/office/drawing/2014/main" id="{13B687AE-94B0-00E1-5462-E5B8A267D2B3}"/>
              </a:ext>
            </a:extLst>
          </p:cNvPr>
          <p:cNvSpPr/>
          <p:nvPr/>
        </p:nvSpPr>
        <p:spPr>
          <a:xfrm>
            <a:off x="5009067" y="4647893"/>
            <a:ext cx="1931376" cy="395502"/>
          </a:xfrm>
          <a:prstGeom prst="rect">
            <a:avLst/>
          </a:prstGeom>
          <a:noFill/>
          <a:ln/>
        </p:spPr>
        <p:txBody>
          <a:bodyPr wrap="none" lIns="0" tIns="0" rIns="0" bIns="0" rtlCol="0" anchor="t"/>
          <a:lstStyle/>
          <a:p>
            <a:pPr marL="0" indent="0">
              <a:lnSpc>
                <a:spcPts val="2850"/>
              </a:lnSpc>
              <a:buNone/>
            </a:pPr>
            <a:r>
              <a:rPr lang="en-US" b="1" dirty="0">
                <a:solidFill>
                  <a:schemeClr val="bg1"/>
                </a:solidFill>
                <a:latin typeface="游明朝 Demibold" panose="02020600000000000000" pitchFamily="18" charset="-128"/>
                <a:ea typeface="游明朝 Demibold" panose="02020600000000000000" pitchFamily="18" charset="-128"/>
                <a:cs typeface="Petrona Bold" pitchFamily="34" charset="-120"/>
              </a:rPr>
              <a:t>ヨーロッパ・アフリカ</a:t>
            </a:r>
            <a:endParaRPr lang="en-US" dirty="0">
              <a:solidFill>
                <a:schemeClr val="bg1"/>
              </a:solidFill>
              <a:latin typeface="游明朝 Demibold" panose="02020600000000000000" pitchFamily="18" charset="-128"/>
              <a:ea typeface="游明朝 Demibold" panose="02020600000000000000" pitchFamily="18" charset="-128"/>
            </a:endParaRPr>
          </a:p>
        </p:txBody>
      </p:sp>
      <p:sp>
        <p:nvSpPr>
          <p:cNvPr id="26" name="Text 16">
            <a:extLst>
              <a:ext uri="{FF2B5EF4-FFF2-40B4-BE49-F238E27FC236}">
                <a16:creationId xmlns:a16="http://schemas.microsoft.com/office/drawing/2014/main" id="{7070A480-0D79-D714-F792-2582B4A2DB83}"/>
              </a:ext>
            </a:extLst>
          </p:cNvPr>
          <p:cNvSpPr/>
          <p:nvPr/>
        </p:nvSpPr>
        <p:spPr>
          <a:xfrm>
            <a:off x="4566571" y="5177918"/>
            <a:ext cx="2657066" cy="304305"/>
          </a:xfrm>
          <a:prstGeom prst="rect">
            <a:avLst/>
          </a:prstGeom>
          <a:noFill/>
          <a:ln/>
        </p:spPr>
        <p:txBody>
          <a:bodyPr wrap="non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ウプサラ大学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（スエーデン）</a:t>
            </a:r>
            <a:endParaRPr lang="en-US" sz="1100" dirty="0">
              <a:latin typeface="游明朝 Demibold" panose="02020600000000000000" pitchFamily="18" charset="-128"/>
              <a:ea typeface="游明朝 Demibold" panose="02020600000000000000" pitchFamily="18" charset="-128"/>
            </a:endParaRPr>
          </a:p>
        </p:txBody>
      </p:sp>
      <p:sp>
        <p:nvSpPr>
          <p:cNvPr id="27" name="Text 17">
            <a:extLst>
              <a:ext uri="{FF2B5EF4-FFF2-40B4-BE49-F238E27FC236}">
                <a16:creationId xmlns:a16="http://schemas.microsoft.com/office/drawing/2014/main" id="{C68ED167-B038-0655-1C2D-45DF71C1C5C8}"/>
              </a:ext>
            </a:extLst>
          </p:cNvPr>
          <p:cNvSpPr/>
          <p:nvPr/>
        </p:nvSpPr>
        <p:spPr>
          <a:xfrm>
            <a:off x="4566571" y="5584358"/>
            <a:ext cx="2657066" cy="555195"/>
          </a:xfrm>
          <a:prstGeom prst="rect">
            <a:avLst/>
          </a:prstGeom>
          <a:noFill/>
          <a:ln/>
        </p:spPr>
        <p:txBody>
          <a:bodyPr wrap="non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プラッドフォード大学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（イギリス）</a:t>
            </a:r>
            <a:endParaRPr lang="en-US" sz="1100" dirty="0">
              <a:latin typeface="游明朝 Demibold" panose="02020600000000000000" pitchFamily="18" charset="-128"/>
              <a:ea typeface="游明朝 Demibold" panose="02020600000000000000" pitchFamily="18" charset="-128"/>
            </a:endParaRPr>
          </a:p>
        </p:txBody>
      </p:sp>
      <p:sp>
        <p:nvSpPr>
          <p:cNvPr id="28" name="Text 18">
            <a:extLst>
              <a:ext uri="{FF2B5EF4-FFF2-40B4-BE49-F238E27FC236}">
                <a16:creationId xmlns:a16="http://schemas.microsoft.com/office/drawing/2014/main" id="{D964DAFA-86A9-A57E-A645-787ADC0D96DC}"/>
              </a:ext>
            </a:extLst>
          </p:cNvPr>
          <p:cNvSpPr/>
          <p:nvPr/>
        </p:nvSpPr>
        <p:spPr>
          <a:xfrm>
            <a:off x="4566570" y="6016196"/>
            <a:ext cx="3532689" cy="460355"/>
          </a:xfrm>
          <a:prstGeom prst="rect">
            <a:avLst/>
          </a:prstGeom>
          <a:noFill/>
          <a:ln/>
        </p:spPr>
        <p:txBody>
          <a:bodyPr wrap="squar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マケレレ大学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（ウガンダ・カンパラ）</a:t>
            </a:r>
            <a:endParaRPr lang="en-US" sz="1100" dirty="0">
              <a:latin typeface="游明朝 Demibold" panose="02020600000000000000" pitchFamily="18" charset="-128"/>
              <a:ea typeface="游明朝 Demibold" panose="02020600000000000000" pitchFamily="18" charset="-128"/>
            </a:endParaRPr>
          </a:p>
        </p:txBody>
      </p:sp>
      <p:sp>
        <p:nvSpPr>
          <p:cNvPr id="29" name="Text 19">
            <a:extLst>
              <a:ext uri="{FF2B5EF4-FFF2-40B4-BE49-F238E27FC236}">
                <a16:creationId xmlns:a16="http://schemas.microsoft.com/office/drawing/2014/main" id="{17D96222-B77B-D53E-3DCF-F2B530D3D77C}"/>
              </a:ext>
            </a:extLst>
          </p:cNvPr>
          <p:cNvSpPr/>
          <p:nvPr/>
        </p:nvSpPr>
        <p:spPr>
          <a:xfrm>
            <a:off x="9854924" y="4647893"/>
            <a:ext cx="1783218" cy="375059"/>
          </a:xfrm>
          <a:prstGeom prst="rect">
            <a:avLst/>
          </a:prstGeom>
          <a:noFill/>
          <a:ln/>
        </p:spPr>
        <p:txBody>
          <a:bodyPr wrap="none" lIns="0" tIns="0" rIns="0" bIns="0" rtlCol="0" anchor="t"/>
          <a:lstStyle/>
          <a:p>
            <a:pPr marL="0" indent="0">
              <a:lnSpc>
                <a:spcPts val="2850"/>
              </a:lnSpc>
              <a:buNone/>
            </a:pPr>
            <a:r>
              <a:rPr lang="en-US" b="1" dirty="0">
                <a:solidFill>
                  <a:schemeClr val="bg1"/>
                </a:solidFill>
                <a:latin typeface="游明朝 Demibold" panose="02020600000000000000" pitchFamily="18" charset="-128"/>
                <a:ea typeface="游明朝 Demibold" panose="02020600000000000000" pitchFamily="18" charset="-128"/>
                <a:cs typeface="Petrona Bold" pitchFamily="34" charset="-120"/>
              </a:rPr>
              <a:t>北</a:t>
            </a:r>
            <a:r>
              <a:rPr lang="ja-JP" altLang="en-US" b="1" dirty="0">
                <a:solidFill>
                  <a:schemeClr val="bg1"/>
                </a:solidFill>
                <a:latin typeface="游明朝 Demibold" panose="02020600000000000000" pitchFamily="18" charset="-128"/>
                <a:ea typeface="游明朝 Demibold" panose="02020600000000000000" pitchFamily="18" charset="-128"/>
                <a:cs typeface="Petrona Bold" pitchFamily="34" charset="-120"/>
              </a:rPr>
              <a:t>　</a:t>
            </a:r>
            <a:r>
              <a:rPr lang="en-US" b="1" dirty="0">
                <a:solidFill>
                  <a:schemeClr val="bg1"/>
                </a:solidFill>
                <a:latin typeface="游明朝 Demibold" panose="02020600000000000000" pitchFamily="18" charset="-128"/>
                <a:ea typeface="游明朝 Demibold" panose="02020600000000000000" pitchFamily="18" charset="-128"/>
                <a:cs typeface="Petrona Bold" pitchFamily="34" charset="-120"/>
              </a:rPr>
              <a:t>米</a:t>
            </a:r>
            <a:endParaRPr lang="en-US" dirty="0">
              <a:solidFill>
                <a:schemeClr val="bg1"/>
              </a:solidFill>
              <a:latin typeface="游明朝 Demibold" panose="02020600000000000000" pitchFamily="18" charset="-128"/>
              <a:ea typeface="游明朝 Demibold" panose="02020600000000000000" pitchFamily="18" charset="-128"/>
            </a:endParaRPr>
          </a:p>
        </p:txBody>
      </p:sp>
      <p:sp>
        <p:nvSpPr>
          <p:cNvPr id="30" name="Text 20">
            <a:extLst>
              <a:ext uri="{FF2B5EF4-FFF2-40B4-BE49-F238E27FC236}">
                <a16:creationId xmlns:a16="http://schemas.microsoft.com/office/drawing/2014/main" id="{21F0B14A-3E72-4F3B-9A2A-D66C07AB9150}"/>
              </a:ext>
            </a:extLst>
          </p:cNvPr>
          <p:cNvSpPr/>
          <p:nvPr/>
        </p:nvSpPr>
        <p:spPr>
          <a:xfrm>
            <a:off x="8562202" y="5177918"/>
            <a:ext cx="2453239" cy="177165"/>
          </a:xfrm>
          <a:prstGeom prst="rect">
            <a:avLst/>
          </a:prstGeom>
          <a:noFill/>
          <a:ln/>
        </p:spPr>
        <p:txBody>
          <a:bodyPr wrap="non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デューク大学</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（アメリカ）</a:t>
            </a:r>
            <a:endParaRPr lang="en-US" sz="1100" dirty="0">
              <a:latin typeface="游明朝 Demibold" panose="02020600000000000000" pitchFamily="18" charset="-128"/>
              <a:ea typeface="游明朝 Demibold" panose="02020600000000000000" pitchFamily="18" charset="-128"/>
            </a:endParaRPr>
          </a:p>
        </p:txBody>
      </p:sp>
      <p:sp>
        <p:nvSpPr>
          <p:cNvPr id="31" name="Text 21">
            <a:extLst>
              <a:ext uri="{FF2B5EF4-FFF2-40B4-BE49-F238E27FC236}">
                <a16:creationId xmlns:a16="http://schemas.microsoft.com/office/drawing/2014/main" id="{3C53FED8-ABE5-92EB-F027-88F5FD6CFF40}"/>
              </a:ext>
            </a:extLst>
          </p:cNvPr>
          <p:cNvSpPr/>
          <p:nvPr/>
        </p:nvSpPr>
        <p:spPr>
          <a:xfrm>
            <a:off x="8562202" y="5584358"/>
            <a:ext cx="3319085" cy="428682"/>
          </a:xfrm>
          <a:prstGeom prst="rect">
            <a:avLst/>
          </a:prstGeom>
          <a:noFill/>
          <a:ln/>
        </p:spPr>
        <p:txBody>
          <a:bodyPr wrap="square" lIns="0" tIns="0" rIns="0" bIns="0" rtlCol="0" anchor="t"/>
          <a:lstStyle/>
          <a:p>
            <a:pPr marL="342900" indent="-342900">
              <a:lnSpc>
                <a:spcPts val="2750"/>
              </a:lnSpc>
              <a:buSzPct val="100000"/>
              <a:buChar char="•"/>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ノースカロライナ大学チャペルヒル校</a:t>
            </a:r>
            <a:r>
              <a:rPr lang="en-US" sz="1100" dirty="0">
                <a:solidFill>
                  <a:srgbClr val="272525"/>
                </a:solidFill>
                <a:latin typeface="游明朝 Demibold" panose="02020600000000000000" pitchFamily="18" charset="-128"/>
                <a:ea typeface="游明朝 Demibold" panose="02020600000000000000" pitchFamily="18" charset="-128"/>
                <a:cs typeface="Inter" pitchFamily="34" charset="-120"/>
              </a:rPr>
              <a:t>（アメリカ）</a:t>
            </a:r>
            <a:endParaRPr lang="en-US" sz="1100" dirty="0">
              <a:latin typeface="游明朝 Demibold" panose="02020600000000000000" pitchFamily="18" charset="-128"/>
              <a:ea typeface="游明朝 Demibold" panose="02020600000000000000" pitchFamily="18" charset="-128"/>
            </a:endParaRPr>
          </a:p>
        </p:txBody>
      </p:sp>
      <p:cxnSp>
        <p:nvCxnSpPr>
          <p:cNvPr id="33" name="直線コネクタ 32">
            <a:extLst>
              <a:ext uri="{FF2B5EF4-FFF2-40B4-BE49-F238E27FC236}">
                <a16:creationId xmlns:a16="http://schemas.microsoft.com/office/drawing/2014/main" id="{FD05B1C0-9571-94D5-11C3-8A7758231AA0}"/>
              </a:ext>
            </a:extLst>
          </p:cNvPr>
          <p:cNvCxnSpPr/>
          <p:nvPr/>
        </p:nvCxnSpPr>
        <p:spPr>
          <a:xfrm>
            <a:off x="4155576" y="4631852"/>
            <a:ext cx="0" cy="1945512"/>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D252A66-0F8A-6BF6-D4A2-CE2297BF5D99}"/>
              </a:ext>
            </a:extLst>
          </p:cNvPr>
          <p:cNvCxnSpPr/>
          <p:nvPr/>
        </p:nvCxnSpPr>
        <p:spPr>
          <a:xfrm>
            <a:off x="8123992" y="4631852"/>
            <a:ext cx="0" cy="1945512"/>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11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0" descr="preencoded.png">
            <a:extLst>
              <a:ext uri="{FF2B5EF4-FFF2-40B4-BE49-F238E27FC236}">
                <a16:creationId xmlns:a16="http://schemas.microsoft.com/office/drawing/2014/main" id="{F5B98978-224F-46F4-E0D2-8D6C1CE77DD3}"/>
              </a:ext>
            </a:extLst>
          </p:cNvPr>
          <p:cNvPicPr>
            <a:picLocks noChangeAspect="1"/>
          </p:cNvPicPr>
          <p:nvPr/>
        </p:nvPicPr>
        <p:blipFill>
          <a:blip r:embed="rId2"/>
          <a:stretch>
            <a:fillRect/>
          </a:stretch>
        </p:blipFill>
        <p:spPr>
          <a:xfrm>
            <a:off x="1278320" y="1302879"/>
            <a:ext cx="2062772" cy="1274870"/>
          </a:xfrm>
          <a:prstGeom prst="rect">
            <a:avLst/>
          </a:prstGeom>
        </p:spPr>
      </p:pic>
      <p:pic>
        <p:nvPicPr>
          <p:cNvPr id="25" name="Image 1" descr="preencoded.png">
            <a:extLst>
              <a:ext uri="{FF2B5EF4-FFF2-40B4-BE49-F238E27FC236}">
                <a16:creationId xmlns:a16="http://schemas.microsoft.com/office/drawing/2014/main" id="{54091172-44DA-F114-60F9-41C46CB07AA1}"/>
              </a:ext>
            </a:extLst>
          </p:cNvPr>
          <p:cNvPicPr>
            <a:picLocks noChangeAspect="1"/>
          </p:cNvPicPr>
          <p:nvPr/>
        </p:nvPicPr>
        <p:blipFill>
          <a:blip r:embed="rId3"/>
          <a:stretch>
            <a:fillRect/>
          </a:stretch>
        </p:blipFill>
        <p:spPr>
          <a:xfrm>
            <a:off x="3994980" y="1302879"/>
            <a:ext cx="2062772" cy="1274870"/>
          </a:xfrm>
          <a:prstGeom prst="rect">
            <a:avLst/>
          </a:prstGeom>
        </p:spPr>
      </p:pic>
      <p:sp>
        <p:nvSpPr>
          <p:cNvPr id="7" name="正方形/長方形 6">
            <a:extLst>
              <a:ext uri="{FF2B5EF4-FFF2-40B4-BE49-F238E27FC236}">
                <a16:creationId xmlns:a16="http://schemas.microsoft.com/office/drawing/2014/main" id="{2C061A39-BEDE-A433-7F31-CC98C37D8244}"/>
              </a:ext>
            </a:extLst>
          </p:cNvPr>
          <p:cNvSpPr/>
          <p:nvPr/>
        </p:nvSpPr>
        <p:spPr>
          <a:xfrm>
            <a:off x="0" y="0"/>
            <a:ext cx="712728"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1">
            <a:extLst>
              <a:ext uri="{FF2B5EF4-FFF2-40B4-BE49-F238E27FC236}">
                <a16:creationId xmlns:a16="http://schemas.microsoft.com/office/drawing/2014/main" id="{1A9BAC3C-5244-70D4-5E10-D35CAB42388E}"/>
              </a:ext>
            </a:extLst>
          </p:cNvPr>
          <p:cNvSpPr/>
          <p:nvPr/>
        </p:nvSpPr>
        <p:spPr>
          <a:xfrm>
            <a:off x="1323126" y="2800813"/>
            <a:ext cx="1618275" cy="664464"/>
          </a:xfrm>
          <a:prstGeom prst="rect">
            <a:avLst/>
          </a:prstGeom>
          <a:noFill/>
          <a:ln/>
        </p:spPr>
        <p:txBody>
          <a:bodyPr wrap="none" lIns="0" tIns="0" rIns="0" bIns="0" rtlCol="0" anchor="t"/>
          <a:lstStyle/>
          <a:p>
            <a:pPr marL="0" indent="0">
              <a:lnSpc>
                <a:spcPts val="29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MY ROTARYに登録</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0" name="Text 2">
            <a:extLst>
              <a:ext uri="{FF2B5EF4-FFF2-40B4-BE49-F238E27FC236}">
                <a16:creationId xmlns:a16="http://schemas.microsoft.com/office/drawing/2014/main" id="{C5BBFCB1-5538-FBA7-5F55-8116F1DB4B08}"/>
              </a:ext>
            </a:extLst>
          </p:cNvPr>
          <p:cNvSpPr/>
          <p:nvPr/>
        </p:nvSpPr>
        <p:spPr>
          <a:xfrm>
            <a:off x="1278320" y="3262344"/>
            <a:ext cx="2288537" cy="1158916"/>
          </a:xfrm>
          <a:prstGeom prst="rect">
            <a:avLst/>
          </a:prstGeom>
          <a:noFill/>
          <a:ln/>
        </p:spPr>
        <p:txBody>
          <a:bodyPr wrap="square" lIns="0" tIns="0" rIns="0" bIns="0" rtlCol="0" anchor="t"/>
          <a:lstStyle/>
          <a:p>
            <a:pPr marL="0" indent="0" algn="l">
              <a:buNone/>
            </a:pP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ロータリー平和センターに寄付をする</a:t>
            </a:r>
            <a:endParaRPr lang="en-US" sz="1600" dirty="0">
              <a:latin typeface="游明朝 Demibold" panose="02020600000000000000" pitchFamily="18" charset="-128"/>
              <a:ea typeface="游明朝 Demibold" panose="02020600000000000000" pitchFamily="18" charset="-128"/>
            </a:endParaRPr>
          </a:p>
        </p:txBody>
      </p:sp>
      <p:sp>
        <p:nvSpPr>
          <p:cNvPr id="12" name="Text 3">
            <a:extLst>
              <a:ext uri="{FF2B5EF4-FFF2-40B4-BE49-F238E27FC236}">
                <a16:creationId xmlns:a16="http://schemas.microsoft.com/office/drawing/2014/main" id="{E4CEC551-025C-5EA3-F06D-5DEB24FFAF93}"/>
              </a:ext>
            </a:extLst>
          </p:cNvPr>
          <p:cNvSpPr/>
          <p:nvPr/>
        </p:nvSpPr>
        <p:spPr>
          <a:xfrm>
            <a:off x="3978006" y="2789795"/>
            <a:ext cx="2109619" cy="730910"/>
          </a:xfrm>
          <a:prstGeom prst="rect">
            <a:avLst/>
          </a:prstGeom>
          <a:noFill/>
          <a:ln/>
        </p:spPr>
        <p:txBody>
          <a:bodyPr wrap="none" lIns="0" tIns="0" rIns="0" bIns="0" rtlCol="0" anchor="t"/>
          <a:lstStyle/>
          <a:p>
            <a:pPr marL="0" indent="0">
              <a:lnSpc>
                <a:spcPts val="29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クラブからの推薦</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3" name="Text 4">
            <a:extLst>
              <a:ext uri="{FF2B5EF4-FFF2-40B4-BE49-F238E27FC236}">
                <a16:creationId xmlns:a16="http://schemas.microsoft.com/office/drawing/2014/main" id="{3A61CF91-D46E-6318-03EE-A80963F0FD15}"/>
              </a:ext>
            </a:extLst>
          </p:cNvPr>
          <p:cNvSpPr/>
          <p:nvPr/>
        </p:nvSpPr>
        <p:spPr>
          <a:xfrm>
            <a:off x="3994980" y="3240849"/>
            <a:ext cx="2062770" cy="1274809"/>
          </a:xfrm>
          <a:prstGeom prst="rect">
            <a:avLst/>
          </a:prstGeom>
          <a:noFill/>
          <a:ln/>
        </p:spPr>
        <p:txBody>
          <a:bodyPr wrap="square" lIns="0" tIns="0" rIns="0" bIns="0" rtlCol="0" anchor="t"/>
          <a:lstStyle/>
          <a:p>
            <a:pPr marL="0" indent="0" algn="l">
              <a:buNone/>
            </a:pP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クラブ</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から</a:t>
            </a: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平和フェローを推薦する</a:t>
            </a:r>
            <a:endParaRPr lang="en-US" sz="1600" dirty="0">
              <a:latin typeface="游明朝 Demibold" panose="02020600000000000000" pitchFamily="18" charset="-128"/>
              <a:ea typeface="游明朝 Demibold" panose="02020600000000000000" pitchFamily="18" charset="-128"/>
            </a:endParaRPr>
          </a:p>
        </p:txBody>
      </p:sp>
      <p:pic>
        <p:nvPicPr>
          <p:cNvPr id="14" name="Image 2" descr="preencoded.png">
            <a:extLst>
              <a:ext uri="{FF2B5EF4-FFF2-40B4-BE49-F238E27FC236}">
                <a16:creationId xmlns:a16="http://schemas.microsoft.com/office/drawing/2014/main" id="{DD1085A1-9F51-0C47-CEAE-27D316F44E61}"/>
              </a:ext>
            </a:extLst>
          </p:cNvPr>
          <p:cNvPicPr>
            <a:picLocks noChangeAspect="1"/>
          </p:cNvPicPr>
          <p:nvPr/>
        </p:nvPicPr>
        <p:blipFill>
          <a:blip r:embed="rId4"/>
          <a:stretch>
            <a:fillRect/>
          </a:stretch>
        </p:blipFill>
        <p:spPr>
          <a:xfrm>
            <a:off x="6688162" y="1272850"/>
            <a:ext cx="2062772" cy="1274810"/>
          </a:xfrm>
          <a:prstGeom prst="rect">
            <a:avLst/>
          </a:prstGeom>
        </p:spPr>
      </p:pic>
      <p:sp>
        <p:nvSpPr>
          <p:cNvPr id="15" name="Text 5">
            <a:extLst>
              <a:ext uri="{FF2B5EF4-FFF2-40B4-BE49-F238E27FC236}">
                <a16:creationId xmlns:a16="http://schemas.microsoft.com/office/drawing/2014/main" id="{91B18FE1-7861-F167-B38A-16B8B6D1A29A}"/>
              </a:ext>
            </a:extLst>
          </p:cNvPr>
          <p:cNvSpPr/>
          <p:nvPr/>
        </p:nvSpPr>
        <p:spPr>
          <a:xfrm>
            <a:off x="6685122" y="2789795"/>
            <a:ext cx="2062771" cy="730910"/>
          </a:xfrm>
          <a:prstGeom prst="rect">
            <a:avLst/>
          </a:prstGeom>
          <a:noFill/>
          <a:ln/>
        </p:spPr>
        <p:txBody>
          <a:bodyPr wrap="none" lIns="0" tIns="0" rIns="0" bIns="0" rtlCol="0" anchor="t"/>
          <a:lstStyle/>
          <a:p>
            <a:pPr marL="0" indent="0">
              <a:lnSpc>
                <a:spcPts val="29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地区からの推薦</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6" name="Text 6">
            <a:extLst>
              <a:ext uri="{FF2B5EF4-FFF2-40B4-BE49-F238E27FC236}">
                <a16:creationId xmlns:a16="http://schemas.microsoft.com/office/drawing/2014/main" id="{DED12185-788E-1D16-19BD-F64F5BB3214E}"/>
              </a:ext>
            </a:extLst>
          </p:cNvPr>
          <p:cNvSpPr/>
          <p:nvPr/>
        </p:nvSpPr>
        <p:spPr>
          <a:xfrm>
            <a:off x="6685122" y="3240849"/>
            <a:ext cx="2120477" cy="1274809"/>
          </a:xfrm>
          <a:prstGeom prst="rect">
            <a:avLst/>
          </a:prstGeom>
          <a:noFill/>
          <a:ln/>
        </p:spPr>
        <p:txBody>
          <a:bodyPr wrap="square" lIns="0" tIns="0" rIns="0" bIns="0" rtlCol="0" anchor="t"/>
          <a:lstStyle/>
          <a:p>
            <a:pPr marL="0" indent="0" algn="l">
              <a:buNone/>
            </a:pP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２６１０</a:t>
            </a: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地区</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から</a:t>
            </a:r>
            <a:r>
              <a:rPr lang="en-US" sz="1600" dirty="0" err="1">
                <a:solidFill>
                  <a:srgbClr val="272525"/>
                </a:solidFill>
                <a:latin typeface="游明朝 Demibold" panose="02020600000000000000" pitchFamily="18" charset="-128"/>
                <a:ea typeface="游明朝 Demibold" panose="02020600000000000000" pitchFamily="18" charset="-128"/>
                <a:cs typeface="Inter" pitchFamily="34" charset="-120"/>
              </a:rPr>
              <a:t>平和フェローを推薦する</a:t>
            </a:r>
            <a:endParaRPr lang="en-US" sz="1600" dirty="0">
              <a:latin typeface="游明朝 Demibold" panose="02020600000000000000" pitchFamily="18" charset="-128"/>
              <a:ea typeface="游明朝 Demibold" panose="02020600000000000000" pitchFamily="18" charset="-128"/>
            </a:endParaRPr>
          </a:p>
        </p:txBody>
      </p:sp>
      <p:sp>
        <p:nvSpPr>
          <p:cNvPr id="23" name="Text 0">
            <a:extLst>
              <a:ext uri="{FF2B5EF4-FFF2-40B4-BE49-F238E27FC236}">
                <a16:creationId xmlns:a16="http://schemas.microsoft.com/office/drawing/2014/main" id="{E6DCBD64-B78F-1CAC-EA3A-C4184C4D92CE}"/>
              </a:ext>
            </a:extLst>
          </p:cNvPr>
          <p:cNvSpPr/>
          <p:nvPr/>
        </p:nvSpPr>
        <p:spPr>
          <a:xfrm>
            <a:off x="1182149" y="386406"/>
            <a:ext cx="5101114" cy="637580"/>
          </a:xfrm>
          <a:prstGeom prst="rect">
            <a:avLst/>
          </a:prstGeom>
          <a:noFill/>
          <a:ln/>
        </p:spPr>
        <p:txBody>
          <a:bodyPr wrap="none" lIns="0" tIns="0" rIns="0" bIns="0" rtlCol="0" anchor="t"/>
          <a:lstStyle/>
          <a:p>
            <a:pPr marL="0" indent="0">
              <a:lnSpc>
                <a:spcPts val="5000"/>
              </a:lnSpc>
              <a:buNone/>
            </a:pPr>
            <a:r>
              <a:rPr lang="en-US" sz="4000" b="1" dirty="0">
                <a:solidFill>
                  <a:srgbClr val="EBA327"/>
                </a:solidFill>
                <a:latin typeface="游明朝 Demibold" panose="02020600000000000000" pitchFamily="18" charset="-128"/>
                <a:ea typeface="游明朝 Demibold" panose="02020600000000000000" pitchFamily="18" charset="-128"/>
                <a:cs typeface="Petrona Bold" pitchFamily="34" charset="-120"/>
              </a:rPr>
              <a:t>TAKE ACTION!</a:t>
            </a:r>
            <a:endParaRPr lang="en-US" sz="4000" dirty="0">
              <a:solidFill>
                <a:srgbClr val="EBA327"/>
              </a:solidFill>
              <a:latin typeface="游明朝 Demibold" panose="02020600000000000000" pitchFamily="18" charset="-128"/>
              <a:ea typeface="游明朝 Demibold" panose="02020600000000000000" pitchFamily="18" charset="-128"/>
            </a:endParaRPr>
          </a:p>
        </p:txBody>
      </p:sp>
      <p:pic>
        <p:nvPicPr>
          <p:cNvPr id="5" name="図 4">
            <a:extLst>
              <a:ext uri="{FF2B5EF4-FFF2-40B4-BE49-F238E27FC236}">
                <a16:creationId xmlns:a16="http://schemas.microsoft.com/office/drawing/2014/main" id="{F8017F85-10FC-37BE-E356-CD04E653002B}"/>
              </a:ext>
            </a:extLst>
          </p:cNvPr>
          <p:cNvPicPr>
            <a:picLocks noChangeAspect="1"/>
          </p:cNvPicPr>
          <p:nvPr/>
        </p:nvPicPr>
        <p:blipFill>
          <a:blip r:embed="rId5"/>
          <a:stretch>
            <a:fillRect/>
          </a:stretch>
        </p:blipFill>
        <p:spPr>
          <a:xfrm>
            <a:off x="3994980" y="1302879"/>
            <a:ext cx="2074391" cy="1260506"/>
          </a:xfrm>
          <a:prstGeom prst="rect">
            <a:avLst/>
          </a:prstGeom>
        </p:spPr>
      </p:pic>
      <p:pic>
        <p:nvPicPr>
          <p:cNvPr id="8" name="図 7">
            <a:extLst>
              <a:ext uri="{FF2B5EF4-FFF2-40B4-BE49-F238E27FC236}">
                <a16:creationId xmlns:a16="http://schemas.microsoft.com/office/drawing/2014/main" id="{A9735051-1900-9ED5-76D5-391DAC26D531}"/>
              </a:ext>
            </a:extLst>
          </p:cNvPr>
          <p:cNvPicPr>
            <a:picLocks noChangeAspect="1"/>
          </p:cNvPicPr>
          <p:nvPr/>
        </p:nvPicPr>
        <p:blipFill>
          <a:blip r:embed="rId6"/>
          <a:stretch>
            <a:fillRect/>
          </a:stretch>
        </p:blipFill>
        <p:spPr>
          <a:xfrm>
            <a:off x="6685122" y="1260876"/>
            <a:ext cx="2074603" cy="1274809"/>
          </a:xfrm>
          <a:prstGeom prst="rect">
            <a:avLst/>
          </a:prstGeom>
        </p:spPr>
      </p:pic>
      <p:cxnSp>
        <p:nvCxnSpPr>
          <p:cNvPr id="11" name="直線コネクタ 10">
            <a:extLst>
              <a:ext uri="{FF2B5EF4-FFF2-40B4-BE49-F238E27FC236}">
                <a16:creationId xmlns:a16="http://schemas.microsoft.com/office/drawing/2014/main" id="{F7E5B5BA-587A-5975-E4FB-A098E39A182C}"/>
              </a:ext>
            </a:extLst>
          </p:cNvPr>
          <p:cNvCxnSpPr/>
          <p:nvPr/>
        </p:nvCxnSpPr>
        <p:spPr>
          <a:xfrm>
            <a:off x="1291020" y="3879516"/>
            <a:ext cx="1019537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809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4E3836A-343D-7A55-4B40-E58998A416C8}"/>
              </a:ext>
            </a:extLst>
          </p:cNvPr>
          <p:cNvSpPr/>
          <p:nvPr/>
        </p:nvSpPr>
        <p:spPr>
          <a:xfrm>
            <a:off x="4265193" y="6704"/>
            <a:ext cx="7905541" cy="685800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ィカル ユーザー インターフェイス&#10;&#10;AI によって生成されたコンテンツは間違っている可能性があります。">
            <a:extLst>
              <a:ext uri="{FF2B5EF4-FFF2-40B4-BE49-F238E27FC236}">
                <a16:creationId xmlns:a16="http://schemas.microsoft.com/office/drawing/2014/main" id="{A0CBD364-F4B0-A45A-445F-6F1AF274427A}"/>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aturation sat="0"/>
                    </a14:imgEffect>
                  </a14:imgLayer>
                </a14:imgProps>
              </a:ext>
            </a:extLst>
          </a:blip>
          <a:srcRect l="9410" t="6674" r="63158" b="36664"/>
          <a:stretch/>
        </p:blipFill>
        <p:spPr>
          <a:xfrm>
            <a:off x="-303293" y="-112295"/>
            <a:ext cx="4572000" cy="7082589"/>
          </a:xfrm>
          <a:prstGeom prst="rect">
            <a:avLst/>
          </a:prstGeom>
        </p:spPr>
      </p:pic>
      <p:sp>
        <p:nvSpPr>
          <p:cNvPr id="9" name="テキスト ボックス 8">
            <a:extLst>
              <a:ext uri="{FF2B5EF4-FFF2-40B4-BE49-F238E27FC236}">
                <a16:creationId xmlns:a16="http://schemas.microsoft.com/office/drawing/2014/main" id="{EDCC11FD-FEC3-4CDC-C93D-46086194142A}"/>
              </a:ext>
            </a:extLst>
          </p:cNvPr>
          <p:cNvSpPr txBox="1"/>
          <p:nvPr/>
        </p:nvSpPr>
        <p:spPr>
          <a:xfrm>
            <a:off x="5092701" y="2046064"/>
            <a:ext cx="6311900" cy="4189631"/>
          </a:xfrm>
          <a:prstGeom prst="rect">
            <a:avLst/>
          </a:prstGeom>
          <a:noFill/>
          <a:ln>
            <a:noFill/>
          </a:ln>
        </p:spPr>
        <p:txBody>
          <a:bodyPr wrap="square">
            <a:spAutoFit/>
          </a:bodyPr>
          <a:lstStyle/>
          <a:p>
            <a:endPar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rPr>
              <a:t>即時の救援</a:t>
            </a:r>
            <a:endParaRPr lang="en-US"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災害発生直後に現地のクラブがパートナー団体と連携してボランティア活動や物資供給</a:t>
            </a:r>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rPr>
              <a:t>短期的な支援</a:t>
            </a:r>
            <a:endParaRPr lang="en-US"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被災地の生活を立て直すため、世界中のクラブと地区が義援金や物資提供のかたちで支援</a:t>
            </a:r>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rPr>
              <a:t>長期的な支援</a:t>
            </a:r>
            <a:endParaRPr lang="en-US" altLang="ja-JP" sz="2000" b="1" kern="100" dirty="0">
              <a:solidFill>
                <a:srgbClr val="EBA327"/>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ロータリークラブが被災地の復旧・復興プロジェクトを計画、実施</a:t>
            </a:r>
            <a:endParaRPr lang="en-US"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altLang="ja-JP" sz="2000" kern="100" dirty="0">
              <a:solidFill>
                <a:schemeClr val="bg1"/>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E25BAF2-1E2E-7B6D-0B0F-BA47352BF5E1}"/>
              </a:ext>
            </a:extLst>
          </p:cNvPr>
          <p:cNvSpPr/>
          <p:nvPr/>
        </p:nvSpPr>
        <p:spPr>
          <a:xfrm>
            <a:off x="5154695" y="791092"/>
            <a:ext cx="4394200" cy="891350"/>
          </a:xfrm>
          <a:prstGeom prst="rect">
            <a:avLst/>
          </a:prstGeom>
          <a:solidFill>
            <a:srgbClr val="197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None/>
            </a:pPr>
            <a:r>
              <a:rPr kumimoji="1" lang="ja-JP" altLang="en-US" sz="2400" dirty="0">
                <a:solidFill>
                  <a:schemeClr val="bg1"/>
                </a:solidFill>
                <a:latin typeface="游明朝 Demibold" panose="02020600000000000000" pitchFamily="18" charset="-128"/>
                <a:ea typeface="游明朝 Demibold" panose="02020600000000000000" pitchFamily="18" charset="-128"/>
              </a:rPr>
              <a:t>災害救援活動</a:t>
            </a:r>
            <a:endParaRPr kumimoji="1" lang="en-US" altLang="ja-JP" sz="2400" dirty="0">
              <a:solidFill>
                <a:schemeClr val="bg1"/>
              </a:solidFill>
              <a:latin typeface="游明朝 Demibold" panose="02020600000000000000" pitchFamily="18" charset="-128"/>
              <a:ea typeface="游明朝 Demibold" panose="02020600000000000000" pitchFamily="18" charset="-128"/>
            </a:endParaRPr>
          </a:p>
          <a:p>
            <a:pPr lvl="0">
              <a:buNone/>
            </a:pPr>
            <a:r>
              <a:rPr kumimoji="1" lang="en-US" altLang="ja-JP" sz="2000" dirty="0">
                <a:solidFill>
                  <a:schemeClr val="bg1"/>
                </a:solidFill>
                <a:latin typeface="游明朝 Demibold" panose="02020600000000000000" pitchFamily="18" charset="-128"/>
                <a:ea typeface="游明朝 Demibold" panose="02020600000000000000" pitchFamily="18" charset="-128"/>
              </a:rPr>
              <a:t>(</a:t>
            </a:r>
            <a:r>
              <a:rPr kumimoji="1" lang="ja-JP" altLang="en-US" sz="2000" dirty="0">
                <a:solidFill>
                  <a:schemeClr val="bg1"/>
                </a:solidFill>
                <a:latin typeface="游明朝 Demibold" panose="02020600000000000000" pitchFamily="18" charset="-128"/>
                <a:ea typeface="游明朝 Demibold" panose="02020600000000000000" pitchFamily="18" charset="-128"/>
              </a:rPr>
              <a:t>災害救援基金</a:t>
            </a:r>
            <a:r>
              <a:rPr kumimoji="1" lang="en-US" altLang="ja-JP" sz="2000" dirty="0">
                <a:solidFill>
                  <a:schemeClr val="bg1"/>
                </a:solidFill>
                <a:latin typeface="游明朝 Demibold" panose="02020600000000000000" pitchFamily="18" charset="-128"/>
                <a:ea typeface="游明朝 Demibold" panose="02020600000000000000" pitchFamily="18" charset="-128"/>
              </a:rPr>
              <a:t>)</a:t>
            </a:r>
            <a:endParaRPr kumimoji="1" lang="ja-JP" altLang="en-US" sz="2000" dirty="0">
              <a:solidFill>
                <a:schemeClr val="bg1"/>
              </a:solidFill>
              <a:latin typeface="游明朝 Demibold" panose="02020600000000000000" pitchFamily="18" charset="-128"/>
              <a:ea typeface="游明朝 Demibold" panose="02020600000000000000" pitchFamily="18" charset="-128"/>
            </a:endParaRPr>
          </a:p>
        </p:txBody>
      </p:sp>
      <p:cxnSp>
        <p:nvCxnSpPr>
          <p:cNvPr id="8" name="直線コネクタ 7">
            <a:extLst>
              <a:ext uri="{FF2B5EF4-FFF2-40B4-BE49-F238E27FC236}">
                <a16:creationId xmlns:a16="http://schemas.microsoft.com/office/drawing/2014/main" id="{2340D375-CF3E-801D-65D5-234666C483E1}"/>
              </a:ext>
            </a:extLst>
          </p:cNvPr>
          <p:cNvCxnSpPr/>
          <p:nvPr/>
        </p:nvCxnSpPr>
        <p:spPr>
          <a:xfrm>
            <a:off x="5181600" y="1854200"/>
            <a:ext cx="619760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84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10;&#10;AI によって生成されたコンテンツは間違っている可能性があります。">
            <a:extLst>
              <a:ext uri="{FF2B5EF4-FFF2-40B4-BE49-F238E27FC236}">
                <a16:creationId xmlns:a16="http://schemas.microsoft.com/office/drawing/2014/main" id="{6C8C9FEA-7964-0D06-4BFB-C7C17E480226}"/>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aturation sat="0"/>
                    </a14:imgEffect>
                  </a14:imgLayer>
                </a14:imgProps>
              </a:ext>
            </a:extLst>
          </a:blip>
          <a:srcRect l="11230" t="6674" r="63158" b="36664"/>
          <a:stretch/>
        </p:blipFill>
        <p:spPr>
          <a:xfrm>
            <a:off x="-1" y="-112295"/>
            <a:ext cx="4268707" cy="7082589"/>
          </a:xfrm>
          <a:prstGeom prst="rect">
            <a:avLst/>
          </a:prstGeom>
        </p:spPr>
      </p:pic>
      <p:sp>
        <p:nvSpPr>
          <p:cNvPr id="6" name="正方形/長方形 5">
            <a:extLst>
              <a:ext uri="{FF2B5EF4-FFF2-40B4-BE49-F238E27FC236}">
                <a16:creationId xmlns:a16="http://schemas.microsoft.com/office/drawing/2014/main" id="{96C25A60-BEC2-2FDC-AB6F-DA2498EDE25A}"/>
              </a:ext>
            </a:extLst>
          </p:cNvPr>
          <p:cNvSpPr/>
          <p:nvPr/>
        </p:nvSpPr>
        <p:spPr>
          <a:xfrm>
            <a:off x="958516" y="3562350"/>
            <a:ext cx="10274968" cy="469900"/>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8" name="正方形/長方形 7">
            <a:extLst>
              <a:ext uri="{FF2B5EF4-FFF2-40B4-BE49-F238E27FC236}">
                <a16:creationId xmlns:a16="http://schemas.microsoft.com/office/drawing/2014/main" id="{75905D8D-9538-4F89-41AC-9B2B951DD948}"/>
              </a:ext>
            </a:extLst>
          </p:cNvPr>
          <p:cNvSpPr/>
          <p:nvPr/>
        </p:nvSpPr>
        <p:spPr>
          <a:xfrm>
            <a:off x="958516" y="4635500"/>
            <a:ext cx="10274968" cy="469900"/>
          </a:xfrm>
          <a:prstGeom prst="rect">
            <a:avLst/>
          </a:prstGeom>
          <a:solidFill>
            <a:srgbClr val="EBA32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5" name="テキスト ボックス 4">
            <a:extLst>
              <a:ext uri="{FF2B5EF4-FFF2-40B4-BE49-F238E27FC236}">
                <a16:creationId xmlns:a16="http://schemas.microsoft.com/office/drawing/2014/main" id="{38389379-5E4F-618C-7B3C-2A79D2BF569C}"/>
              </a:ext>
            </a:extLst>
          </p:cNvPr>
          <p:cNvSpPr txBox="1"/>
          <p:nvPr/>
        </p:nvSpPr>
        <p:spPr>
          <a:xfrm>
            <a:off x="958516" y="1234350"/>
            <a:ext cx="10274968" cy="4430187"/>
          </a:xfrm>
          <a:prstGeom prst="rect">
            <a:avLst/>
          </a:prstGeom>
          <a:solidFill>
            <a:schemeClr val="bg1">
              <a:alpha val="50196"/>
            </a:schemeClr>
          </a:solidFill>
        </p:spPr>
        <p:txBody>
          <a:bodyPr wrap="square">
            <a:spAutoFit/>
          </a:bodyPr>
          <a:lstStyle/>
          <a:p>
            <a:pPr>
              <a:lnSpc>
                <a:spcPct val="150000"/>
              </a:lnSpc>
            </a:pP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endParaRPr lang="ja-JP" altLang="en-US"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solidFill>
                  <a:srgbClr val="1972C2"/>
                </a:solidFill>
                <a:latin typeface="游明朝 Demibold" panose="02020600000000000000" pitchFamily="18" charset="-128"/>
                <a:ea typeface="游明朝 Demibold" panose="02020600000000000000" pitchFamily="18" charset="-128"/>
              </a:rPr>
              <a:t>基金名	　　　　　　　寄付受理の期限	　    </a:t>
            </a:r>
            <a:r>
              <a:rPr lang="en-US" altLang="ja-JP" sz="2400" b="1" dirty="0">
                <a:solidFill>
                  <a:srgbClr val="1972C2"/>
                </a:solidFill>
                <a:latin typeface="游明朝 Demibold" panose="02020600000000000000" pitchFamily="18" charset="-128"/>
                <a:ea typeface="游明朝 Demibold" panose="02020600000000000000" pitchFamily="18" charset="-128"/>
              </a:rPr>
              <a:t>	</a:t>
            </a:r>
            <a:r>
              <a:rPr lang="ja-JP" altLang="en-US" sz="2400" b="1" dirty="0">
                <a:solidFill>
                  <a:srgbClr val="1972C2"/>
                </a:solidFill>
                <a:latin typeface="游明朝 Demibold" panose="02020600000000000000" pitchFamily="18" charset="-128"/>
                <a:ea typeface="游明朝 Demibold" panose="02020600000000000000" pitchFamily="18" charset="-128"/>
              </a:rPr>
              <a:t>補助金支給の期限</a:t>
            </a:r>
          </a:p>
          <a:p>
            <a:pPr>
              <a:lnSpc>
                <a:spcPct val="150000"/>
              </a:lnSpc>
            </a:pPr>
            <a:r>
              <a:rPr lang="ja-JP" altLang="en-US" sz="2400" dirty="0">
                <a:latin typeface="游明朝 Demibold" panose="02020600000000000000" pitchFamily="18" charset="-128"/>
                <a:ea typeface="游明朝 Demibold" panose="02020600000000000000" pitchFamily="18" charset="-128"/>
              </a:rPr>
              <a:t>ブラジル洪水救援基金 	　</a:t>
            </a:r>
            <a:r>
              <a:rPr lang="en-US" altLang="ja-JP" sz="2400" dirty="0">
                <a:latin typeface="游明朝 Demibold" panose="02020600000000000000" pitchFamily="18" charset="-128"/>
                <a:ea typeface="游明朝 Demibold" panose="02020600000000000000" pitchFamily="18" charset="-128"/>
              </a:rPr>
              <a:t>2024</a:t>
            </a:r>
            <a:r>
              <a:rPr lang="ja-JP" altLang="en-US" sz="2400" dirty="0">
                <a:latin typeface="游明朝 Demibold" panose="02020600000000000000" pitchFamily="18" charset="-128"/>
                <a:ea typeface="游明朝 Demibold" panose="02020600000000000000" pitchFamily="18" charset="-128"/>
              </a:rPr>
              <a:t>年 </a:t>
            </a:r>
            <a:r>
              <a:rPr lang="en-US" altLang="ja-JP" sz="2400" dirty="0">
                <a:latin typeface="游明朝 Demibold" panose="02020600000000000000" pitchFamily="18" charset="-128"/>
                <a:ea typeface="游明朝 Demibold" panose="02020600000000000000" pitchFamily="18" charset="-128"/>
              </a:rPr>
              <a:t>8</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31</a:t>
            </a:r>
            <a:r>
              <a:rPr lang="ja-JP" altLang="en-US" sz="2400" dirty="0">
                <a:latin typeface="游明朝 Demibold" panose="02020600000000000000" pitchFamily="18" charset="-128"/>
                <a:ea typeface="游明朝 Demibold" panose="02020600000000000000" pitchFamily="18" charset="-128"/>
              </a:rPr>
              <a:t>日</a:t>
            </a:r>
            <a:r>
              <a:rPr lang="en-US" altLang="ja-JP" sz="2400" dirty="0">
                <a:latin typeface="游明朝 Demibold" panose="02020600000000000000" pitchFamily="18" charset="-128"/>
                <a:ea typeface="游明朝 Demibold" panose="02020600000000000000" pitchFamily="18" charset="-128"/>
              </a:rPr>
              <a:t>		2025</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5</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8</a:t>
            </a:r>
            <a:r>
              <a:rPr lang="ja-JP" altLang="en-US" sz="2400" dirty="0">
                <a:latin typeface="游明朝 Demibold" panose="02020600000000000000" pitchFamily="18" charset="-128"/>
                <a:ea typeface="游明朝 Demibold" panose="02020600000000000000" pitchFamily="18" charset="-128"/>
              </a:rPr>
              <a:t>日</a:t>
            </a:r>
          </a:p>
          <a:p>
            <a:pPr>
              <a:lnSpc>
                <a:spcPct val="150000"/>
              </a:lnSpc>
            </a:pPr>
            <a:r>
              <a:rPr lang="ja-JP" altLang="en-US" sz="2400" dirty="0">
                <a:latin typeface="游明朝 Demibold" panose="02020600000000000000" pitchFamily="18" charset="-128"/>
                <a:ea typeface="游明朝 Demibold" panose="02020600000000000000" pitchFamily="18" charset="-128"/>
              </a:rPr>
              <a:t>モロッコ地震救援基金 	　</a:t>
            </a:r>
            <a:r>
              <a:rPr lang="en-US" altLang="ja-JP" sz="2400" dirty="0">
                <a:latin typeface="游明朝 Demibold" panose="02020600000000000000" pitchFamily="18" charset="-128"/>
                <a:ea typeface="游明朝 Demibold" panose="02020600000000000000" pitchFamily="18" charset="-128"/>
              </a:rPr>
              <a:t>2023</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12</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31</a:t>
            </a:r>
            <a:r>
              <a:rPr lang="ja-JP" altLang="en-US" sz="2400" dirty="0">
                <a:latin typeface="游明朝 Demibold" panose="02020600000000000000" pitchFamily="18" charset="-128"/>
                <a:ea typeface="游明朝 Demibold" panose="02020600000000000000" pitchFamily="18" charset="-128"/>
              </a:rPr>
              <a:t>日</a:t>
            </a:r>
            <a:r>
              <a:rPr lang="en-US" altLang="ja-JP" sz="2400" dirty="0">
                <a:latin typeface="游明朝 Demibold" panose="02020600000000000000" pitchFamily="18" charset="-128"/>
                <a:ea typeface="游明朝 Demibold" panose="02020600000000000000" pitchFamily="18" charset="-128"/>
              </a:rPr>
              <a:t>		2024</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9</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21</a:t>
            </a:r>
            <a:r>
              <a:rPr lang="ja-JP" altLang="en-US" sz="2400" dirty="0">
                <a:latin typeface="游明朝 Demibold" panose="02020600000000000000" pitchFamily="18" charset="-128"/>
                <a:ea typeface="游明朝 Demibold" panose="02020600000000000000" pitchFamily="18" charset="-128"/>
              </a:rPr>
              <a:t>日</a:t>
            </a:r>
          </a:p>
          <a:p>
            <a:pPr>
              <a:lnSpc>
                <a:spcPct val="150000"/>
              </a:lnSpc>
            </a:pPr>
            <a:r>
              <a:rPr lang="ja-JP" altLang="en-US" sz="2400" dirty="0">
                <a:latin typeface="游明朝 Demibold" panose="02020600000000000000" pitchFamily="18" charset="-128"/>
                <a:ea typeface="游明朝 Demibold" panose="02020600000000000000" pitchFamily="18" charset="-128"/>
              </a:rPr>
              <a:t>パキスタン洪水救援基金      </a:t>
            </a:r>
            <a:r>
              <a:rPr lang="en-US" altLang="ja-JP" sz="2400" dirty="0">
                <a:latin typeface="游明朝 Demibold" panose="02020600000000000000" pitchFamily="18" charset="-128"/>
                <a:ea typeface="游明朝 Demibold" panose="02020600000000000000" pitchFamily="18" charset="-128"/>
              </a:rPr>
              <a:t>2023</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12</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31</a:t>
            </a:r>
            <a:r>
              <a:rPr lang="ja-JP" altLang="en-US" sz="2400" dirty="0">
                <a:latin typeface="游明朝 Demibold" panose="02020600000000000000" pitchFamily="18" charset="-128"/>
                <a:ea typeface="游明朝 Demibold" panose="02020600000000000000" pitchFamily="18" charset="-128"/>
              </a:rPr>
              <a:t>日</a:t>
            </a:r>
            <a:r>
              <a:rPr lang="en-US" altLang="ja-JP" sz="2400" dirty="0">
                <a:latin typeface="游明朝 Demibold" panose="02020600000000000000" pitchFamily="18" charset="-128"/>
                <a:ea typeface="游明朝 Demibold" panose="02020600000000000000" pitchFamily="18" charset="-128"/>
              </a:rPr>
              <a:t>		2024</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6</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30</a:t>
            </a:r>
            <a:r>
              <a:rPr lang="ja-JP" altLang="en-US" sz="2400" dirty="0">
                <a:latin typeface="游明朝 Demibold" panose="02020600000000000000" pitchFamily="18" charset="-128"/>
                <a:ea typeface="游明朝 Demibold" panose="02020600000000000000" pitchFamily="18" charset="-128"/>
              </a:rPr>
              <a:t>日</a:t>
            </a:r>
          </a:p>
          <a:p>
            <a:pPr>
              <a:lnSpc>
                <a:spcPct val="150000"/>
              </a:lnSpc>
            </a:pPr>
            <a:r>
              <a:rPr lang="ja-JP" altLang="en-US" sz="2400" dirty="0">
                <a:latin typeface="游明朝 Demibold" panose="02020600000000000000" pitchFamily="18" charset="-128"/>
                <a:ea typeface="游明朝 Demibold" panose="02020600000000000000" pitchFamily="18" charset="-128"/>
              </a:rPr>
              <a:t>ウクライナ救援基金</a:t>
            </a:r>
            <a:r>
              <a:rPr lang="en-US" altLang="ja-JP" sz="2400" dirty="0">
                <a:latin typeface="游明朝 Demibold" panose="02020600000000000000" pitchFamily="18" charset="-128"/>
                <a:ea typeface="游明朝 Demibold" panose="02020600000000000000" pitchFamily="18" charset="-128"/>
              </a:rPr>
              <a:t>	   2023</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12</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31</a:t>
            </a:r>
            <a:r>
              <a:rPr lang="ja-JP" altLang="en-US" sz="2400" dirty="0">
                <a:latin typeface="游明朝 Demibold" panose="02020600000000000000" pitchFamily="18" charset="-128"/>
                <a:ea typeface="游明朝 Demibold" panose="02020600000000000000" pitchFamily="18" charset="-128"/>
              </a:rPr>
              <a:t>日</a:t>
            </a:r>
            <a:r>
              <a:rPr lang="en-US" altLang="ja-JP" sz="2400" dirty="0">
                <a:latin typeface="游明朝 Demibold" panose="02020600000000000000" pitchFamily="18" charset="-128"/>
                <a:ea typeface="游明朝 Demibold" panose="02020600000000000000" pitchFamily="18" charset="-128"/>
              </a:rPr>
              <a:t>		2024</a:t>
            </a:r>
            <a:r>
              <a:rPr lang="ja-JP" altLang="en-US" sz="2400" dirty="0">
                <a:latin typeface="游明朝 Demibold" panose="02020600000000000000" pitchFamily="18" charset="-128"/>
                <a:ea typeface="游明朝 Demibold" panose="02020600000000000000" pitchFamily="18" charset="-128"/>
              </a:rPr>
              <a:t>年</a:t>
            </a:r>
            <a:r>
              <a:rPr lang="en-US" altLang="ja-JP" sz="2400" dirty="0">
                <a:latin typeface="游明朝 Demibold" panose="02020600000000000000" pitchFamily="18" charset="-128"/>
                <a:ea typeface="游明朝 Demibold" panose="02020600000000000000" pitchFamily="18" charset="-128"/>
              </a:rPr>
              <a:t>6</a:t>
            </a:r>
            <a:r>
              <a:rPr lang="ja-JP" altLang="en-US" sz="2400" dirty="0">
                <a:latin typeface="游明朝 Demibold" panose="02020600000000000000" pitchFamily="18" charset="-128"/>
                <a:ea typeface="游明朝 Demibold" panose="02020600000000000000" pitchFamily="18" charset="-128"/>
              </a:rPr>
              <a:t>月</a:t>
            </a:r>
            <a:r>
              <a:rPr lang="en-US" altLang="ja-JP" sz="2400" dirty="0">
                <a:latin typeface="游明朝 Demibold" panose="02020600000000000000" pitchFamily="18" charset="-128"/>
                <a:ea typeface="游明朝 Demibold" panose="02020600000000000000" pitchFamily="18" charset="-128"/>
              </a:rPr>
              <a:t>30</a:t>
            </a:r>
            <a:r>
              <a:rPr lang="ja-JP" altLang="en-US" sz="2400" dirty="0">
                <a:latin typeface="游明朝 Demibold" panose="02020600000000000000" pitchFamily="18" charset="-128"/>
                <a:ea typeface="游明朝 Demibold" panose="02020600000000000000" pitchFamily="18" charset="-128"/>
              </a:rPr>
              <a:t>日</a:t>
            </a:r>
          </a:p>
          <a:p>
            <a:pPr>
              <a:lnSpc>
                <a:spcPct val="150000"/>
              </a:lnSpc>
            </a:pPr>
            <a:endParaRPr lang="ja-JP" altLang="en-US" sz="24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884DB497-B690-2E43-0D34-8B6AD39517ED}"/>
              </a:ext>
            </a:extLst>
          </p:cNvPr>
          <p:cNvSpPr/>
          <p:nvPr/>
        </p:nvSpPr>
        <p:spPr>
          <a:xfrm>
            <a:off x="958516" y="1234350"/>
            <a:ext cx="10274968" cy="835082"/>
          </a:xfrm>
          <a:prstGeom prst="rect">
            <a:avLst/>
          </a:prstGeom>
          <a:solidFill>
            <a:srgbClr val="1972C2">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800" dirty="0">
                <a:latin typeface="游明朝 Demibold" panose="02020600000000000000" pitchFamily="18" charset="-128"/>
                <a:ea typeface="游明朝 Demibold" panose="02020600000000000000" pitchFamily="18" charset="-128"/>
              </a:rPr>
              <a:t>　災害別のロータリー災害救援基金</a:t>
            </a:r>
            <a:endParaRPr lang="en-US" altLang="ja-JP" sz="2800" dirty="0">
              <a:latin typeface="游明朝 Demibold" panose="02020600000000000000" pitchFamily="18" charset="-128"/>
              <a:ea typeface="游明朝 Demibold" panose="02020600000000000000" pitchFamily="18" charset="-128"/>
            </a:endParaRPr>
          </a:p>
        </p:txBody>
      </p:sp>
      <p:cxnSp>
        <p:nvCxnSpPr>
          <p:cNvPr id="7" name="直線コネクタ 6">
            <a:extLst>
              <a:ext uri="{FF2B5EF4-FFF2-40B4-BE49-F238E27FC236}">
                <a16:creationId xmlns:a16="http://schemas.microsoft.com/office/drawing/2014/main" id="{CB17653D-3D83-D3A3-8CF8-50621B1761DA}"/>
              </a:ext>
            </a:extLst>
          </p:cNvPr>
          <p:cNvCxnSpPr>
            <a:cxnSpLocks/>
          </p:cNvCxnSpPr>
          <p:nvPr/>
        </p:nvCxnSpPr>
        <p:spPr>
          <a:xfrm>
            <a:off x="958516" y="2959100"/>
            <a:ext cx="10274968" cy="0"/>
          </a:xfrm>
          <a:prstGeom prst="line">
            <a:avLst/>
          </a:prstGeom>
          <a:ln>
            <a:solidFill>
              <a:srgbClr val="0F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64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028AD3E-2873-D4D9-2A2A-3FC1D785CD2C}"/>
              </a:ext>
            </a:extLst>
          </p:cNvPr>
          <p:cNvSpPr/>
          <p:nvPr/>
        </p:nvSpPr>
        <p:spPr>
          <a:xfrm>
            <a:off x="0" y="0"/>
            <a:ext cx="712728" cy="6858000"/>
          </a:xfrm>
          <a:prstGeom prst="rect">
            <a:avLst/>
          </a:prstGeom>
          <a:solidFill>
            <a:srgbClr val="1744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Image 0" descr="preencoded.png">
            <a:extLst>
              <a:ext uri="{FF2B5EF4-FFF2-40B4-BE49-F238E27FC236}">
                <a16:creationId xmlns:a16="http://schemas.microsoft.com/office/drawing/2014/main" id="{C3F7855B-FC05-BB92-3716-97C4E5D5819E}"/>
              </a:ext>
            </a:extLst>
          </p:cNvPr>
          <p:cNvPicPr>
            <a:picLocks noChangeAspect="1"/>
          </p:cNvPicPr>
          <p:nvPr/>
        </p:nvPicPr>
        <p:blipFill>
          <a:blip r:embed="rId2"/>
          <a:stretch>
            <a:fillRect/>
          </a:stretch>
        </p:blipFill>
        <p:spPr>
          <a:xfrm>
            <a:off x="1268855" y="1303892"/>
            <a:ext cx="2224569" cy="1374850"/>
          </a:xfrm>
          <a:prstGeom prst="rect">
            <a:avLst/>
          </a:prstGeom>
        </p:spPr>
      </p:pic>
      <p:sp>
        <p:nvSpPr>
          <p:cNvPr id="10" name="Text 1">
            <a:extLst>
              <a:ext uri="{FF2B5EF4-FFF2-40B4-BE49-F238E27FC236}">
                <a16:creationId xmlns:a16="http://schemas.microsoft.com/office/drawing/2014/main" id="{36CF8348-D47C-F9CE-42B3-751493567935}"/>
              </a:ext>
            </a:extLst>
          </p:cNvPr>
          <p:cNvSpPr/>
          <p:nvPr/>
        </p:nvSpPr>
        <p:spPr>
          <a:xfrm>
            <a:off x="1220728" y="2885640"/>
            <a:ext cx="1908253" cy="238493"/>
          </a:xfrm>
          <a:prstGeom prst="rect">
            <a:avLst/>
          </a:prstGeom>
          <a:noFill/>
          <a:ln/>
        </p:spPr>
        <p:txBody>
          <a:bodyPr wrap="none" lIns="0" tIns="0" rIns="0" bIns="0" rtlCol="0" anchor="t"/>
          <a:lstStyle/>
          <a:p>
            <a:pPr marL="0" indent="0" algn="l">
              <a:lnSpc>
                <a:spcPts val="29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MY ROTARYに登録</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1" name="Text 2">
            <a:extLst>
              <a:ext uri="{FF2B5EF4-FFF2-40B4-BE49-F238E27FC236}">
                <a16:creationId xmlns:a16="http://schemas.microsoft.com/office/drawing/2014/main" id="{2283AE35-DD99-7920-433A-B3CD71D3023B}"/>
              </a:ext>
            </a:extLst>
          </p:cNvPr>
          <p:cNvSpPr/>
          <p:nvPr/>
        </p:nvSpPr>
        <p:spPr>
          <a:xfrm>
            <a:off x="1230627" y="3345872"/>
            <a:ext cx="2262797" cy="500192"/>
          </a:xfrm>
          <a:prstGeom prst="rect">
            <a:avLst/>
          </a:prstGeom>
          <a:noFill/>
          <a:ln/>
        </p:spPr>
        <p:txBody>
          <a:bodyPr wrap="square" lIns="0" tIns="0" rIns="0" bIns="0" rtlCol="0" anchor="t"/>
          <a:lstStyle/>
          <a:p>
            <a:pPr marL="0" indent="0" algn="l">
              <a:buNone/>
            </a:pP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災害救援基金に寄付をする</a:t>
            </a:r>
            <a:endParaRPr lang="en-US" sz="1600" dirty="0">
              <a:latin typeface="游明朝 Demibold" panose="02020600000000000000" pitchFamily="18" charset="-128"/>
              <a:ea typeface="游明朝 Demibold" panose="02020600000000000000" pitchFamily="18" charset="-128"/>
            </a:endParaRPr>
          </a:p>
        </p:txBody>
      </p:sp>
      <p:sp>
        <p:nvSpPr>
          <p:cNvPr id="13" name="Text 3">
            <a:extLst>
              <a:ext uri="{FF2B5EF4-FFF2-40B4-BE49-F238E27FC236}">
                <a16:creationId xmlns:a16="http://schemas.microsoft.com/office/drawing/2014/main" id="{43F1E52F-1364-F7F3-6B6F-17A192B78AF6}"/>
              </a:ext>
            </a:extLst>
          </p:cNvPr>
          <p:cNvSpPr/>
          <p:nvPr/>
        </p:nvSpPr>
        <p:spPr>
          <a:xfrm>
            <a:off x="3925702" y="2885684"/>
            <a:ext cx="2362805" cy="238449"/>
          </a:xfrm>
          <a:prstGeom prst="rect">
            <a:avLst/>
          </a:prstGeom>
          <a:noFill/>
          <a:ln/>
        </p:spPr>
        <p:txBody>
          <a:bodyPr wrap="none" lIns="0" tIns="0" rIns="0" bIns="0" rtlCol="0" anchor="t"/>
          <a:lstStyle/>
          <a:p>
            <a:pPr marL="0" indent="0" algn="l">
              <a:lnSpc>
                <a:spcPts val="2900"/>
              </a:lnSpc>
              <a:buNone/>
            </a:pPr>
            <a:r>
              <a:rPr lang="en-US" b="1" dirty="0">
                <a:solidFill>
                  <a:srgbClr val="174486"/>
                </a:solidFill>
                <a:latin typeface="游明朝 Demibold" panose="02020600000000000000" pitchFamily="18" charset="-128"/>
                <a:ea typeface="游明朝 Demibold" panose="02020600000000000000" pitchFamily="18" charset="-128"/>
                <a:cs typeface="Petrona Bold" pitchFamily="34" charset="-120"/>
              </a:rPr>
              <a:t>能登半島地震復興支援</a:t>
            </a:r>
            <a:endParaRPr lang="en-US" dirty="0">
              <a:solidFill>
                <a:srgbClr val="174486"/>
              </a:solidFill>
              <a:latin typeface="游明朝 Demibold" panose="02020600000000000000" pitchFamily="18" charset="-128"/>
              <a:ea typeface="游明朝 Demibold" panose="02020600000000000000" pitchFamily="18" charset="-128"/>
            </a:endParaRPr>
          </a:p>
        </p:txBody>
      </p:sp>
      <p:sp>
        <p:nvSpPr>
          <p:cNvPr id="14" name="Text 4">
            <a:extLst>
              <a:ext uri="{FF2B5EF4-FFF2-40B4-BE49-F238E27FC236}">
                <a16:creationId xmlns:a16="http://schemas.microsoft.com/office/drawing/2014/main" id="{F9ABDFDE-F1C3-548D-4C1B-1E3EFDDF586A}"/>
              </a:ext>
            </a:extLst>
          </p:cNvPr>
          <p:cNvSpPr/>
          <p:nvPr/>
        </p:nvSpPr>
        <p:spPr>
          <a:xfrm>
            <a:off x="3925702" y="3319906"/>
            <a:ext cx="2362805" cy="1035710"/>
          </a:xfrm>
          <a:prstGeom prst="rect">
            <a:avLst/>
          </a:prstGeom>
          <a:noFill/>
          <a:ln/>
        </p:spPr>
        <p:txBody>
          <a:bodyPr wrap="square" lIns="0" tIns="0" rIns="0" bIns="0" rtlCol="0" anchor="t"/>
          <a:lstStyle/>
          <a:p>
            <a:pPr marL="0" indent="0" algn="l">
              <a:buNone/>
            </a:pPr>
            <a:r>
              <a:rPr 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2610地区版補助金給付事業の制度を活用し</a:t>
            </a:r>
            <a:r>
              <a:rPr lang="ja-JP" altLang="en-US" sz="1600" dirty="0">
                <a:solidFill>
                  <a:srgbClr val="272525"/>
                </a:solidFill>
                <a:latin typeface="游明朝 Demibold" panose="02020600000000000000" pitchFamily="18" charset="-128"/>
                <a:ea typeface="游明朝 Demibold" panose="02020600000000000000" pitchFamily="18" charset="-128"/>
                <a:cs typeface="Inter" pitchFamily="34" charset="-120"/>
              </a:rPr>
              <a:t>実質クラブ負担０で支援が可能</a:t>
            </a:r>
            <a:endParaRPr lang="en-US" sz="1600" dirty="0">
              <a:latin typeface="游明朝 Demibold" panose="02020600000000000000" pitchFamily="18" charset="-128"/>
              <a:ea typeface="游明朝 Demibold" panose="02020600000000000000" pitchFamily="18" charset="-128"/>
            </a:endParaRPr>
          </a:p>
        </p:txBody>
      </p:sp>
      <p:sp>
        <p:nvSpPr>
          <p:cNvPr id="18" name="Text 0">
            <a:extLst>
              <a:ext uri="{FF2B5EF4-FFF2-40B4-BE49-F238E27FC236}">
                <a16:creationId xmlns:a16="http://schemas.microsoft.com/office/drawing/2014/main" id="{47C62DF5-4227-B541-E5D1-07F01E589FCB}"/>
              </a:ext>
            </a:extLst>
          </p:cNvPr>
          <p:cNvSpPr/>
          <p:nvPr/>
        </p:nvSpPr>
        <p:spPr>
          <a:xfrm>
            <a:off x="1182149" y="386406"/>
            <a:ext cx="5101114" cy="637580"/>
          </a:xfrm>
          <a:prstGeom prst="rect">
            <a:avLst/>
          </a:prstGeom>
          <a:noFill/>
          <a:ln/>
        </p:spPr>
        <p:txBody>
          <a:bodyPr wrap="none" lIns="0" tIns="0" rIns="0" bIns="0" rtlCol="0" anchor="t"/>
          <a:lstStyle/>
          <a:p>
            <a:pPr marL="0" indent="0">
              <a:lnSpc>
                <a:spcPts val="5000"/>
              </a:lnSpc>
              <a:buNone/>
            </a:pPr>
            <a:r>
              <a:rPr lang="en-US" sz="4000" b="1" dirty="0">
                <a:solidFill>
                  <a:srgbClr val="EBA327"/>
                </a:solidFill>
                <a:latin typeface="游明朝 Demibold" panose="02020600000000000000" pitchFamily="18" charset="-128"/>
                <a:ea typeface="游明朝 Demibold" panose="02020600000000000000" pitchFamily="18" charset="-128"/>
                <a:cs typeface="Petrona Bold" pitchFamily="34" charset="-120"/>
              </a:rPr>
              <a:t>TAKE ACTION!</a:t>
            </a:r>
            <a:endParaRPr lang="en-US" sz="4000" dirty="0">
              <a:solidFill>
                <a:srgbClr val="EBA327"/>
              </a:solidFill>
              <a:latin typeface="游明朝 Demibold" panose="02020600000000000000" pitchFamily="18" charset="-128"/>
              <a:ea typeface="游明朝 Demibold" panose="02020600000000000000" pitchFamily="18" charset="-128"/>
            </a:endParaRPr>
          </a:p>
        </p:txBody>
      </p:sp>
      <p:pic>
        <p:nvPicPr>
          <p:cNvPr id="3" name="図 2">
            <a:extLst>
              <a:ext uri="{FF2B5EF4-FFF2-40B4-BE49-F238E27FC236}">
                <a16:creationId xmlns:a16="http://schemas.microsoft.com/office/drawing/2014/main" id="{AC4B20D3-53A0-56C3-23BA-37464CA2D41B}"/>
              </a:ext>
            </a:extLst>
          </p:cNvPr>
          <p:cNvPicPr>
            <a:picLocks noChangeAspect="1"/>
          </p:cNvPicPr>
          <p:nvPr/>
        </p:nvPicPr>
        <p:blipFill>
          <a:blip r:embed="rId3"/>
          <a:stretch>
            <a:fillRect/>
          </a:stretch>
        </p:blipFill>
        <p:spPr>
          <a:xfrm>
            <a:off x="3925703" y="1303893"/>
            <a:ext cx="2224570" cy="1397082"/>
          </a:xfrm>
          <a:prstGeom prst="rect">
            <a:avLst/>
          </a:prstGeom>
        </p:spPr>
      </p:pic>
      <p:cxnSp>
        <p:nvCxnSpPr>
          <p:cNvPr id="4" name="直線コネクタ 3">
            <a:extLst>
              <a:ext uri="{FF2B5EF4-FFF2-40B4-BE49-F238E27FC236}">
                <a16:creationId xmlns:a16="http://schemas.microsoft.com/office/drawing/2014/main" id="{9DC6E736-079E-3712-8BD0-EB548961FEBF}"/>
              </a:ext>
            </a:extLst>
          </p:cNvPr>
          <p:cNvCxnSpPr/>
          <p:nvPr/>
        </p:nvCxnSpPr>
        <p:spPr>
          <a:xfrm>
            <a:off x="1291020" y="4123818"/>
            <a:ext cx="10195370" cy="0"/>
          </a:xfrm>
          <a:prstGeom prst="line">
            <a:avLst/>
          </a:prstGeom>
          <a:ln>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50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39A0-2DB1-AF88-8973-3291DCFBD7B4}"/>
            </a:ext>
          </a:extLst>
        </p:cNvPr>
        <p:cNvGrpSpPr/>
        <p:nvPr/>
      </p:nvGrpSpPr>
      <p:grpSpPr>
        <a:xfrm>
          <a:off x="0" y="0"/>
          <a:ext cx="0" cy="0"/>
          <a:chOff x="0" y="0"/>
          <a:chExt cx="0" cy="0"/>
        </a:xfrm>
      </p:grpSpPr>
      <p:pic>
        <p:nvPicPr>
          <p:cNvPr id="2" name="図 1" descr="アイコン&#10;&#10;AI によって生成されたコンテンツは間違っている可能性があります。">
            <a:extLst>
              <a:ext uri="{FF2B5EF4-FFF2-40B4-BE49-F238E27FC236}">
                <a16:creationId xmlns:a16="http://schemas.microsoft.com/office/drawing/2014/main" id="{233DDBDD-8A89-BFE0-1568-2047136D1F8D}"/>
              </a:ext>
            </a:extLst>
          </p:cNvPr>
          <p:cNvPicPr>
            <a:picLocks noChangeAspect="1"/>
          </p:cNvPicPr>
          <p:nvPr/>
        </p:nvPicPr>
        <p:blipFill>
          <a:blip r:embed="rId3"/>
          <a:stretch>
            <a:fillRect/>
          </a:stretch>
        </p:blipFill>
        <p:spPr>
          <a:xfrm>
            <a:off x="3302996" y="1621048"/>
            <a:ext cx="6597671" cy="4396420"/>
          </a:xfrm>
          <a:prstGeom prst="rect">
            <a:avLst/>
          </a:prstGeom>
        </p:spPr>
      </p:pic>
      <p:sp>
        <p:nvSpPr>
          <p:cNvPr id="23" name="正方形/長方形 22">
            <a:extLst>
              <a:ext uri="{FF2B5EF4-FFF2-40B4-BE49-F238E27FC236}">
                <a16:creationId xmlns:a16="http://schemas.microsoft.com/office/drawing/2014/main" id="{D616EA33-75C0-22D8-6147-11BE421535C9}"/>
              </a:ext>
            </a:extLst>
          </p:cNvPr>
          <p:cNvSpPr/>
          <p:nvPr/>
        </p:nvSpPr>
        <p:spPr>
          <a:xfrm>
            <a:off x="12987" y="0"/>
            <a:ext cx="2425414" cy="6858000"/>
          </a:xfrm>
          <a:prstGeom prst="rect">
            <a:avLst/>
          </a:prstGeom>
          <a:solidFill>
            <a:srgbClr val="1972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FF04DA0D-FDD2-93EB-19E7-6EE9B06CFB1E}"/>
              </a:ext>
            </a:extLst>
          </p:cNvPr>
          <p:cNvPicPr>
            <a:picLocks noChangeAspect="1"/>
          </p:cNvPicPr>
          <p:nvPr/>
        </p:nvPicPr>
        <p:blipFill>
          <a:blip r:embed="rId4"/>
          <a:srcRect l="53972" t="15111" r="4365" b="14680"/>
          <a:stretch/>
        </p:blipFill>
        <p:spPr>
          <a:xfrm>
            <a:off x="352930" y="5606334"/>
            <a:ext cx="1792340" cy="938845"/>
          </a:xfrm>
          <a:prstGeom prst="rect">
            <a:avLst/>
          </a:prstGeom>
        </p:spPr>
      </p:pic>
      <p:sp>
        <p:nvSpPr>
          <p:cNvPr id="11" name="テキスト ボックス 10">
            <a:extLst>
              <a:ext uri="{FF2B5EF4-FFF2-40B4-BE49-F238E27FC236}">
                <a16:creationId xmlns:a16="http://schemas.microsoft.com/office/drawing/2014/main" id="{141F4D39-DE75-F32F-0142-F8B17FFDCDC9}"/>
              </a:ext>
            </a:extLst>
          </p:cNvPr>
          <p:cNvSpPr txBox="1"/>
          <p:nvPr/>
        </p:nvSpPr>
        <p:spPr>
          <a:xfrm>
            <a:off x="3564838" y="2053606"/>
            <a:ext cx="6094476" cy="615553"/>
          </a:xfrm>
          <a:prstGeom prst="rect">
            <a:avLst/>
          </a:prstGeom>
          <a:noFill/>
        </p:spPr>
        <p:txBody>
          <a:bodyPr wrap="square">
            <a:spAutoFit/>
          </a:bodyPr>
          <a:lstStyle/>
          <a:p>
            <a:pPr algn="ct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MISSION</a:t>
            </a:r>
            <a:r>
              <a:rPr lang="ja-JP"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p>
          <a:p>
            <a:pPr algn="ctr"/>
            <a:r>
              <a:rPr lang="ja-JP" altLang="en-US" sz="1400"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ミッション</a:t>
            </a:r>
            <a:endParaRPr lang="en-US" altLang="ja-JP" sz="1400"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45AA2832-D6FB-14C3-BD13-B95DB38F0FDD}"/>
              </a:ext>
            </a:extLst>
          </p:cNvPr>
          <p:cNvSpPr txBox="1"/>
          <p:nvPr/>
        </p:nvSpPr>
        <p:spPr>
          <a:xfrm>
            <a:off x="4209087" y="2710965"/>
            <a:ext cx="5038506" cy="400110"/>
          </a:xfrm>
          <a:prstGeom prst="rect">
            <a:avLst/>
          </a:prstGeom>
          <a:noFill/>
        </p:spPr>
        <p:txBody>
          <a:bodyPr wrap="square">
            <a:spAutoFit/>
          </a:bodyPr>
          <a:lstStyle/>
          <a:p>
            <a:pPr algn="ct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VISION</a:t>
            </a:r>
            <a:r>
              <a:rPr lang="ja-JP"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r>
              <a:rPr lang="ja-JP" altLang="en-US"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sz="1400" kern="100" dirty="0">
                <a:solidFill>
                  <a:srgbClr val="FFFFFF"/>
                </a:solidFill>
                <a:effectLst/>
                <a:latin typeface="游明朝 Demibold" panose="02020600000000000000" pitchFamily="18" charset="-128"/>
                <a:ea typeface="游明朝 Demibold" panose="02020600000000000000" pitchFamily="18" charset="-128"/>
                <a:cs typeface="Times New Roman" panose="02020603050405020304" pitchFamily="18" charset="0"/>
              </a:rPr>
              <a:t>ビジョン</a:t>
            </a:r>
            <a:endParaRPr lang="en-US" altLang="ja-JP" sz="1400" kern="100" dirty="0">
              <a:solidFill>
                <a:srgbClr val="FFFFFF"/>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76CA9C2-AE7E-1467-3B77-5C3221EEF7A9}"/>
              </a:ext>
            </a:extLst>
          </p:cNvPr>
          <p:cNvSpPr txBox="1"/>
          <p:nvPr/>
        </p:nvSpPr>
        <p:spPr>
          <a:xfrm>
            <a:off x="3300669" y="4390296"/>
            <a:ext cx="1971145" cy="553998"/>
          </a:xfrm>
          <a:prstGeom prst="rect">
            <a:avLst/>
          </a:prstGeom>
          <a:noFill/>
        </p:spPr>
        <p:txBody>
          <a:bodyPr wrap="square">
            <a:spAutoFit/>
          </a:bodyPr>
          <a:lstStyle/>
          <a:p>
            <a:pPr algn="ctr"/>
            <a:r>
              <a:rPr lang="en-US" altLang="ja-JP"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ファンドレイジング</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17" name="テキスト ボックス 16">
            <a:extLst>
              <a:ext uri="{FF2B5EF4-FFF2-40B4-BE49-F238E27FC236}">
                <a16:creationId xmlns:a16="http://schemas.microsoft.com/office/drawing/2014/main" id="{39A2437F-20FE-B1E5-F9DC-5932C1CF08BD}"/>
              </a:ext>
            </a:extLst>
          </p:cNvPr>
          <p:cNvSpPr txBox="1"/>
          <p:nvPr/>
        </p:nvSpPr>
        <p:spPr>
          <a:xfrm>
            <a:off x="5924407" y="4414338"/>
            <a:ext cx="1452155" cy="584775"/>
          </a:xfrm>
          <a:prstGeom prst="rect">
            <a:avLst/>
          </a:prstGeom>
          <a:noFill/>
        </p:spPr>
        <p:txBody>
          <a:bodyPr wrap="square">
            <a:spAutoFit/>
          </a:bodyPr>
          <a:lstStyle/>
          <a:p>
            <a:pPr algn="ctr"/>
            <a:r>
              <a:rPr lang="en-US" altLang="ja-JP" sz="2000"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Grants</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グランツ</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19" name="テキスト ボックス 18">
            <a:extLst>
              <a:ext uri="{FF2B5EF4-FFF2-40B4-BE49-F238E27FC236}">
                <a16:creationId xmlns:a16="http://schemas.microsoft.com/office/drawing/2014/main" id="{A3F07F81-3689-663C-D86D-408E6BEC6CBF}"/>
              </a:ext>
            </a:extLst>
          </p:cNvPr>
          <p:cNvSpPr txBox="1"/>
          <p:nvPr/>
        </p:nvSpPr>
        <p:spPr>
          <a:xfrm>
            <a:off x="8039250" y="4390296"/>
            <a:ext cx="1761239" cy="584775"/>
          </a:xfrm>
          <a:prstGeom prst="rect">
            <a:avLst/>
          </a:prstGeom>
          <a:noFill/>
        </p:spPr>
        <p:txBody>
          <a:bodyPr wrap="square">
            <a:spAutoFit/>
          </a:bodyPr>
          <a:lstStyle/>
          <a:p>
            <a:pPr algn="ctr"/>
            <a:r>
              <a:rPr lang="en-US" altLang="ja-JP" sz="2000"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Advocacy</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アドボカシー</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20" name="テキスト ボックス 19">
            <a:extLst>
              <a:ext uri="{FF2B5EF4-FFF2-40B4-BE49-F238E27FC236}">
                <a16:creationId xmlns:a16="http://schemas.microsoft.com/office/drawing/2014/main" id="{587CFA3E-91BC-2CDE-6937-482438094640}"/>
              </a:ext>
            </a:extLst>
          </p:cNvPr>
          <p:cNvSpPr txBox="1"/>
          <p:nvPr/>
        </p:nvSpPr>
        <p:spPr>
          <a:xfrm>
            <a:off x="5142754" y="5498711"/>
            <a:ext cx="3701106" cy="523220"/>
          </a:xfrm>
          <a:prstGeom prst="rect">
            <a:avLst/>
          </a:prstGeom>
          <a:noFill/>
        </p:spPr>
        <p:txBody>
          <a:bodyPr wrap="square" rtlCol="0">
            <a:spAutoFit/>
          </a:bodyPr>
          <a:lstStyle/>
          <a:p>
            <a:pPr algn="ctr"/>
            <a:r>
              <a:rPr kumimoji="1" lang="en-US" altLang="ja-JP" sz="2800" b="1" dirty="0">
                <a:solidFill>
                  <a:schemeClr val="bg1"/>
                </a:solidFill>
                <a:latin typeface="游明朝 Demibold" panose="02020600000000000000" pitchFamily="18" charset="-128"/>
                <a:ea typeface="游明朝 Demibold" panose="02020600000000000000" pitchFamily="18" charset="-128"/>
                <a:cs typeface="Arial" panose="020B0604020202020204" pitchFamily="34" charset="0"/>
              </a:rPr>
              <a:t>Action</a:t>
            </a:r>
            <a:r>
              <a:rPr kumimoji="1" lang="ja-JP" altLang="en-US" sz="1200" dirty="0">
                <a:solidFill>
                  <a:schemeClr val="bg1"/>
                </a:solidFill>
                <a:latin typeface="游明朝 Demibold" panose="02020600000000000000" pitchFamily="18" charset="-128"/>
                <a:ea typeface="游明朝 Demibold" panose="02020600000000000000" pitchFamily="18" charset="-128"/>
                <a:cs typeface="Arial" panose="020B0604020202020204" pitchFamily="34" charset="0"/>
              </a:rPr>
              <a:t>　アクション</a:t>
            </a:r>
          </a:p>
        </p:txBody>
      </p:sp>
      <p:sp>
        <p:nvSpPr>
          <p:cNvPr id="21" name="テキスト ボックス 20">
            <a:extLst>
              <a:ext uri="{FF2B5EF4-FFF2-40B4-BE49-F238E27FC236}">
                <a16:creationId xmlns:a16="http://schemas.microsoft.com/office/drawing/2014/main" id="{81D42112-19EB-84DF-3047-0BE2388CCDEC}"/>
              </a:ext>
            </a:extLst>
          </p:cNvPr>
          <p:cNvSpPr txBox="1"/>
          <p:nvPr/>
        </p:nvSpPr>
        <p:spPr>
          <a:xfrm>
            <a:off x="1829766" y="792889"/>
            <a:ext cx="9215398" cy="584775"/>
          </a:xfrm>
          <a:prstGeom prst="rect">
            <a:avLst/>
          </a:prstGeom>
          <a:noFill/>
        </p:spPr>
        <p:txBody>
          <a:bodyPr wrap="square" rtlCol="0">
            <a:spAutoFit/>
          </a:bodyPr>
          <a:lstStyle/>
          <a:p>
            <a:pPr algn="ctr"/>
            <a:r>
              <a:rPr kumimoji="1" lang="en-US" altLang="ja-JP" sz="3200" b="1"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rPr>
              <a:t>3 PILLARS</a:t>
            </a:r>
            <a:endParaRPr kumimoji="1" lang="ja-JP" altLang="en-US" sz="3200" b="1"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518FE36E-EB06-F2C4-BE41-26F377698B2F}"/>
              </a:ext>
            </a:extLst>
          </p:cNvPr>
          <p:cNvSpPr txBox="1"/>
          <p:nvPr/>
        </p:nvSpPr>
        <p:spPr>
          <a:xfrm>
            <a:off x="589572" y="561423"/>
            <a:ext cx="1672365" cy="461665"/>
          </a:xfrm>
          <a:prstGeom prst="rect">
            <a:avLst/>
          </a:prstGeom>
          <a:noFill/>
        </p:spPr>
        <p:txBody>
          <a:bodyPr wrap="square" rtlCol="0">
            <a:spAutoFit/>
          </a:bodyPr>
          <a:lstStyle/>
          <a:p>
            <a:r>
              <a:rPr kumimoji="1" lang="en-US" altLang="ja-JP" sz="2400" b="1" dirty="0">
                <a:solidFill>
                  <a:schemeClr val="bg1"/>
                </a:solidFill>
                <a:latin typeface="游明朝 Demibold" panose="02020600000000000000" pitchFamily="18" charset="-128"/>
                <a:ea typeface="游明朝 Demibold" panose="02020600000000000000" pitchFamily="18" charset="-128"/>
              </a:rPr>
              <a:t>TODAY</a:t>
            </a:r>
            <a:endParaRPr kumimoji="1" lang="ja-JP" altLang="en-US" sz="2400" b="1" dirty="0">
              <a:solidFill>
                <a:schemeClr val="bg1"/>
              </a:solidFill>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1465311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6D2C7-616F-C3A1-ACB3-690D62C64AD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60F225-5E44-E78A-ADFE-7830034BCDED}"/>
              </a:ext>
            </a:extLst>
          </p:cNvPr>
          <p:cNvSpPr txBox="1"/>
          <p:nvPr/>
        </p:nvSpPr>
        <p:spPr>
          <a:xfrm>
            <a:off x="3342773" y="2895913"/>
            <a:ext cx="7010400" cy="707886"/>
          </a:xfrm>
          <a:prstGeom prst="rect">
            <a:avLst/>
          </a:prstGeom>
          <a:noFill/>
        </p:spPr>
        <p:txBody>
          <a:bodyPr wrap="square" rtlCol="0">
            <a:spAutoFit/>
          </a:bodyPr>
          <a:lstStyle/>
          <a:p>
            <a:pPr algn="ctr"/>
            <a:r>
              <a:rPr kumimoji="1" lang="en-US" altLang="ja-JP" sz="4000" dirty="0">
                <a:solidFill>
                  <a:srgbClr val="174486"/>
                </a:solidFill>
                <a:latin typeface="BIZ UDPゴシック" panose="020B0400000000000000" pitchFamily="50" charset="-128"/>
                <a:ea typeface="BIZ UDPゴシック" panose="020B0400000000000000" pitchFamily="50" charset="-128"/>
              </a:rPr>
              <a:t>Thank You</a:t>
            </a:r>
            <a:endParaRPr kumimoji="1" lang="ja-JP" altLang="en-US" sz="4000" dirty="0">
              <a:solidFill>
                <a:srgbClr val="174486"/>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12A2BF8E-49F4-8007-ED7C-1AAB8A0E949E}"/>
              </a:ext>
            </a:extLst>
          </p:cNvPr>
          <p:cNvSpPr/>
          <p:nvPr/>
        </p:nvSpPr>
        <p:spPr>
          <a:xfrm>
            <a:off x="12987" y="0"/>
            <a:ext cx="2425414" cy="6858000"/>
          </a:xfrm>
          <a:prstGeom prst="rect">
            <a:avLst/>
          </a:prstGeom>
          <a:solidFill>
            <a:srgbClr val="1972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1C1224D9-623F-554A-2799-45D21095C0E9}"/>
              </a:ext>
            </a:extLst>
          </p:cNvPr>
          <p:cNvPicPr>
            <a:picLocks noChangeAspect="1"/>
          </p:cNvPicPr>
          <p:nvPr/>
        </p:nvPicPr>
        <p:blipFill>
          <a:blip r:embed="rId3"/>
          <a:srcRect l="53972" t="15111" r="4365" b="14680"/>
          <a:stretch/>
        </p:blipFill>
        <p:spPr>
          <a:xfrm>
            <a:off x="352930" y="5606334"/>
            <a:ext cx="1792340" cy="938845"/>
          </a:xfrm>
          <a:prstGeom prst="rect">
            <a:avLst/>
          </a:prstGeom>
        </p:spPr>
      </p:pic>
    </p:spTree>
    <p:extLst>
      <p:ext uri="{BB962C8B-B14F-4D97-AF65-F5344CB8AC3E}">
        <p14:creationId xmlns:p14="http://schemas.microsoft.com/office/powerpoint/2010/main" val="312329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8CC78DE-67F5-8AD5-47CF-9B09A6EC5189}"/>
              </a:ext>
            </a:extLst>
          </p:cNvPr>
          <p:cNvSpPr/>
          <p:nvPr/>
        </p:nvSpPr>
        <p:spPr>
          <a:xfrm>
            <a:off x="12987" y="0"/>
            <a:ext cx="2425414" cy="6858000"/>
          </a:xfrm>
          <a:prstGeom prst="rect">
            <a:avLst/>
          </a:prstGeom>
          <a:solidFill>
            <a:srgbClr val="1972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4D71BA1-E73B-4C8D-5F0D-A6EE5253C8E8}"/>
              </a:ext>
            </a:extLst>
          </p:cNvPr>
          <p:cNvPicPr>
            <a:picLocks noChangeAspect="1"/>
          </p:cNvPicPr>
          <p:nvPr/>
        </p:nvPicPr>
        <p:blipFill>
          <a:blip r:embed="rId3"/>
          <a:srcRect l="53972" t="15111" r="4365" b="14680"/>
          <a:stretch/>
        </p:blipFill>
        <p:spPr>
          <a:xfrm>
            <a:off x="352930" y="5606334"/>
            <a:ext cx="1792340" cy="938845"/>
          </a:xfrm>
          <a:prstGeom prst="rect">
            <a:avLst/>
          </a:prstGeom>
        </p:spPr>
      </p:pic>
      <p:pic>
        <p:nvPicPr>
          <p:cNvPr id="9" name="図 8" descr="アイコン&#10;&#10;AI によって生成されたコンテンツは間違っている可能性があります。">
            <a:extLst>
              <a:ext uri="{FF2B5EF4-FFF2-40B4-BE49-F238E27FC236}">
                <a16:creationId xmlns:a16="http://schemas.microsoft.com/office/drawing/2014/main" id="{CB15B01A-855A-2E71-660C-7C152A172B59}"/>
              </a:ext>
            </a:extLst>
          </p:cNvPr>
          <p:cNvPicPr>
            <a:picLocks noChangeAspect="1"/>
          </p:cNvPicPr>
          <p:nvPr/>
        </p:nvPicPr>
        <p:blipFill>
          <a:blip r:embed="rId4"/>
          <a:stretch>
            <a:fillRect/>
          </a:stretch>
        </p:blipFill>
        <p:spPr>
          <a:xfrm>
            <a:off x="3285935" y="1631505"/>
            <a:ext cx="6614733" cy="4407790"/>
          </a:xfrm>
          <a:prstGeom prst="rect">
            <a:avLst/>
          </a:prstGeom>
        </p:spPr>
      </p:pic>
      <p:sp>
        <p:nvSpPr>
          <p:cNvPr id="11" name="テキスト ボックス 10">
            <a:extLst>
              <a:ext uri="{FF2B5EF4-FFF2-40B4-BE49-F238E27FC236}">
                <a16:creationId xmlns:a16="http://schemas.microsoft.com/office/drawing/2014/main" id="{140326A0-20EC-E240-5FAA-7197E5A4C829}"/>
              </a:ext>
            </a:extLst>
          </p:cNvPr>
          <p:cNvSpPr txBox="1"/>
          <p:nvPr/>
        </p:nvSpPr>
        <p:spPr>
          <a:xfrm>
            <a:off x="3564838" y="2053606"/>
            <a:ext cx="6094476" cy="615553"/>
          </a:xfrm>
          <a:prstGeom prst="rect">
            <a:avLst/>
          </a:prstGeom>
          <a:noFill/>
        </p:spPr>
        <p:txBody>
          <a:bodyPr wrap="square">
            <a:spAutoFit/>
          </a:bodyPr>
          <a:lstStyle/>
          <a:p>
            <a:pPr algn="ct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MISSION</a:t>
            </a:r>
            <a:r>
              <a:rPr lang="ja-JP"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p>
          <a:p>
            <a:pPr algn="ctr"/>
            <a:r>
              <a:rPr lang="ja-JP" altLang="en-US" sz="1400"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ミッション</a:t>
            </a:r>
            <a:endParaRPr lang="en-US" altLang="ja-JP" sz="1400"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21B53EDD-B27D-2DF9-1646-C46FC0A46DAF}"/>
              </a:ext>
            </a:extLst>
          </p:cNvPr>
          <p:cNvSpPr txBox="1"/>
          <p:nvPr/>
        </p:nvSpPr>
        <p:spPr>
          <a:xfrm>
            <a:off x="4209087" y="2736365"/>
            <a:ext cx="5038506" cy="400110"/>
          </a:xfrm>
          <a:prstGeom prst="rect">
            <a:avLst/>
          </a:prstGeom>
          <a:noFill/>
        </p:spPr>
        <p:txBody>
          <a:bodyPr wrap="square">
            <a:spAutoFit/>
          </a:bodyPr>
          <a:lstStyle/>
          <a:p>
            <a:pPr algn="ct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VISION</a:t>
            </a:r>
            <a:r>
              <a:rPr lang="ja-JP"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r>
              <a:rPr lang="ja-JP" altLang="en-US" sz="2000" b="1" kern="100"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sz="1400" kern="100" dirty="0">
                <a:solidFill>
                  <a:srgbClr val="FFFFFF"/>
                </a:solidFill>
                <a:effectLst/>
                <a:latin typeface="游明朝 Demibold" panose="02020600000000000000" pitchFamily="18" charset="-128"/>
                <a:ea typeface="游明朝 Demibold" panose="02020600000000000000" pitchFamily="18" charset="-128"/>
                <a:cs typeface="Times New Roman" panose="02020603050405020304" pitchFamily="18" charset="0"/>
              </a:rPr>
              <a:t>ビジョン</a:t>
            </a:r>
            <a:endParaRPr lang="en-US" altLang="ja-JP" sz="1400" kern="100" dirty="0">
              <a:solidFill>
                <a:srgbClr val="FFFFFF"/>
              </a:solidFill>
              <a:effectLst/>
              <a:latin typeface="游明朝 Demibold" panose="02020600000000000000" pitchFamily="18" charset="-128"/>
              <a:ea typeface="游明朝 Demibold" panose="020206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3F4E98B0-BE44-DFE3-A890-2AA3A00BC11F}"/>
              </a:ext>
            </a:extLst>
          </p:cNvPr>
          <p:cNvSpPr txBox="1"/>
          <p:nvPr/>
        </p:nvSpPr>
        <p:spPr>
          <a:xfrm>
            <a:off x="3300669" y="4390296"/>
            <a:ext cx="1971145" cy="553998"/>
          </a:xfrm>
          <a:prstGeom prst="rect">
            <a:avLst/>
          </a:prstGeom>
          <a:noFill/>
        </p:spPr>
        <p:txBody>
          <a:bodyPr wrap="square">
            <a:spAutoFit/>
          </a:bodyPr>
          <a:lstStyle/>
          <a:p>
            <a:pPr algn="ctr"/>
            <a:r>
              <a:rPr lang="en-US" altLang="ja-JP"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ファンドレイジング</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17" name="テキスト ボックス 16">
            <a:extLst>
              <a:ext uri="{FF2B5EF4-FFF2-40B4-BE49-F238E27FC236}">
                <a16:creationId xmlns:a16="http://schemas.microsoft.com/office/drawing/2014/main" id="{4BFBBA75-66EE-83A2-3AD9-9318A154CE39}"/>
              </a:ext>
            </a:extLst>
          </p:cNvPr>
          <p:cNvSpPr txBox="1"/>
          <p:nvPr/>
        </p:nvSpPr>
        <p:spPr>
          <a:xfrm>
            <a:off x="5924407" y="4414338"/>
            <a:ext cx="1452155" cy="584775"/>
          </a:xfrm>
          <a:prstGeom prst="rect">
            <a:avLst/>
          </a:prstGeom>
          <a:noFill/>
        </p:spPr>
        <p:txBody>
          <a:bodyPr wrap="square">
            <a:spAutoFit/>
          </a:bodyPr>
          <a:lstStyle/>
          <a:p>
            <a:pPr algn="ctr"/>
            <a:r>
              <a:rPr lang="en-US" altLang="ja-JP" sz="2000"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Grants</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グランツ</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19" name="テキスト ボックス 18">
            <a:extLst>
              <a:ext uri="{FF2B5EF4-FFF2-40B4-BE49-F238E27FC236}">
                <a16:creationId xmlns:a16="http://schemas.microsoft.com/office/drawing/2014/main" id="{4DDBF320-022D-C4A6-0817-F9CA95368162}"/>
              </a:ext>
            </a:extLst>
          </p:cNvPr>
          <p:cNvSpPr txBox="1"/>
          <p:nvPr/>
        </p:nvSpPr>
        <p:spPr>
          <a:xfrm>
            <a:off x="8039250" y="4390296"/>
            <a:ext cx="1761239" cy="584775"/>
          </a:xfrm>
          <a:prstGeom prst="rect">
            <a:avLst/>
          </a:prstGeom>
          <a:noFill/>
        </p:spPr>
        <p:txBody>
          <a:bodyPr wrap="square">
            <a:spAutoFit/>
          </a:bodyPr>
          <a:lstStyle/>
          <a:p>
            <a:pPr algn="ctr"/>
            <a:r>
              <a:rPr lang="en-US" altLang="ja-JP" sz="2000" b="1" dirty="0">
                <a:solidFill>
                  <a:srgbClr val="FFFFFF"/>
                </a:solidFill>
                <a:effectLst/>
                <a:latin typeface="游明朝 Demibold" panose="02020600000000000000" pitchFamily="18" charset="-128"/>
                <a:ea typeface="游明朝 Demibold" panose="02020600000000000000" pitchFamily="18" charset="-128"/>
                <a:cs typeface="Arial" panose="020B0604020202020204" pitchFamily="34" charset="0"/>
              </a:rPr>
              <a:t>Advocacy</a:t>
            </a:r>
          </a:p>
          <a:p>
            <a:pPr algn="ctr"/>
            <a:r>
              <a:rPr lang="ja-JP" altLang="en-US" sz="1200" dirty="0">
                <a:solidFill>
                  <a:srgbClr val="FFFFFF"/>
                </a:solidFill>
                <a:latin typeface="游明朝 Demibold" panose="02020600000000000000" pitchFamily="18" charset="-128"/>
                <a:ea typeface="游明朝 Demibold" panose="02020600000000000000" pitchFamily="18" charset="-128"/>
                <a:cs typeface="Times New Roman" panose="02020603050405020304" pitchFamily="18" charset="0"/>
              </a:rPr>
              <a:t>アドボカシー</a:t>
            </a:r>
            <a:endParaRPr lang="ja-JP" altLang="en-US" sz="1200" dirty="0">
              <a:solidFill>
                <a:srgbClr val="FFFFFF"/>
              </a:solidFill>
              <a:latin typeface="游明朝 Demibold" panose="02020600000000000000" pitchFamily="18" charset="-128"/>
              <a:ea typeface="游明朝 Demibold" panose="02020600000000000000" pitchFamily="18" charset="-128"/>
            </a:endParaRPr>
          </a:p>
        </p:txBody>
      </p:sp>
      <p:sp>
        <p:nvSpPr>
          <p:cNvPr id="20" name="テキスト ボックス 19">
            <a:extLst>
              <a:ext uri="{FF2B5EF4-FFF2-40B4-BE49-F238E27FC236}">
                <a16:creationId xmlns:a16="http://schemas.microsoft.com/office/drawing/2014/main" id="{D514124F-7365-A495-03AB-7402A30CB4E3}"/>
              </a:ext>
            </a:extLst>
          </p:cNvPr>
          <p:cNvSpPr txBox="1"/>
          <p:nvPr/>
        </p:nvSpPr>
        <p:spPr>
          <a:xfrm>
            <a:off x="5142754" y="5498711"/>
            <a:ext cx="3701106" cy="523220"/>
          </a:xfrm>
          <a:prstGeom prst="rect">
            <a:avLst/>
          </a:prstGeom>
          <a:noFill/>
        </p:spPr>
        <p:txBody>
          <a:bodyPr wrap="square" rtlCol="0">
            <a:spAutoFit/>
          </a:bodyPr>
          <a:lstStyle/>
          <a:p>
            <a:pPr algn="ctr"/>
            <a:r>
              <a:rPr kumimoji="1" lang="en-US" altLang="ja-JP" sz="2800" b="1" dirty="0">
                <a:solidFill>
                  <a:schemeClr val="bg1"/>
                </a:solidFill>
                <a:latin typeface="游明朝 Demibold" panose="02020600000000000000" pitchFamily="18" charset="-128"/>
                <a:ea typeface="游明朝 Demibold" panose="02020600000000000000" pitchFamily="18" charset="-128"/>
                <a:cs typeface="Arial" panose="020B0604020202020204" pitchFamily="34" charset="0"/>
              </a:rPr>
              <a:t>Action</a:t>
            </a:r>
            <a:r>
              <a:rPr kumimoji="1" lang="ja-JP" altLang="en-US" sz="1200" dirty="0">
                <a:solidFill>
                  <a:schemeClr val="bg1"/>
                </a:solidFill>
                <a:latin typeface="游明朝 Demibold" panose="02020600000000000000" pitchFamily="18" charset="-128"/>
                <a:ea typeface="游明朝 Demibold" panose="02020600000000000000" pitchFamily="18" charset="-128"/>
                <a:cs typeface="Arial" panose="020B0604020202020204" pitchFamily="34" charset="0"/>
              </a:rPr>
              <a:t>　アクション</a:t>
            </a:r>
          </a:p>
        </p:txBody>
      </p:sp>
      <p:sp>
        <p:nvSpPr>
          <p:cNvPr id="21" name="テキスト ボックス 20">
            <a:extLst>
              <a:ext uri="{FF2B5EF4-FFF2-40B4-BE49-F238E27FC236}">
                <a16:creationId xmlns:a16="http://schemas.microsoft.com/office/drawing/2014/main" id="{E1983EC9-8A84-354F-CFF0-86A5A952B62D}"/>
              </a:ext>
            </a:extLst>
          </p:cNvPr>
          <p:cNvSpPr txBox="1"/>
          <p:nvPr/>
        </p:nvSpPr>
        <p:spPr>
          <a:xfrm>
            <a:off x="1926018" y="792889"/>
            <a:ext cx="9215398" cy="584775"/>
          </a:xfrm>
          <a:prstGeom prst="rect">
            <a:avLst/>
          </a:prstGeom>
          <a:noFill/>
        </p:spPr>
        <p:txBody>
          <a:bodyPr wrap="square" rtlCol="0">
            <a:spAutoFit/>
          </a:bodyPr>
          <a:lstStyle/>
          <a:p>
            <a:pPr algn="ctr"/>
            <a:r>
              <a:rPr kumimoji="1" lang="en-US" altLang="ja-JP" sz="3200" b="1"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rPr>
              <a:t>3 PILLARS</a:t>
            </a:r>
            <a:endParaRPr kumimoji="1" lang="ja-JP" altLang="en-US" sz="3200" b="1" dirty="0">
              <a:solidFill>
                <a:srgbClr val="2A5396"/>
              </a:solidFill>
              <a:latin typeface="游明朝 Demibold" panose="02020600000000000000" pitchFamily="18" charset="-128"/>
              <a:ea typeface="游明朝 Demibold" panose="02020600000000000000" pitchFamily="18" charset="-128"/>
              <a:cs typeface="Arial" panose="020B0604020202020204" pitchFamily="34" charset="0"/>
            </a:endParaRPr>
          </a:p>
        </p:txBody>
      </p:sp>
      <p:pic>
        <p:nvPicPr>
          <p:cNvPr id="33" name="図 32" descr="アイコン&#10;&#10;AI によって生成されたコンテンツは間違っている可能性があります。">
            <a:extLst>
              <a:ext uri="{FF2B5EF4-FFF2-40B4-BE49-F238E27FC236}">
                <a16:creationId xmlns:a16="http://schemas.microsoft.com/office/drawing/2014/main" id="{770C4F4E-16C3-DE84-7F18-D62881CBF0F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10358627" y="5558945"/>
            <a:ext cx="880503" cy="941338"/>
          </a:xfrm>
          <a:prstGeom prst="rect">
            <a:avLst/>
          </a:prstGeom>
        </p:spPr>
      </p:pic>
      <p:sp>
        <p:nvSpPr>
          <p:cNvPr id="34" name="テキスト ボックス 33">
            <a:extLst>
              <a:ext uri="{FF2B5EF4-FFF2-40B4-BE49-F238E27FC236}">
                <a16:creationId xmlns:a16="http://schemas.microsoft.com/office/drawing/2014/main" id="{83920593-E4DB-E5F4-040B-B54686DDEC80}"/>
              </a:ext>
            </a:extLst>
          </p:cNvPr>
          <p:cNvSpPr txBox="1"/>
          <p:nvPr/>
        </p:nvSpPr>
        <p:spPr>
          <a:xfrm>
            <a:off x="589572" y="561423"/>
            <a:ext cx="1672365" cy="461665"/>
          </a:xfrm>
          <a:prstGeom prst="rect">
            <a:avLst/>
          </a:prstGeom>
          <a:noFill/>
        </p:spPr>
        <p:txBody>
          <a:bodyPr wrap="square" rtlCol="0">
            <a:spAutoFit/>
          </a:bodyPr>
          <a:lstStyle/>
          <a:p>
            <a:r>
              <a:rPr kumimoji="1" lang="en-US" altLang="ja-JP" sz="2400" b="1" dirty="0">
                <a:solidFill>
                  <a:schemeClr val="bg1"/>
                </a:solidFill>
                <a:latin typeface="游明朝 Demibold" panose="02020600000000000000" pitchFamily="18" charset="-128"/>
                <a:ea typeface="游明朝 Demibold" panose="02020600000000000000" pitchFamily="18" charset="-128"/>
              </a:rPr>
              <a:t>TODAY</a:t>
            </a:r>
            <a:endParaRPr kumimoji="1" lang="ja-JP" altLang="en-US" sz="2400" b="1" dirty="0">
              <a:solidFill>
                <a:schemeClr val="bg1"/>
              </a:solidFill>
              <a:latin typeface="游明朝 Demibold" panose="02020600000000000000" pitchFamily="18" charset="-128"/>
              <a:ea typeface="游明朝 Demibold" panose="02020600000000000000" pitchFamily="18" charset="-128"/>
            </a:endParaRPr>
          </a:p>
        </p:txBody>
      </p:sp>
      <p:cxnSp>
        <p:nvCxnSpPr>
          <p:cNvPr id="3" name="直線コネクタ 2">
            <a:extLst>
              <a:ext uri="{FF2B5EF4-FFF2-40B4-BE49-F238E27FC236}">
                <a16:creationId xmlns:a16="http://schemas.microsoft.com/office/drawing/2014/main" id="{C1A47CDB-3E34-525B-7871-7BBC2727644F}"/>
              </a:ext>
            </a:extLst>
          </p:cNvPr>
          <p:cNvCxnSpPr/>
          <p:nvPr/>
        </p:nvCxnSpPr>
        <p:spPr>
          <a:xfrm flipH="1">
            <a:off x="9799713" y="3129007"/>
            <a:ext cx="2011568" cy="0"/>
          </a:xfrm>
          <a:prstGeom prst="line">
            <a:avLst/>
          </a:prstGeom>
          <a:ln>
            <a:solidFill>
              <a:srgbClr val="1972C2"/>
            </a:solidFill>
          </a:ln>
        </p:spPr>
        <p:style>
          <a:lnRef idx="1">
            <a:schemeClr val="accent1"/>
          </a:lnRef>
          <a:fillRef idx="0">
            <a:schemeClr val="accent1"/>
          </a:fillRef>
          <a:effectRef idx="0">
            <a:schemeClr val="accent1"/>
          </a:effectRef>
          <a:fontRef idx="minor">
            <a:schemeClr val="tx1"/>
          </a:fontRef>
        </p:style>
      </p:cxnSp>
      <p:pic>
        <p:nvPicPr>
          <p:cNvPr id="10" name="図 9" descr="グラフ, 概略図, サンバースト図&#10;&#10;AI によって生成されたコンテンツは間違っている可能性があります。">
            <a:extLst>
              <a:ext uri="{FF2B5EF4-FFF2-40B4-BE49-F238E27FC236}">
                <a16:creationId xmlns:a16="http://schemas.microsoft.com/office/drawing/2014/main" id="{75DA0DBB-9BE3-8BFB-A864-4FFA6759BF10}"/>
              </a:ext>
            </a:extLst>
          </p:cNvPr>
          <p:cNvPicPr>
            <a:picLocks noChangeAspect="1"/>
          </p:cNvPicPr>
          <p:nvPr/>
        </p:nvPicPr>
        <p:blipFill>
          <a:blip r:embed="rId7"/>
          <a:stretch>
            <a:fillRect/>
          </a:stretch>
        </p:blipFill>
        <p:spPr>
          <a:xfrm>
            <a:off x="10326518" y="1798354"/>
            <a:ext cx="912612" cy="912612"/>
          </a:xfrm>
          <a:prstGeom prst="rect">
            <a:avLst/>
          </a:prstGeom>
        </p:spPr>
      </p:pic>
      <p:cxnSp>
        <p:nvCxnSpPr>
          <p:cNvPr id="12" name="直線コネクタ 11">
            <a:extLst>
              <a:ext uri="{FF2B5EF4-FFF2-40B4-BE49-F238E27FC236}">
                <a16:creationId xmlns:a16="http://schemas.microsoft.com/office/drawing/2014/main" id="{D79DC13B-177B-240F-9312-B501F0E4AEE5}"/>
              </a:ext>
            </a:extLst>
          </p:cNvPr>
          <p:cNvCxnSpPr/>
          <p:nvPr/>
        </p:nvCxnSpPr>
        <p:spPr>
          <a:xfrm flipH="1">
            <a:off x="9799713" y="1540838"/>
            <a:ext cx="2011568" cy="0"/>
          </a:xfrm>
          <a:prstGeom prst="line">
            <a:avLst/>
          </a:prstGeom>
          <a:ln>
            <a:solidFill>
              <a:srgbClr val="1972C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1E3BC32-74F5-ADC2-64DC-45FA3CD031AD}"/>
              </a:ext>
            </a:extLst>
          </p:cNvPr>
          <p:cNvCxnSpPr/>
          <p:nvPr/>
        </p:nvCxnSpPr>
        <p:spPr>
          <a:xfrm flipH="1">
            <a:off x="9799713" y="5342817"/>
            <a:ext cx="2011568" cy="0"/>
          </a:xfrm>
          <a:prstGeom prst="line">
            <a:avLst/>
          </a:prstGeom>
          <a:ln>
            <a:solidFill>
              <a:srgbClr val="1972C2"/>
            </a:solidFill>
          </a:ln>
        </p:spPr>
        <p:style>
          <a:lnRef idx="1">
            <a:schemeClr val="accent1"/>
          </a:lnRef>
          <a:fillRef idx="0">
            <a:schemeClr val="accent1"/>
          </a:fillRef>
          <a:effectRef idx="0">
            <a:schemeClr val="accent1"/>
          </a:effectRef>
          <a:fontRef idx="minor">
            <a:schemeClr val="tx1"/>
          </a:fontRef>
        </p:style>
      </p:cxnSp>
      <p:pic>
        <p:nvPicPr>
          <p:cNvPr id="16" name="図 15" descr="アイコン&#10;&#10;AI によって生成されたコンテンツは間違っている可能性があります。">
            <a:extLst>
              <a:ext uri="{FF2B5EF4-FFF2-40B4-BE49-F238E27FC236}">
                <a16:creationId xmlns:a16="http://schemas.microsoft.com/office/drawing/2014/main" id="{1562AC02-DFAE-F86B-531B-1161D1A10D51}"/>
              </a:ext>
            </a:extLst>
          </p:cNvPr>
          <p:cNvPicPr>
            <a:picLocks noChangeAspect="1"/>
          </p:cNvPicPr>
          <p:nvPr/>
        </p:nvPicPr>
        <p:blipFill>
          <a:blip r:embed="rId8"/>
          <a:stretch>
            <a:fillRect/>
          </a:stretch>
        </p:blipFill>
        <p:spPr>
          <a:xfrm>
            <a:off x="10262557" y="3549698"/>
            <a:ext cx="994354" cy="1224280"/>
          </a:xfrm>
          <a:prstGeom prst="rect">
            <a:avLst/>
          </a:prstGeom>
        </p:spPr>
      </p:pic>
    </p:spTree>
    <p:extLst>
      <p:ext uri="{BB962C8B-B14F-4D97-AF65-F5344CB8AC3E}">
        <p14:creationId xmlns:p14="http://schemas.microsoft.com/office/powerpoint/2010/main" val="300925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アイコン&#10;&#10;AI によって生成されたコンテンツは間違っている可能性があります。">
            <a:extLst>
              <a:ext uri="{FF2B5EF4-FFF2-40B4-BE49-F238E27FC236}">
                <a16:creationId xmlns:a16="http://schemas.microsoft.com/office/drawing/2014/main" id="{9D49CFBD-C9C2-81E1-A8FA-149C2E0BB3BB}"/>
              </a:ext>
            </a:extLst>
          </p:cNvPr>
          <p:cNvPicPr>
            <a:picLocks noChangeAspect="1"/>
          </p:cNvPicPr>
          <p:nvPr/>
        </p:nvPicPr>
        <p:blipFill>
          <a:blip r:embed="rId3"/>
          <a:stretch>
            <a:fillRect/>
          </a:stretch>
        </p:blipFill>
        <p:spPr>
          <a:xfrm>
            <a:off x="603622" y="2406316"/>
            <a:ext cx="3156208" cy="2103169"/>
          </a:xfrm>
          <a:prstGeom prst="rect">
            <a:avLst/>
          </a:prstGeom>
        </p:spPr>
      </p:pic>
      <p:sp>
        <p:nvSpPr>
          <p:cNvPr id="17" name="正方形/長方形 16">
            <a:extLst>
              <a:ext uri="{FF2B5EF4-FFF2-40B4-BE49-F238E27FC236}">
                <a16:creationId xmlns:a16="http://schemas.microsoft.com/office/drawing/2014/main" id="{DBBBB104-CC71-3CB7-1C15-0AF1F62D4435}"/>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BC74F06-9E94-C35F-DC61-89B217A37D48}"/>
              </a:ext>
            </a:extLst>
          </p:cNvPr>
          <p:cNvSpPr/>
          <p:nvPr/>
        </p:nvSpPr>
        <p:spPr>
          <a:xfrm>
            <a:off x="4684295" y="30480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B3D3533-96B0-55DD-4775-2F2E0846310A}"/>
              </a:ext>
            </a:extLst>
          </p:cNvPr>
          <p:cNvSpPr txBox="1"/>
          <p:nvPr/>
        </p:nvSpPr>
        <p:spPr>
          <a:xfrm>
            <a:off x="5065296" y="3751176"/>
            <a:ext cx="6577261" cy="2492990"/>
          </a:xfrm>
          <a:prstGeom prst="rect">
            <a:avLst/>
          </a:prstGeom>
          <a:noFill/>
        </p:spPr>
        <p:txBody>
          <a:bodyPr wrap="square">
            <a:spAutoFit/>
          </a:bodyPr>
          <a:lstStyle/>
          <a:p>
            <a:pPr>
              <a:lnSpc>
                <a:spcPct val="150000"/>
              </a:lnSpc>
            </a:pPr>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MISSION</a:t>
            </a:r>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endPar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ロータリー財団は、ロータリアンが、人びとの健康状態を改善し、質の高い教育を提供し、環境保全に取り組み、貧困を救済することを通じて、世界理解、親善、平和を達成できるように支援する。</a:t>
            </a:r>
          </a:p>
        </p:txBody>
      </p:sp>
      <p:pic>
        <p:nvPicPr>
          <p:cNvPr id="6" name="図 5">
            <a:extLst>
              <a:ext uri="{FF2B5EF4-FFF2-40B4-BE49-F238E27FC236}">
                <a16:creationId xmlns:a16="http://schemas.microsoft.com/office/drawing/2014/main" id="{6BF3A22F-340E-B018-6494-A666B32B5822}"/>
              </a:ext>
            </a:extLst>
          </p:cNvPr>
          <p:cNvPicPr>
            <a:picLocks noChangeAspect="1"/>
          </p:cNvPicPr>
          <p:nvPr/>
        </p:nvPicPr>
        <p:blipFill>
          <a:blip r:embed="rId4"/>
          <a:stretch>
            <a:fillRect/>
          </a:stretch>
        </p:blipFill>
        <p:spPr>
          <a:xfrm>
            <a:off x="6582408" y="472614"/>
            <a:ext cx="3427866" cy="3183018"/>
          </a:xfrm>
          <a:prstGeom prst="rect">
            <a:avLst/>
          </a:prstGeom>
        </p:spPr>
      </p:pic>
      <p:cxnSp>
        <p:nvCxnSpPr>
          <p:cNvPr id="13" name="直線コネクタ 12">
            <a:extLst>
              <a:ext uri="{FF2B5EF4-FFF2-40B4-BE49-F238E27FC236}">
                <a16:creationId xmlns:a16="http://schemas.microsoft.com/office/drawing/2014/main" id="{EE9664E3-6DC3-8260-6847-F96798EEFD18}"/>
              </a:ext>
            </a:extLst>
          </p:cNvPr>
          <p:cNvCxnSpPr>
            <a:cxnSpLocks/>
          </p:cNvCxnSpPr>
          <p:nvPr/>
        </p:nvCxnSpPr>
        <p:spPr>
          <a:xfrm>
            <a:off x="2306170" y="2635571"/>
            <a:ext cx="3677535" cy="0"/>
          </a:xfrm>
          <a:prstGeom prst="line">
            <a:avLst/>
          </a:prstGeom>
          <a:ln w="12700">
            <a:solidFill>
              <a:srgbClr val="174486"/>
            </a:solidFill>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7DC2C4CA-4DE6-CF52-6FAB-63B3A7D0A1C1}"/>
              </a:ext>
            </a:extLst>
          </p:cNvPr>
          <p:cNvSpPr/>
          <p:nvPr/>
        </p:nvSpPr>
        <p:spPr>
          <a:xfrm>
            <a:off x="2096662" y="2533908"/>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90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アイコン&#10;&#10;AI によって生成されたコンテンツは間違っている可能性があります。">
            <a:extLst>
              <a:ext uri="{FF2B5EF4-FFF2-40B4-BE49-F238E27FC236}">
                <a16:creationId xmlns:a16="http://schemas.microsoft.com/office/drawing/2014/main" id="{9D49CFBD-C9C2-81E1-A8FA-149C2E0BB3BB}"/>
              </a:ext>
            </a:extLst>
          </p:cNvPr>
          <p:cNvPicPr>
            <a:picLocks noChangeAspect="1"/>
          </p:cNvPicPr>
          <p:nvPr/>
        </p:nvPicPr>
        <p:blipFill>
          <a:blip r:embed="rId3"/>
          <a:stretch>
            <a:fillRect/>
          </a:stretch>
        </p:blipFill>
        <p:spPr>
          <a:xfrm>
            <a:off x="603622" y="2406316"/>
            <a:ext cx="3156208" cy="2103169"/>
          </a:xfrm>
          <a:prstGeom prst="rect">
            <a:avLst/>
          </a:prstGeom>
        </p:spPr>
      </p:pic>
      <p:sp>
        <p:nvSpPr>
          <p:cNvPr id="17" name="正方形/長方形 16">
            <a:extLst>
              <a:ext uri="{FF2B5EF4-FFF2-40B4-BE49-F238E27FC236}">
                <a16:creationId xmlns:a16="http://schemas.microsoft.com/office/drawing/2014/main" id="{DBBBB104-CC71-3CB7-1C15-0AF1F62D4435}"/>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BC74F06-9E94-C35F-DC61-89B217A37D48}"/>
              </a:ext>
            </a:extLst>
          </p:cNvPr>
          <p:cNvSpPr/>
          <p:nvPr/>
        </p:nvSpPr>
        <p:spPr>
          <a:xfrm>
            <a:off x="4684295" y="32448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E9664E3-6DC3-8260-6847-F96798EEFD18}"/>
              </a:ext>
            </a:extLst>
          </p:cNvPr>
          <p:cNvCxnSpPr>
            <a:cxnSpLocks/>
          </p:cNvCxnSpPr>
          <p:nvPr/>
        </p:nvCxnSpPr>
        <p:spPr>
          <a:xfrm>
            <a:off x="2306170" y="2997086"/>
            <a:ext cx="3677535" cy="0"/>
          </a:xfrm>
          <a:prstGeom prst="line">
            <a:avLst/>
          </a:prstGeom>
          <a:ln w="12700">
            <a:solidFill>
              <a:srgbClr val="174486"/>
            </a:solidFill>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7DC2C4CA-4DE6-CF52-6FAB-63B3A7D0A1C1}"/>
              </a:ext>
            </a:extLst>
          </p:cNvPr>
          <p:cNvSpPr/>
          <p:nvPr/>
        </p:nvSpPr>
        <p:spPr>
          <a:xfrm>
            <a:off x="2096662" y="2895423"/>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D015BCB-D87C-4295-DFBE-FDB45C19E219}"/>
              </a:ext>
            </a:extLst>
          </p:cNvPr>
          <p:cNvSpPr txBox="1"/>
          <p:nvPr/>
        </p:nvSpPr>
        <p:spPr>
          <a:xfrm>
            <a:off x="5000814" y="601426"/>
            <a:ext cx="6459228" cy="2123658"/>
          </a:xfrm>
          <a:prstGeom prst="rect">
            <a:avLst/>
          </a:prstGeom>
          <a:noFill/>
        </p:spPr>
        <p:txBody>
          <a:bodyPr wrap="square">
            <a:spAutoFit/>
          </a:bodyPr>
          <a:lstStyle/>
          <a:p>
            <a:pPr>
              <a:lnSpc>
                <a:spcPct val="150000"/>
              </a:lnSpc>
            </a:pPr>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VISION</a:t>
            </a:r>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STATEMENT</a:t>
            </a:r>
            <a:endPar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私たちは、世界で、地域社会で、そして自分自身の中で、持続可能な良い変化を生むために、人びとが手を取り合って行動する世界を目指しています。</a:t>
            </a:r>
          </a:p>
        </p:txBody>
      </p:sp>
      <p:sp>
        <p:nvSpPr>
          <p:cNvPr id="4" name="テキスト ボックス 3">
            <a:extLst>
              <a:ext uri="{FF2B5EF4-FFF2-40B4-BE49-F238E27FC236}">
                <a16:creationId xmlns:a16="http://schemas.microsoft.com/office/drawing/2014/main" id="{1550CC8E-C4B1-332D-1209-6EFA66344090}"/>
              </a:ext>
            </a:extLst>
          </p:cNvPr>
          <p:cNvSpPr txBox="1"/>
          <p:nvPr/>
        </p:nvSpPr>
        <p:spPr>
          <a:xfrm>
            <a:off x="4903892" y="3738758"/>
            <a:ext cx="7046808" cy="2246769"/>
          </a:xfrm>
          <a:prstGeom prst="rect">
            <a:avLst/>
          </a:prstGeom>
          <a:noFill/>
        </p:spPr>
        <p:txBody>
          <a:bodyPr wrap="square">
            <a:spAutoFit/>
          </a:bodyPr>
          <a:lstStyle/>
          <a:p>
            <a:r>
              <a:rPr lang="ja-JP" altLang="en-US" sz="2000" b="1" dirty="0">
                <a:solidFill>
                  <a:srgbClr val="174486"/>
                </a:solidFill>
                <a:latin typeface="游明朝 Demibold" panose="02020600000000000000" pitchFamily="18" charset="-128"/>
                <a:ea typeface="游明朝 Demibold" panose="02020600000000000000" pitchFamily="18" charset="-128"/>
              </a:rPr>
              <a:t>戦略的優先項目と目標</a:t>
            </a:r>
            <a:endParaRPr lang="en-US" altLang="ja-JP" sz="2000" b="1" dirty="0">
              <a:solidFill>
                <a:srgbClr val="174486"/>
              </a:solidFill>
              <a:latin typeface="游明朝 Demibold" panose="02020600000000000000" pitchFamily="18" charset="-128"/>
              <a:ea typeface="游明朝 Demibold" panose="02020600000000000000" pitchFamily="18" charset="-128"/>
            </a:endParaRPr>
          </a:p>
          <a:p>
            <a:endParaRPr lang="en-US" altLang="ja-JP" sz="2000" dirty="0">
              <a:solidFill>
                <a:srgbClr val="0F4D5C"/>
              </a:solidFill>
              <a:latin typeface="游明朝 Demibold" panose="02020600000000000000" pitchFamily="18" charset="-128"/>
              <a:ea typeface="游明朝 Demibold" panose="02020600000000000000" pitchFamily="18" charset="-128"/>
            </a:endParaRPr>
          </a:p>
          <a:p>
            <a:r>
              <a:rPr lang="ja-JP" altLang="en-US" sz="2000" dirty="0">
                <a:latin typeface="游明朝 Demibold" panose="02020600000000000000" pitchFamily="18" charset="-128"/>
                <a:ea typeface="游明朝 Demibold" panose="02020600000000000000" pitchFamily="18" charset="-128"/>
              </a:rPr>
              <a:t>１．ポリオ根絶</a:t>
            </a:r>
          </a:p>
          <a:p>
            <a:r>
              <a:rPr lang="ja-JP" altLang="en-US" sz="2000" dirty="0">
                <a:latin typeface="游明朝 Demibold" panose="02020600000000000000" pitchFamily="18" charset="-128"/>
                <a:ea typeface="游明朝 Demibold" panose="02020600000000000000" pitchFamily="18" charset="-128"/>
              </a:rPr>
              <a:t>２．補助金を活用して、７つの重点分野における奉仕活動</a:t>
            </a:r>
            <a:endParaRPr lang="en-US" altLang="ja-JP" sz="2000" dirty="0">
              <a:latin typeface="游明朝 Demibold" panose="02020600000000000000" pitchFamily="18" charset="-128"/>
              <a:ea typeface="游明朝 Demibold" panose="02020600000000000000" pitchFamily="18" charset="-128"/>
            </a:endParaRPr>
          </a:p>
          <a:p>
            <a:r>
              <a:rPr lang="ja-JP" altLang="en-US" sz="2000" dirty="0">
                <a:latin typeface="游明朝 Demibold" panose="02020600000000000000" pitchFamily="18" charset="-128"/>
                <a:ea typeface="游明朝 Demibold" panose="02020600000000000000" pitchFamily="18" charset="-128"/>
              </a:rPr>
              <a:t>　　の持続可能性を高める </a:t>
            </a:r>
          </a:p>
          <a:p>
            <a:r>
              <a:rPr lang="ja-JP" altLang="en-US" sz="2000" dirty="0">
                <a:latin typeface="游明朝 Demibold" panose="02020600000000000000" pitchFamily="18" charset="-128"/>
                <a:ea typeface="游明朝 Demibold" panose="02020600000000000000" pitchFamily="18" charset="-128"/>
              </a:rPr>
              <a:t>３．地区財団活動資金</a:t>
            </a:r>
            <a:r>
              <a:rPr lang="en-US" altLang="ja-JP" sz="2000" dirty="0">
                <a:latin typeface="游明朝 Demibold" panose="02020600000000000000" pitchFamily="18" charset="-128"/>
                <a:ea typeface="游明朝 Demibold" panose="02020600000000000000" pitchFamily="18" charset="-128"/>
              </a:rPr>
              <a:t>DDF</a:t>
            </a:r>
            <a:r>
              <a:rPr lang="ja-JP" altLang="en-US" sz="2000" dirty="0">
                <a:latin typeface="游明朝 Demibold" panose="02020600000000000000" pitchFamily="18" charset="-128"/>
                <a:ea typeface="游明朝 Demibold" panose="02020600000000000000" pitchFamily="18" charset="-128"/>
              </a:rPr>
              <a:t>の全額活用を奨励する</a:t>
            </a:r>
          </a:p>
          <a:p>
            <a:r>
              <a:rPr lang="ja-JP" altLang="en-US" sz="2000" dirty="0">
                <a:latin typeface="游明朝 Demibold" panose="02020600000000000000" pitchFamily="18" charset="-128"/>
                <a:ea typeface="游明朝 Demibold" panose="02020600000000000000" pitchFamily="18" charset="-128"/>
              </a:rPr>
              <a:t>４．恒久基金として冠名基金を設置する</a:t>
            </a:r>
          </a:p>
        </p:txBody>
      </p:sp>
      <p:sp>
        <p:nvSpPr>
          <p:cNvPr id="7" name="二等辺三角形 6">
            <a:extLst>
              <a:ext uri="{FF2B5EF4-FFF2-40B4-BE49-F238E27FC236}">
                <a16:creationId xmlns:a16="http://schemas.microsoft.com/office/drawing/2014/main" id="{9BFCAD68-1A9F-D066-2892-82D58713F2BC}"/>
              </a:ext>
            </a:extLst>
          </p:cNvPr>
          <p:cNvSpPr/>
          <p:nvPr/>
        </p:nvSpPr>
        <p:spPr>
          <a:xfrm flipV="1">
            <a:off x="7893042" y="3283610"/>
            <a:ext cx="738939" cy="190024"/>
          </a:xfrm>
          <a:prstGeom prst="triangle">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BE58DD9B-6842-775E-96CD-9DA1EF49234B}"/>
              </a:ext>
            </a:extLst>
          </p:cNvPr>
          <p:cNvCxnSpPr/>
          <p:nvPr/>
        </p:nvCxnSpPr>
        <p:spPr>
          <a:xfrm>
            <a:off x="5145192" y="4267200"/>
            <a:ext cx="2747850" cy="0"/>
          </a:xfrm>
          <a:prstGeom prst="line">
            <a:avLst/>
          </a:prstGeom>
          <a:ln w="19050">
            <a:solidFill>
              <a:srgbClr val="EBA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0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E3B0-88AD-FDA2-96F0-40513883D141}"/>
            </a:ext>
          </a:extLst>
        </p:cNvPr>
        <p:cNvGrpSpPr/>
        <p:nvPr/>
      </p:nvGrpSpPr>
      <p:grpSpPr>
        <a:xfrm>
          <a:off x="0" y="0"/>
          <a:ext cx="0" cy="0"/>
          <a:chOff x="0" y="0"/>
          <a:chExt cx="0" cy="0"/>
        </a:xfrm>
      </p:grpSpPr>
      <p:pic>
        <p:nvPicPr>
          <p:cNvPr id="2" name="図 1" descr="アイコン&#10;&#10;AI によって生成されたコンテンツは間違っている可能性があります。">
            <a:extLst>
              <a:ext uri="{FF2B5EF4-FFF2-40B4-BE49-F238E27FC236}">
                <a16:creationId xmlns:a16="http://schemas.microsoft.com/office/drawing/2014/main" id="{108B5AAA-72BD-681F-8FC0-91D230DBC8AE}"/>
              </a:ext>
            </a:extLst>
          </p:cNvPr>
          <p:cNvPicPr>
            <a:picLocks noChangeAspect="1"/>
          </p:cNvPicPr>
          <p:nvPr/>
        </p:nvPicPr>
        <p:blipFill>
          <a:blip r:embed="rId3"/>
          <a:stretch>
            <a:fillRect/>
          </a:stretch>
        </p:blipFill>
        <p:spPr>
          <a:xfrm>
            <a:off x="603622" y="2406316"/>
            <a:ext cx="3156208" cy="2103169"/>
          </a:xfrm>
          <a:prstGeom prst="rect">
            <a:avLst/>
          </a:prstGeom>
        </p:spPr>
      </p:pic>
      <p:sp>
        <p:nvSpPr>
          <p:cNvPr id="17" name="正方形/長方形 16">
            <a:extLst>
              <a:ext uri="{FF2B5EF4-FFF2-40B4-BE49-F238E27FC236}">
                <a16:creationId xmlns:a16="http://schemas.microsoft.com/office/drawing/2014/main" id="{DFD53318-84CE-8A73-02E7-3C3B792AE836}"/>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DBAD2E3-3E06-8B83-A3E6-30CCA84785A7}"/>
              </a:ext>
            </a:extLst>
          </p:cNvPr>
          <p:cNvSpPr/>
          <p:nvPr/>
        </p:nvSpPr>
        <p:spPr>
          <a:xfrm>
            <a:off x="4684295" y="30480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AD96809-0651-92EA-4521-0097A3973F37}"/>
              </a:ext>
            </a:extLst>
          </p:cNvPr>
          <p:cNvCxnSpPr>
            <a:cxnSpLocks/>
            <a:stCxn id="12" idx="6"/>
          </p:cNvCxnSpPr>
          <p:nvPr/>
        </p:nvCxnSpPr>
        <p:spPr>
          <a:xfrm flipV="1">
            <a:off x="1184903" y="3871951"/>
            <a:ext cx="3693021" cy="6633"/>
          </a:xfrm>
          <a:prstGeom prst="line">
            <a:avLst/>
          </a:prstGeom>
          <a:ln w="19050">
            <a:solidFill>
              <a:srgbClr val="174486"/>
            </a:solidFill>
          </a:ln>
        </p:spPr>
        <p:style>
          <a:lnRef idx="1">
            <a:schemeClr val="accent1"/>
          </a:lnRef>
          <a:fillRef idx="0">
            <a:schemeClr val="accent1"/>
          </a:fillRef>
          <a:effectRef idx="0">
            <a:schemeClr val="accent1"/>
          </a:effectRef>
          <a:fontRef idx="minor">
            <a:schemeClr val="tx1"/>
          </a:fontRef>
        </p:style>
      </p:cxnSp>
      <p:sp>
        <p:nvSpPr>
          <p:cNvPr id="5" name="楕円 4">
            <a:extLst>
              <a:ext uri="{FF2B5EF4-FFF2-40B4-BE49-F238E27FC236}">
                <a16:creationId xmlns:a16="http://schemas.microsoft.com/office/drawing/2014/main" id="{3250C70A-5436-CB17-51CD-50466FD5F4B0}"/>
              </a:ext>
            </a:extLst>
          </p:cNvPr>
          <p:cNvSpPr/>
          <p:nvPr/>
        </p:nvSpPr>
        <p:spPr>
          <a:xfrm>
            <a:off x="2117930" y="3786889"/>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9" name="テキスト ボックス 8">
            <a:extLst>
              <a:ext uri="{FF2B5EF4-FFF2-40B4-BE49-F238E27FC236}">
                <a16:creationId xmlns:a16="http://schemas.microsoft.com/office/drawing/2014/main" id="{D62EBB7B-A118-343A-8B47-BA9234230B83}"/>
              </a:ext>
            </a:extLst>
          </p:cNvPr>
          <p:cNvSpPr txBox="1"/>
          <p:nvPr/>
        </p:nvSpPr>
        <p:spPr>
          <a:xfrm>
            <a:off x="673962" y="4766763"/>
            <a:ext cx="3156208" cy="461665"/>
          </a:xfrm>
          <a:prstGeom prst="rect">
            <a:avLst/>
          </a:prstGeom>
          <a:noFill/>
        </p:spPr>
        <p:txBody>
          <a:bodyPr wrap="square">
            <a:spAutoFit/>
          </a:bodyPr>
          <a:lstStyle/>
          <a:p>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r>
              <a:rPr lang="ja-JP" altLang="en-US"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資金調達</a:t>
            </a:r>
            <a:endParaRPr lang="ja-JP" altLang="en-US"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98B52F6-9EE8-6B94-22E0-E3332A579056}"/>
              </a:ext>
            </a:extLst>
          </p:cNvPr>
          <p:cNvSpPr txBox="1"/>
          <p:nvPr/>
        </p:nvSpPr>
        <p:spPr>
          <a:xfrm>
            <a:off x="1351818" y="5240552"/>
            <a:ext cx="2394052" cy="461665"/>
          </a:xfrm>
          <a:prstGeom prst="rect">
            <a:avLst/>
          </a:prstGeom>
          <a:noFill/>
        </p:spPr>
        <p:txBody>
          <a:bodyPr wrap="square">
            <a:spAutoFit/>
          </a:bodyPr>
          <a:lstStyle/>
          <a:p>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Grants</a:t>
            </a:r>
            <a:r>
              <a:rPr lang="ja-JP" altLang="en-US"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補助金</a:t>
            </a:r>
            <a:endParaRPr lang="ja-JP" altLang="en-US"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E082E76-6766-30B3-07E6-4383019F773F}"/>
              </a:ext>
            </a:extLst>
          </p:cNvPr>
          <p:cNvSpPr txBox="1"/>
          <p:nvPr/>
        </p:nvSpPr>
        <p:spPr>
          <a:xfrm>
            <a:off x="999600" y="5730137"/>
            <a:ext cx="2913790" cy="461665"/>
          </a:xfrm>
          <a:prstGeom prst="rect">
            <a:avLst/>
          </a:prstGeom>
          <a:noFill/>
        </p:spPr>
        <p:txBody>
          <a:bodyPr wrap="square">
            <a:spAutoFit/>
          </a:bodyPr>
          <a:lstStyle/>
          <a:p>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Advocacy</a:t>
            </a:r>
            <a:r>
              <a:rPr lang="ja-JP" altLang="en-US"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提唱活動</a:t>
            </a:r>
            <a:endParaRPr lang="ja-JP" altLang="en-US"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2" name="楕円 11">
            <a:extLst>
              <a:ext uri="{FF2B5EF4-FFF2-40B4-BE49-F238E27FC236}">
                <a16:creationId xmlns:a16="http://schemas.microsoft.com/office/drawing/2014/main" id="{9EFC5DB8-B72D-A1A1-6F0E-14FCD8AD18B8}"/>
              </a:ext>
            </a:extLst>
          </p:cNvPr>
          <p:cNvSpPr/>
          <p:nvPr/>
        </p:nvSpPr>
        <p:spPr>
          <a:xfrm>
            <a:off x="980249" y="3776257"/>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15" name="楕円 14">
            <a:extLst>
              <a:ext uri="{FF2B5EF4-FFF2-40B4-BE49-F238E27FC236}">
                <a16:creationId xmlns:a16="http://schemas.microsoft.com/office/drawing/2014/main" id="{F156CD55-F32C-D858-9125-C47666E40F02}"/>
              </a:ext>
            </a:extLst>
          </p:cNvPr>
          <p:cNvSpPr/>
          <p:nvPr/>
        </p:nvSpPr>
        <p:spPr>
          <a:xfrm>
            <a:off x="3223716" y="3786889"/>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明朝 Demibold" panose="02020600000000000000" pitchFamily="18" charset="-128"/>
              <a:ea typeface="游明朝 Demibold" panose="02020600000000000000" pitchFamily="18" charset="-128"/>
            </a:endParaRPr>
          </a:p>
        </p:txBody>
      </p:sp>
      <p:sp>
        <p:nvSpPr>
          <p:cNvPr id="21" name="テキスト ボックス 20">
            <a:extLst>
              <a:ext uri="{FF2B5EF4-FFF2-40B4-BE49-F238E27FC236}">
                <a16:creationId xmlns:a16="http://schemas.microsoft.com/office/drawing/2014/main" id="{3081404B-51BA-1BB9-D682-2B1C80D502BC}"/>
              </a:ext>
            </a:extLst>
          </p:cNvPr>
          <p:cNvSpPr txBox="1"/>
          <p:nvPr/>
        </p:nvSpPr>
        <p:spPr>
          <a:xfrm>
            <a:off x="227439" y="1299709"/>
            <a:ext cx="3966738" cy="461665"/>
          </a:xfrm>
          <a:prstGeom prst="rect">
            <a:avLst/>
          </a:prstGeom>
          <a:noFill/>
        </p:spPr>
        <p:txBody>
          <a:bodyPr wrap="square" rtlCol="0">
            <a:spAutoFit/>
          </a:bodyPr>
          <a:lstStyle/>
          <a:p>
            <a:pPr algn="ctr"/>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3</a:t>
            </a:r>
            <a:r>
              <a:rPr lang="ja-JP" altLang="ja-JP"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つの言葉に集約</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Times New Roman" panose="02020603050405020304" pitchFamily="18" charset="0"/>
              </a:rPr>
              <a:t>される</a:t>
            </a:r>
            <a:endParaRPr kumimoji="1" lang="ja-JP" altLang="en-US" sz="2400" b="1" dirty="0">
              <a:solidFill>
                <a:srgbClr val="174486"/>
              </a:solidFill>
              <a:latin typeface="游明朝 Demibold" panose="02020600000000000000" pitchFamily="18" charset="-128"/>
              <a:ea typeface="游明朝 Demibold" panose="02020600000000000000" pitchFamily="18" charset="-128"/>
            </a:endParaRPr>
          </a:p>
        </p:txBody>
      </p:sp>
      <p:sp>
        <p:nvSpPr>
          <p:cNvPr id="3" name="テキスト ボックス 2">
            <a:extLst>
              <a:ext uri="{FF2B5EF4-FFF2-40B4-BE49-F238E27FC236}">
                <a16:creationId xmlns:a16="http://schemas.microsoft.com/office/drawing/2014/main" id="{E1E0B397-516D-1DE2-F3EB-95EFAE1D7822}"/>
              </a:ext>
            </a:extLst>
          </p:cNvPr>
          <p:cNvSpPr txBox="1">
            <a:spLocks noChangeArrowheads="1"/>
          </p:cNvSpPr>
          <p:nvPr/>
        </p:nvSpPr>
        <p:spPr bwMode="auto">
          <a:xfrm>
            <a:off x="4887950" y="667817"/>
            <a:ext cx="6820782" cy="5620687"/>
          </a:xfrm>
          <a:prstGeom prst="rect">
            <a:avLst/>
          </a:prstGeom>
          <a:noFill/>
          <a:ln w="9525">
            <a:noFill/>
            <a:miter lim="800000"/>
            <a:headEnd/>
            <a:tailEnd/>
          </a:ln>
        </p:spPr>
        <p:txBody>
          <a:bodyPr rot="0" vert="horz" wrap="square" lIns="91440" tIns="45720" rIns="91440" bIns="45720" anchor="t" anchorCtr="0">
            <a:noAutofit/>
          </a:bodyPr>
          <a:lstStyle/>
          <a:p>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3 PILLARS</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（目的を支える３本の柱）</a:t>
            </a:r>
            <a:endPar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ロータリー財団（</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財団委員会</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は</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財団の</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使命に共感するロータリアンに対して</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寄付の推進を行う</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ことで</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活動に対する支援的資金の拠出</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社会的弱者の救済活動</a:t>
            </a: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の理解・促進</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を行います。</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これにより公共イメージの向上並びに人びとが手を取り合って、持続可能な良い変化を生み出す世界</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地域社会に繋げていきます</a:t>
            </a:r>
          </a:p>
        </p:txBody>
      </p:sp>
    </p:spTree>
    <p:extLst>
      <p:ext uri="{BB962C8B-B14F-4D97-AF65-F5344CB8AC3E}">
        <p14:creationId xmlns:p14="http://schemas.microsoft.com/office/powerpoint/2010/main" val="6354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E3B0-88AD-FDA2-96F0-40513883D141}"/>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FD53318-84CE-8A73-02E7-3C3B792AE836}"/>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DBAD2E3-3E06-8B83-A3E6-30CCA84785A7}"/>
              </a:ext>
            </a:extLst>
          </p:cNvPr>
          <p:cNvSpPr/>
          <p:nvPr/>
        </p:nvSpPr>
        <p:spPr>
          <a:xfrm>
            <a:off x="4684295" y="30480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アイコン&#10;&#10;AI によって生成されたコンテンツは間違っている可能性があります。">
            <a:extLst>
              <a:ext uri="{FF2B5EF4-FFF2-40B4-BE49-F238E27FC236}">
                <a16:creationId xmlns:a16="http://schemas.microsoft.com/office/drawing/2014/main" id="{108B5AAA-72BD-681F-8FC0-91D230DBC8AE}"/>
              </a:ext>
            </a:extLst>
          </p:cNvPr>
          <p:cNvPicPr>
            <a:picLocks noChangeAspect="1"/>
          </p:cNvPicPr>
          <p:nvPr/>
        </p:nvPicPr>
        <p:blipFill>
          <a:blip r:embed="rId3"/>
          <a:stretch>
            <a:fillRect/>
          </a:stretch>
        </p:blipFill>
        <p:spPr>
          <a:xfrm>
            <a:off x="603622" y="2406316"/>
            <a:ext cx="3156208" cy="2103169"/>
          </a:xfrm>
          <a:prstGeom prst="rect">
            <a:avLst/>
          </a:prstGeom>
        </p:spPr>
      </p:pic>
      <p:cxnSp>
        <p:nvCxnSpPr>
          <p:cNvPr id="13" name="直線コネクタ 12">
            <a:extLst>
              <a:ext uri="{FF2B5EF4-FFF2-40B4-BE49-F238E27FC236}">
                <a16:creationId xmlns:a16="http://schemas.microsoft.com/office/drawing/2014/main" id="{EAD96809-0651-92EA-4521-0097A3973F37}"/>
              </a:ext>
            </a:extLst>
          </p:cNvPr>
          <p:cNvCxnSpPr>
            <a:cxnSpLocks/>
            <a:stCxn id="12" idx="6"/>
          </p:cNvCxnSpPr>
          <p:nvPr/>
        </p:nvCxnSpPr>
        <p:spPr>
          <a:xfrm flipV="1">
            <a:off x="1184903" y="3871951"/>
            <a:ext cx="3693021" cy="6633"/>
          </a:xfrm>
          <a:prstGeom prst="line">
            <a:avLst/>
          </a:prstGeom>
          <a:ln w="19050">
            <a:solidFill>
              <a:srgbClr val="174486"/>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62EBB7B-A118-343A-8B47-BA9234230B83}"/>
              </a:ext>
            </a:extLst>
          </p:cNvPr>
          <p:cNvSpPr txBox="1"/>
          <p:nvPr/>
        </p:nvSpPr>
        <p:spPr>
          <a:xfrm>
            <a:off x="593751" y="1671306"/>
            <a:ext cx="3454837" cy="461665"/>
          </a:xfrm>
          <a:prstGeom prst="rect">
            <a:avLst/>
          </a:prstGeom>
          <a:noFill/>
        </p:spPr>
        <p:txBody>
          <a:bodyPr wrap="square">
            <a:spAutoFit/>
          </a:bodyPr>
          <a:lstStyle/>
          <a:p>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Fundraising</a:t>
            </a:r>
            <a:r>
              <a:rPr lang="ja-JP" altLang="en-US"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sz="24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資金調達</a:t>
            </a:r>
            <a:endParaRPr lang="ja-JP" altLang="en-US" sz="2400"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12" name="楕円 11">
            <a:extLst>
              <a:ext uri="{FF2B5EF4-FFF2-40B4-BE49-F238E27FC236}">
                <a16:creationId xmlns:a16="http://schemas.microsoft.com/office/drawing/2014/main" id="{9EFC5DB8-B72D-A1A1-6F0E-14FCD8AD18B8}"/>
              </a:ext>
            </a:extLst>
          </p:cNvPr>
          <p:cNvSpPr/>
          <p:nvPr/>
        </p:nvSpPr>
        <p:spPr>
          <a:xfrm>
            <a:off x="980249" y="3776257"/>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12ABE80-70AB-01F3-D916-57FC4D5531EC}"/>
              </a:ext>
            </a:extLst>
          </p:cNvPr>
          <p:cNvSpPr txBox="1">
            <a:spLocks noChangeArrowheads="1"/>
          </p:cNvSpPr>
          <p:nvPr/>
        </p:nvSpPr>
        <p:spPr bwMode="auto">
          <a:xfrm>
            <a:off x="4887950" y="667817"/>
            <a:ext cx="6820782" cy="5620687"/>
          </a:xfrm>
          <a:prstGeom prst="rect">
            <a:avLst/>
          </a:prstGeom>
          <a:noFill/>
          <a:ln w="9525">
            <a:noFill/>
            <a:miter lim="800000"/>
            <a:headEnd/>
            <a:tailEnd/>
          </a:ln>
        </p:spPr>
        <p:txBody>
          <a:bodyPr rot="0" vert="horz" wrap="square" lIns="91440" tIns="45720" rIns="91440" bIns="45720" anchor="t" anchorCtr="0">
            <a:noAutofit/>
          </a:bodyPr>
          <a:lstStyle/>
          <a:p>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3 PILLARS</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（目的を支える３本の柱）</a:t>
            </a:r>
            <a:endPar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ロータリー財団（</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財団委員会</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は</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財団の</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使命に共感するロータリアンに対して</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pPr algn="just">
              <a:buNone/>
            </a:pP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400" dirty="0">
                <a:solidFill>
                  <a:srgbClr val="FFFFFF"/>
                </a:solidFill>
                <a:effectLst/>
                <a:highlight>
                  <a:srgbClr val="000080"/>
                </a:highlight>
                <a:latin typeface="ＭＳ Ｐゴシック" panose="020B0600070205080204" pitchFamily="50" charset="-128"/>
                <a:ea typeface="游明朝 Demibold" panose="02020600000000000000" pitchFamily="18" charset="-128"/>
                <a:cs typeface="Times New Roman" panose="02020603050405020304" pitchFamily="18" charset="0"/>
              </a:rPr>
              <a:t>寄付の推進</a:t>
            </a:r>
            <a:r>
              <a:rPr lang="ja-JP" altLang="ja-JP" sz="2400" dirty="0">
                <a:effectLst/>
                <a:latin typeface="ＭＳ Ｐゴシック" panose="020B0600070205080204" pitchFamily="50" charset="-128"/>
                <a:ea typeface="游明朝 Demibold" panose="02020600000000000000" pitchFamily="18" charset="-128"/>
                <a:cs typeface="Times New Roman" panose="02020603050405020304" pitchFamily="18" charset="0"/>
              </a:rPr>
              <a:t>を行うことで</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2400" dirty="0">
                <a:effectLst/>
                <a:latin typeface="ＭＳ Ｐゴシック" panose="020B0600070205080204" pitchFamily="50" charset="-128"/>
                <a:ea typeface="游明朝 Demibold" panose="02020600000000000000" pitchFamily="18" charset="-128"/>
                <a:cs typeface="Times New Roman" panose="02020603050405020304" pitchFamily="18" charset="0"/>
              </a:rPr>
              <a:t>活動に対する</a:t>
            </a:r>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支援的資金の拠出</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社会的弱者の救済</a:t>
            </a:r>
            <a:r>
              <a:rPr lang="ja-JP" altLang="ja-JP" sz="2400" dirty="0">
                <a:effectLst/>
                <a:latin typeface="ＭＳ Ｐゴシック" panose="020B0600070205080204" pitchFamily="50" charset="-128"/>
                <a:ea typeface="游明朝 Demibold" panose="02020600000000000000" pitchFamily="18" charset="-128"/>
                <a:cs typeface="Times New Roman" panose="02020603050405020304" pitchFamily="18" charset="0"/>
              </a:rPr>
              <a:t>活動の理解・促進</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を行います。</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これにより公共イメージの向上並びに人びとが手を取り合って、持続可能な良い変化を生み出す世界</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地域社会に繋げていきます</a:t>
            </a:r>
          </a:p>
        </p:txBody>
      </p:sp>
    </p:spTree>
    <p:extLst>
      <p:ext uri="{BB962C8B-B14F-4D97-AF65-F5344CB8AC3E}">
        <p14:creationId xmlns:p14="http://schemas.microsoft.com/office/powerpoint/2010/main" val="29335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E3B0-88AD-FDA2-96F0-40513883D141}"/>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FD53318-84CE-8A73-02E7-3C3B792AE836}"/>
              </a:ext>
            </a:extLst>
          </p:cNvPr>
          <p:cNvSpPr/>
          <p:nvPr/>
        </p:nvSpPr>
        <p:spPr>
          <a:xfrm>
            <a:off x="4315326" y="0"/>
            <a:ext cx="7876674" cy="6858000"/>
          </a:xfrm>
          <a:prstGeom prst="rect">
            <a:avLst/>
          </a:prstGeom>
          <a:solidFill>
            <a:srgbClr val="EBA3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DBAD2E3-3E06-8B83-A3E6-30CCA84785A7}"/>
              </a:ext>
            </a:extLst>
          </p:cNvPr>
          <p:cNvSpPr/>
          <p:nvPr/>
        </p:nvSpPr>
        <p:spPr>
          <a:xfrm>
            <a:off x="4684295" y="304800"/>
            <a:ext cx="7138737" cy="6170822"/>
          </a:xfrm>
          <a:prstGeom prst="rect">
            <a:avLst/>
          </a:prstGeom>
          <a:solidFill>
            <a:schemeClr val="bg1"/>
          </a:solidFill>
          <a:ln w="38100">
            <a:solidFill>
              <a:srgbClr val="EAE4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アイコン&#10;&#10;AI によって生成されたコンテンツは間違っている可能性があります。">
            <a:extLst>
              <a:ext uri="{FF2B5EF4-FFF2-40B4-BE49-F238E27FC236}">
                <a16:creationId xmlns:a16="http://schemas.microsoft.com/office/drawing/2014/main" id="{108B5AAA-72BD-681F-8FC0-91D230DBC8AE}"/>
              </a:ext>
            </a:extLst>
          </p:cNvPr>
          <p:cNvPicPr>
            <a:picLocks noChangeAspect="1"/>
          </p:cNvPicPr>
          <p:nvPr/>
        </p:nvPicPr>
        <p:blipFill>
          <a:blip r:embed="rId3"/>
          <a:stretch>
            <a:fillRect/>
          </a:stretch>
        </p:blipFill>
        <p:spPr>
          <a:xfrm>
            <a:off x="603622" y="2406316"/>
            <a:ext cx="3156208" cy="2103169"/>
          </a:xfrm>
          <a:prstGeom prst="rect">
            <a:avLst/>
          </a:prstGeom>
        </p:spPr>
      </p:pic>
      <p:cxnSp>
        <p:nvCxnSpPr>
          <p:cNvPr id="13" name="直線コネクタ 12">
            <a:extLst>
              <a:ext uri="{FF2B5EF4-FFF2-40B4-BE49-F238E27FC236}">
                <a16:creationId xmlns:a16="http://schemas.microsoft.com/office/drawing/2014/main" id="{EAD96809-0651-92EA-4521-0097A3973F37}"/>
              </a:ext>
            </a:extLst>
          </p:cNvPr>
          <p:cNvCxnSpPr>
            <a:cxnSpLocks/>
          </p:cNvCxnSpPr>
          <p:nvPr/>
        </p:nvCxnSpPr>
        <p:spPr>
          <a:xfrm flipV="1">
            <a:off x="2322584" y="3871951"/>
            <a:ext cx="2555340" cy="6633"/>
          </a:xfrm>
          <a:prstGeom prst="line">
            <a:avLst/>
          </a:prstGeom>
          <a:ln w="19050">
            <a:solidFill>
              <a:srgbClr val="174486"/>
            </a:solidFill>
          </a:ln>
        </p:spPr>
        <p:style>
          <a:lnRef idx="1">
            <a:schemeClr val="accent1"/>
          </a:lnRef>
          <a:fillRef idx="0">
            <a:schemeClr val="accent1"/>
          </a:fillRef>
          <a:effectRef idx="0">
            <a:schemeClr val="accent1"/>
          </a:effectRef>
          <a:fontRef idx="minor">
            <a:schemeClr val="tx1"/>
          </a:fontRef>
        </p:style>
      </p:cxnSp>
      <p:sp>
        <p:nvSpPr>
          <p:cNvPr id="5" name="楕円 4">
            <a:extLst>
              <a:ext uri="{FF2B5EF4-FFF2-40B4-BE49-F238E27FC236}">
                <a16:creationId xmlns:a16="http://schemas.microsoft.com/office/drawing/2014/main" id="{3250C70A-5436-CB17-51CD-50466FD5F4B0}"/>
              </a:ext>
            </a:extLst>
          </p:cNvPr>
          <p:cNvSpPr/>
          <p:nvPr/>
        </p:nvSpPr>
        <p:spPr>
          <a:xfrm>
            <a:off x="2117930" y="3786889"/>
            <a:ext cx="204654" cy="2046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62EBB7B-A118-343A-8B47-BA9234230B83}"/>
              </a:ext>
            </a:extLst>
          </p:cNvPr>
          <p:cNvSpPr txBox="1"/>
          <p:nvPr/>
        </p:nvSpPr>
        <p:spPr>
          <a:xfrm>
            <a:off x="625836" y="1772481"/>
            <a:ext cx="3156208" cy="461665"/>
          </a:xfrm>
          <a:prstGeom prst="rect">
            <a:avLst/>
          </a:prstGeom>
          <a:noFill/>
        </p:spPr>
        <p:txBody>
          <a:bodyPr wrap="square">
            <a:spAutoFit/>
          </a:bodyPr>
          <a:lstStyle/>
          <a:p>
            <a:pPr algn="ctr"/>
            <a:r>
              <a:rPr lang="en-US" altLang="ja-JP"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Grants</a:t>
            </a:r>
            <a:r>
              <a:rPr lang="ja-JP" altLang="en-US" sz="2400" b="1"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a:t>
            </a:r>
            <a:r>
              <a:rPr lang="ja-JP" altLang="en-US" sz="24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補助金</a:t>
            </a:r>
            <a:endParaRPr lang="ja-JP" altLang="en-US" sz="2400" dirty="0">
              <a:solidFill>
                <a:srgbClr val="174486"/>
              </a:solidFill>
              <a:latin typeface="游明朝 Demibold" panose="02020600000000000000" pitchFamily="18" charset="-128"/>
              <a:ea typeface="游明朝 Demibold" panose="020206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666D6385-6215-DF4E-FA2E-BDF2BA1B37CF}"/>
              </a:ext>
            </a:extLst>
          </p:cNvPr>
          <p:cNvSpPr txBox="1">
            <a:spLocks noChangeArrowheads="1"/>
          </p:cNvSpPr>
          <p:nvPr/>
        </p:nvSpPr>
        <p:spPr bwMode="auto">
          <a:xfrm>
            <a:off x="4887950" y="667817"/>
            <a:ext cx="6820782" cy="5620687"/>
          </a:xfrm>
          <a:prstGeom prst="rect">
            <a:avLst/>
          </a:prstGeom>
          <a:noFill/>
          <a:ln w="9525">
            <a:noFill/>
            <a:miter lim="800000"/>
            <a:headEnd/>
            <a:tailEnd/>
          </a:ln>
        </p:spPr>
        <p:txBody>
          <a:bodyPr rot="0" vert="horz" wrap="square" lIns="91440" tIns="45720" rIns="91440" bIns="45720" anchor="t" anchorCtr="0">
            <a:noAutofit/>
          </a:bodyPr>
          <a:lstStyle/>
          <a:p>
            <a:r>
              <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3 PILLARS</a:t>
            </a:r>
            <a:r>
              <a:rPr lang="ja-JP" altLang="en-US"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rPr>
              <a:t>　（目的を支える３本の柱）</a:t>
            </a:r>
            <a:endParaRPr lang="en-US" altLang="ja-JP" sz="2400" b="1" kern="100" dirty="0">
              <a:solidFill>
                <a:srgbClr val="174486"/>
              </a:solidFill>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endParaRPr lang="en-US" altLang="ja-JP" sz="2400" kern="100" dirty="0">
              <a:effectLst/>
              <a:latin typeface="游明朝 Demibold" panose="02020600000000000000" pitchFamily="18" charset="-128"/>
              <a:ea typeface="游明朝 Demibold" panose="02020600000000000000" pitchFamily="18" charset="-128"/>
              <a:cs typeface="Arial" panose="020B0604020202020204" pitchFamily="34"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ロータリー財団（</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財団委員会</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は</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財団の</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使命に共感するロータリアンに対して</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寄付の推進を行う</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ことで</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活動に対する</a:t>
            </a:r>
            <a:r>
              <a:rPr kumimoji="0" lang="ja-JP" altLang="ja-JP" sz="2400" b="0" i="0" u="none" strike="noStrike" kern="1200" cap="none" spc="0" normalizeH="0" baseline="0" noProof="0" dirty="0">
                <a:ln>
                  <a:noFill/>
                </a:ln>
                <a:solidFill>
                  <a:srgbClr val="FFFFFF"/>
                </a:solidFill>
                <a:effectLst/>
                <a:highlight>
                  <a:srgbClr val="000080"/>
                </a:highlight>
                <a:uLnTx/>
                <a:uFillTx/>
                <a:latin typeface="ＭＳ Ｐゴシック" panose="020B0600070205080204" pitchFamily="50" charset="-128"/>
                <a:ea typeface="游明朝 Demibold" panose="02020600000000000000" pitchFamily="18" charset="-128"/>
                <a:cs typeface="Times New Roman" panose="02020603050405020304" pitchFamily="18" charset="0"/>
              </a:rPr>
              <a:t>支援的資金の拠出</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社会的弱者の救済活動</a:t>
            </a:r>
            <a:r>
              <a:rPr lang="ja-JP" altLang="en-US" sz="2400" kern="100" dirty="0">
                <a:latin typeface="游明朝 Demibold" panose="02020600000000000000" pitchFamily="18" charset="-128"/>
                <a:ea typeface="游明朝 Demibold" panose="02020600000000000000" pitchFamily="18" charset="-128"/>
                <a:cs typeface="Times New Roman" panose="02020603050405020304" pitchFamily="18" charset="0"/>
              </a:rPr>
              <a:t>の理解・促進</a:t>
            </a:r>
            <a:endParaRPr lang="en-US" altLang="ja-JP" sz="2400" kern="100" dirty="0">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を行います。</a:t>
            </a:r>
            <a:endParaRPr lang="en-US" alt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endPar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endParaRPr>
          </a:p>
          <a:p>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これにより公共イメージの向上並びに人びとが手を取り合って、持続可能な良い変化を生み出す世界</a:t>
            </a:r>
            <a:r>
              <a:rPr lang="ja-JP" altLang="en-US"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a:t>
            </a:r>
            <a:r>
              <a:rPr lang="ja-JP" sz="2400" kern="100" dirty="0">
                <a:effectLst/>
                <a:latin typeface="游明朝 Demibold" panose="02020600000000000000" pitchFamily="18" charset="-128"/>
                <a:ea typeface="游明朝 Demibold" panose="02020600000000000000" pitchFamily="18" charset="-128"/>
                <a:cs typeface="Times New Roman" panose="02020603050405020304" pitchFamily="18" charset="0"/>
              </a:rPr>
              <a:t>地域社会に繋げていきます</a:t>
            </a:r>
          </a:p>
        </p:txBody>
      </p:sp>
    </p:spTree>
    <p:extLst>
      <p:ext uri="{BB962C8B-B14F-4D97-AF65-F5344CB8AC3E}">
        <p14:creationId xmlns:p14="http://schemas.microsoft.com/office/powerpoint/2010/main" val="832387579"/>
      </p:ext>
    </p:extLst>
  </p:cSld>
  <p:clrMapOvr>
    <a:masterClrMapping/>
  </p:clrMapOvr>
</p:sld>
</file>

<file path=ppt/theme/theme1.xml><?xml version="1.0" encoding="utf-8"?>
<a:theme xmlns:a="http://schemas.openxmlformats.org/drawingml/2006/main" name="Office テーマ">
  <a:themeElements>
    <a:clrScheme name="Custom 4">
      <a:dk1>
        <a:srgbClr val="000000"/>
      </a:dk1>
      <a:lt1>
        <a:srgbClr val="FFFFFF"/>
      </a:lt1>
      <a:dk2>
        <a:srgbClr val="705F57"/>
      </a:dk2>
      <a:lt2>
        <a:srgbClr val="EEE7DF"/>
      </a:lt2>
      <a:accent1>
        <a:srgbClr val="4D8680"/>
      </a:accent1>
      <a:accent2>
        <a:srgbClr val="ABDED7"/>
      </a:accent2>
      <a:accent3>
        <a:srgbClr val="B0988E"/>
      </a:accent3>
      <a:accent4>
        <a:srgbClr val="DBCBBE"/>
      </a:accent4>
      <a:accent5>
        <a:srgbClr val="BD8A77"/>
      </a:accent5>
      <a:accent6>
        <a:srgbClr val="65615D"/>
      </a:accent6>
      <a:hlink>
        <a:srgbClr val="000000"/>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272759" id="{D92E831D-6703-449B-9F4D-64C42A896DC0}" vid="{94386D57-5F58-4754-95D8-FF61920234DF}"/>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272759" id="{D92E831D-6703-449B-9F4D-64C42A896DC0}" vid="{991658BE-8D8E-4E8D-A380-06B7F776F26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0ED3674AB3AFA4483456EC31D99816D" ma:contentTypeVersion="16" ma:contentTypeDescription="新しいドキュメントを作成します。" ma:contentTypeScope="" ma:versionID="7e34f9c06a3528abc6d1f0bc9e67397a">
  <xsd:schema xmlns:xsd="http://www.w3.org/2001/XMLSchema" xmlns:xs="http://www.w3.org/2001/XMLSchema" xmlns:p="http://schemas.microsoft.com/office/2006/metadata/properties" xmlns:ns2="25bbafa1-2555-4cde-96dc-ee7a6dc055e7" xmlns:ns3="3dde1b50-89a4-4db7-a556-615c031fa7af" targetNamespace="http://schemas.microsoft.com/office/2006/metadata/properties" ma:root="true" ma:fieldsID="a4529374b62babf4a13349a531135284" ns2:_="" ns3:_="">
    <xsd:import namespace="25bbafa1-2555-4cde-96dc-ee7a6dc055e7"/>
    <xsd:import namespace="3dde1b50-89a4-4db7-a556-615c031fa7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bafa1-2555-4cde-96dc-ee7a6dc05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a9f64833-f4b1-4e48-901f-39453537ca3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e1b50-89a4-4db7-a556-615c031fa7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408b88-1e92-4589-acdf-e0d86e794acd}" ma:internalName="TaxCatchAll" ma:showField="CatchAllData" ma:web="3dde1b50-89a4-4db7-a556-615c031fa7a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bbafa1-2555-4cde-96dc-ee7a6dc055e7">
      <Terms xmlns="http://schemas.microsoft.com/office/infopath/2007/PartnerControls"/>
    </lcf76f155ced4ddcb4097134ff3c332f>
    <TaxCatchAll xmlns="3dde1b50-89a4-4db7-a556-615c031fa7af" xsi:nil="true"/>
  </documentManagement>
</p:properties>
</file>

<file path=customXml/itemProps1.xml><?xml version="1.0" encoding="utf-8"?>
<ds:datastoreItem xmlns:ds="http://schemas.openxmlformats.org/officeDocument/2006/customXml" ds:itemID="{45BC1B69-4F92-4DC2-A03F-89867671B30A}">
  <ds:schemaRefs>
    <ds:schemaRef ds:uri="http://schemas.microsoft.com/sharepoint/v3/contenttype/forms"/>
  </ds:schemaRefs>
</ds:datastoreItem>
</file>

<file path=customXml/itemProps2.xml><?xml version="1.0" encoding="utf-8"?>
<ds:datastoreItem xmlns:ds="http://schemas.openxmlformats.org/officeDocument/2006/customXml" ds:itemID="{F52E69C5-3FF2-47DA-8C13-D4402367E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bafa1-2555-4cde-96dc-ee7a6dc055e7"/>
    <ds:schemaRef ds:uri="3dde1b50-89a4-4db7-a556-615c031f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8B95D-6289-4124-B901-CCAA7AC6FE8E}">
  <ds:schemaRefs>
    <ds:schemaRef ds:uri="http://schemas.microsoft.com/office/2006/metadata/properties"/>
    <ds:schemaRef ds:uri="http://schemas.microsoft.com/office/infopath/2007/PartnerControls"/>
    <ds:schemaRef ds:uri="25bbafa1-2555-4cde-96dc-ee7a6dc055e7"/>
    <ds:schemaRef ds:uri="3dde1b50-89a4-4db7-a556-615c031fa7af"/>
  </ds:schemaRefs>
</ds:datastoreItem>
</file>

<file path=docProps/app.xml><?xml version="1.0" encoding="utf-8"?>
<Properties xmlns="http://schemas.openxmlformats.org/officeDocument/2006/extended-properties" xmlns:vt="http://schemas.openxmlformats.org/officeDocument/2006/docPropsVTypes">
  <Template>アニメーション化されたタイトルの雲</Template>
  <TotalTime>12854</TotalTime>
  <Words>3127</Words>
  <Application>Microsoft Office PowerPoint</Application>
  <PresentationFormat>ワイド画面</PresentationFormat>
  <Paragraphs>488</Paragraphs>
  <Slides>39</Slides>
  <Notes>27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39</vt:i4>
      </vt:variant>
    </vt:vector>
  </HeadingPairs>
  <TitlesOfParts>
    <vt:vector size="53" baseType="lpstr">
      <vt:lpstr>BIZ UDPゴシック</vt:lpstr>
      <vt:lpstr>Inter</vt:lpstr>
      <vt:lpstr>Meiryo UI</vt:lpstr>
      <vt:lpstr>ＭＳ Ｐゴシック</vt:lpstr>
      <vt:lpstr>ＭＳ Ｐ明朝</vt:lpstr>
      <vt:lpstr>Noto Sans JP</vt:lpstr>
      <vt:lpstr>Petrona Bold</vt:lpstr>
      <vt:lpstr>游明朝</vt:lpstr>
      <vt:lpstr>游明朝 Demibold</vt:lpstr>
      <vt:lpstr>Arial</vt:lpstr>
      <vt:lpstr>Gadugi</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剛介 柴田</dc:creator>
  <cp:keywords/>
  <dc:description/>
  <cp:lastModifiedBy>2610地区 ユーザ２</cp:lastModifiedBy>
  <cp:revision>9</cp:revision>
  <dcterms:created xsi:type="dcterms:W3CDTF">2025-01-19T02:32:04Z</dcterms:created>
  <dcterms:modified xsi:type="dcterms:W3CDTF">2025-03-28T13:14:46Z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0x01010070ED3674AB3AFA4483456EC31D99816D</vt:lpwstr>
  </property>
</Properties>
</file>