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830" r:id="rId1"/>
  </p:sldMasterIdLst>
  <p:notesMasterIdLst>
    <p:notesMasterId r:id="rId21"/>
  </p:notesMasterIdLst>
  <p:sldIdLst>
    <p:sldId id="256" r:id="rId2"/>
    <p:sldId id="276" r:id="rId3"/>
    <p:sldId id="7750" r:id="rId4"/>
    <p:sldId id="7744" r:id="rId5"/>
    <p:sldId id="7745" r:id="rId6"/>
    <p:sldId id="7748" r:id="rId7"/>
    <p:sldId id="7743" r:id="rId8"/>
    <p:sldId id="7749" r:id="rId9"/>
    <p:sldId id="2347" r:id="rId10"/>
    <p:sldId id="272" r:id="rId11"/>
    <p:sldId id="284" r:id="rId12"/>
    <p:sldId id="273" r:id="rId13"/>
    <p:sldId id="344" r:id="rId14"/>
    <p:sldId id="283" r:id="rId15"/>
    <p:sldId id="7752" r:id="rId16"/>
    <p:sldId id="352" r:id="rId17"/>
    <p:sldId id="353" r:id="rId18"/>
    <p:sldId id="277" r:id="rId19"/>
    <p:sldId id="280" r:id="rId20"/>
  </p:sldIdLst>
  <p:sldSz cx="18288000" cy="10287000"/>
  <p:notesSz cx="6858000" cy="9144000"/>
  <p:embeddedFontLst>
    <p:embeddedFont>
      <p:font typeface="Noto Sans" panose="020B0502040504020204" pitchFamily="34" charset="0"/>
      <p:regular r:id="rId22"/>
      <p:bold r:id="rId23"/>
      <p:italic r:id="rId24"/>
      <p:boldItalic r:id="rId25"/>
    </p:embeddedFont>
    <p:embeddedFont>
      <p:font typeface="Noto Sans Bold" panose="020B0802040504020204" charset="0"/>
      <p:regular r:id="rId26"/>
    </p:embeddedFont>
    <p:embeddedFont>
      <p:font typeface="Trebuchet MS" panose="020B0603020202020204" pitchFamily="34" charset="0"/>
      <p:regular r:id="rId27"/>
      <p:bold r:id="rId28"/>
      <p:italic r:id="rId29"/>
      <p:boldItalic r:id="rId30"/>
    </p:embeddedFont>
    <p:embeddedFont>
      <p:font typeface="Wingdings 3" panose="05040102010807070707" pitchFamily="18" charset="2"/>
      <p:regular r:id="rId31"/>
    </p:embeddedFont>
    <p:embeddedFont>
      <p:font typeface="メイリオ" panose="020B0604030504040204" pitchFamily="50" charset="-128"/>
      <p:regular r:id="rId32"/>
      <p:bold r:id="rId33"/>
      <p:italic r:id="rId34"/>
      <p:boldItalic r:id="rId35"/>
    </p:embeddedFont>
    <p:embeddedFont>
      <p:font typeface="游ゴシック" panose="020B0400000000000000" pitchFamily="50" charset="-128"/>
      <p:regular r:id="rId36"/>
      <p:bold r:id="rId37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07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357" autoAdjust="0"/>
    <p:restoredTop sz="80734" autoAdjust="0"/>
  </p:normalViewPr>
  <p:slideViewPr>
    <p:cSldViewPr>
      <p:cViewPr varScale="1">
        <p:scale>
          <a:sx n="44" d="100"/>
          <a:sy n="44" d="100"/>
        </p:scale>
        <p:origin x="931" y="12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-304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9" Type="http://schemas.openxmlformats.org/officeDocument/2006/relationships/viewProps" Target="viewProps.xml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font" Target="fonts/font16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340AFD-61CA-45E8-92E6-0D3CDF8A3E45}" type="datetimeFigureOut">
              <a:rPr kumimoji="1" lang="ja-JP" altLang="en-US" smtClean="0"/>
              <a:t>2025/3/28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9A9A5A-D484-47F5-8B1E-38C13FE7027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46807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9A9A5A-D484-47F5-8B1E-38C13FE70278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47184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この多様性に富んだクラブでみなが目指すところ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このために今、何をする必要があるか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9A9A5A-D484-47F5-8B1E-38C13FE70278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16255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具体的にどうすればよいのか？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9A9A5A-D484-47F5-8B1E-38C13FE70278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84003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DEI</a:t>
            </a:r>
            <a:r>
              <a:rPr kumimoji="1" lang="ja-JP" altLang="en-US" dirty="0"/>
              <a:t>といえども。なんでも受け入れてよいのか？という疑問も生まれます</a:t>
            </a:r>
            <a:endParaRPr kumimoji="1" lang="en-US" altLang="ja-JP" dirty="0"/>
          </a:p>
          <a:p>
            <a:r>
              <a:rPr kumimoji="1" lang="ja-JP" altLang="en-US" dirty="0"/>
              <a:t>多様性なら誰でも会員に迎えてよいのか</a:t>
            </a:r>
            <a:endParaRPr kumimoji="1" lang="en-US" altLang="ja-JP" dirty="0"/>
          </a:p>
          <a:p>
            <a:r>
              <a:rPr kumimoji="1" lang="ja-JP" altLang="en-US" dirty="0"/>
              <a:t>公平性といってそれはその会員のわがままではないのか</a:t>
            </a:r>
            <a:endParaRPr kumimoji="1" lang="en-US" altLang="ja-JP" dirty="0"/>
          </a:p>
          <a:p>
            <a:r>
              <a:rPr kumimoji="1" lang="ja-JP" altLang="en-US" dirty="0"/>
              <a:t>包み込むといって、居心地が良ければなんでもよいのか？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まさしく多様性</a:t>
            </a:r>
            <a:endParaRPr kumimoji="1" lang="en-US" altLang="ja-JP" dirty="0"/>
          </a:p>
          <a:p>
            <a:r>
              <a:rPr kumimoji="1" lang="ja-JP" altLang="en-US" dirty="0"/>
              <a:t>各クラブでそれぞれの</a:t>
            </a:r>
            <a:r>
              <a:rPr kumimoji="1" lang="en-US" altLang="ja-JP" dirty="0"/>
              <a:t>DEI</a:t>
            </a:r>
            <a:r>
              <a:rPr kumimoji="1" lang="ja-JP" altLang="en-US" dirty="0"/>
              <a:t>を話し合い実践してゆくことが必要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9A9A5A-D484-47F5-8B1E-38C13FE70278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81816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D7D320-297B-5EC5-0D67-DCC3A85690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6A61B6C9-4DCC-CFBB-92C8-8621B40F52F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5D6E1B8B-C408-F711-E2E8-CC010DB711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そこで立ち返る必要があること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これも決して忘れてはならない大切なこと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79D2273-BCA5-D2B4-F085-4A434FABE3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9A9A5A-D484-47F5-8B1E-38C13FE70278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67584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/>
              <a:t>各クラブで対話し実践してゆくことが大切です。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9A9A5A-D484-47F5-8B1E-38C13FE70278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17961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623C90-D92E-E5C0-EB8C-D247F1EE08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DECD6A80-FF62-66C6-2C19-9A2B7AF88CA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1E35796F-E83F-0ED7-6F7D-CBDD1329F3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テーマのもとにある行動指針</a:t>
            </a:r>
            <a:endParaRPr kumimoji="1"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B97F1CE-E450-CC6C-86AA-4C1B07177C8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9A9A5A-D484-47F5-8B1E-38C13FE70278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876946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/>
              <a:t>研修会は</a:t>
            </a:r>
            <a:r>
              <a:rPr kumimoji="1" lang="en-US" altLang="ja-JP"/>
              <a:t>10</a:t>
            </a:r>
            <a:r>
              <a:rPr kumimoji="1" lang="ja-JP" altLang="en-US" dirty="0"/>
              <a:t>月</a:t>
            </a:r>
            <a:r>
              <a:rPr kumimoji="1" lang="en-US" altLang="ja-JP" dirty="0"/>
              <a:t>25</a:t>
            </a:r>
            <a:r>
              <a:rPr kumimoji="1" lang="ja-JP" altLang="en-US" dirty="0"/>
              <a:t>日（土）の予定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9A9A5A-D484-47F5-8B1E-38C13FE70278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03350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今、ロータリーは大きく変わりつつあります。</a:t>
            </a:r>
            <a:endParaRPr kumimoji="1" lang="en-US" altLang="ja-JP" dirty="0"/>
          </a:p>
          <a:p>
            <a:r>
              <a:rPr kumimoji="1" lang="ja-JP" altLang="en-US" dirty="0"/>
              <a:t>変化はリスクも伴いますし、チャレンジも必要です。　変化は、ロータリーの持続的な発展のために必要で、</a:t>
            </a:r>
            <a:r>
              <a:rPr kumimoji="1" lang="en-US" altLang="ja-JP" dirty="0"/>
              <a:t>DEI</a:t>
            </a:r>
            <a:r>
              <a:rPr kumimoji="1" lang="ja-JP" altLang="en-US" dirty="0"/>
              <a:t>はその一役を担います。</a:t>
            </a:r>
            <a:endParaRPr kumimoji="1" lang="en-US" altLang="ja-JP" dirty="0"/>
          </a:p>
          <a:p>
            <a:r>
              <a:rPr kumimoji="1" lang="ja-JP" altLang="en-US" dirty="0"/>
              <a:t>そこで、各会員と各クラブの</a:t>
            </a:r>
            <a:r>
              <a:rPr kumimoji="1" lang="en-US" altLang="ja-JP" dirty="0"/>
              <a:t>DEI</a:t>
            </a:r>
            <a:r>
              <a:rPr kumimoji="1" lang="ja-JP" altLang="en-US" dirty="0"/>
              <a:t>を学び、それに関する想い、概念、感情などを出し合い、お互いを受け入れ、現状把握をしながら、これから目指す姿を対話していけるといいと思います。</a:t>
            </a:r>
            <a:endParaRPr kumimoji="1" lang="en-US" altLang="ja-JP" dirty="0"/>
          </a:p>
          <a:p>
            <a:r>
              <a:rPr kumimoji="1" lang="ja-JP" altLang="en-US" dirty="0"/>
              <a:t>そうすることによって、これまでよりもっと強固な質の高い関係性を築けると思います。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まずは、この会場にいらっしゃるリーダーのみなさんと共に始めたいと思います。　どうぞよろしくお願いいたします。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9A9A5A-D484-47F5-8B1E-38C13FE70278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45688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DEI</a:t>
            </a:r>
            <a:r>
              <a:rPr kumimoji="1" lang="ja-JP" altLang="en-US" dirty="0"/>
              <a:t>は多くのみなさんにとって、最初の一歩のハードルが高い面があります。</a:t>
            </a:r>
            <a:endParaRPr kumimoji="1" lang="en-US" altLang="ja-JP" dirty="0"/>
          </a:p>
          <a:p>
            <a:r>
              <a:rPr kumimoji="1" lang="en-US" altLang="ja-JP" dirty="0"/>
              <a:t>DEI</a:t>
            </a:r>
            <a:r>
              <a:rPr kumimoji="1" lang="ja-JP" altLang="en-US" dirty="0"/>
              <a:t>研究委員会で考えられた、キャッチコピー</a:t>
            </a:r>
            <a:endParaRPr kumimoji="1" lang="en-US" altLang="ja-JP" dirty="0"/>
          </a:p>
          <a:p>
            <a:r>
              <a:rPr kumimoji="1" lang="ja-JP" altLang="en-US" dirty="0"/>
              <a:t>これを</a:t>
            </a:r>
            <a:r>
              <a:rPr kumimoji="1" lang="en-US" altLang="ja-JP" dirty="0"/>
              <a:t>2610</a:t>
            </a:r>
            <a:r>
              <a:rPr kumimoji="1" lang="ja-JP" altLang="en-US" dirty="0"/>
              <a:t>地区のロータリアンに浸透させていきます。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9A9A5A-D484-47F5-8B1E-38C13FE70278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10070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C06418-01A4-7F0B-86C5-9ADE537C45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BA29034C-DA25-F17A-D98D-BF8AC78FEB8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150489AD-7F23-7D5C-C2D2-5F7CA53BDB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テーマのもとにある行動指針</a:t>
            </a:r>
            <a:endParaRPr kumimoji="1"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7DD198E-31E6-A8EB-0880-29321CD902E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9A9A5A-D484-47F5-8B1E-38C13FE70278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650040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9A9A5A-D484-47F5-8B1E-38C13FE70278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08813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0BE391-F2FF-5441-E16E-9BB08EBE65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CBEBABA9-13C7-77D1-37CF-2C7C535DFFB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70B0C69C-8963-E662-B147-01DB91FAF4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E9A8979-AB55-3CE6-274C-2D922841A5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9A9A5A-D484-47F5-8B1E-38C13FE70278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20367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C2E794-82B4-91F2-12CA-31D731F789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0A308A9B-278C-9844-AD19-927E771146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96DCF665-56D9-68D5-DA59-81D61A6CC5A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B8BC684-150A-BDB0-7337-3B0E60F856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9A9A5A-D484-47F5-8B1E-38C13FE70278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09463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平等とは、すべての人に同じ条件や機会を提供すること</a:t>
            </a:r>
            <a:endParaRPr kumimoji="1" lang="en-US" altLang="ja-JP" dirty="0"/>
          </a:p>
          <a:p>
            <a:r>
              <a:rPr kumimoji="1" lang="ja-JP" altLang="en-US" dirty="0"/>
              <a:t>公平は、個々の状況や能力に応じて適切な条件を提供すること（食事はいらないよという会員に、食事なしの会費を提供、運転が難しい会員に送迎をする、会場に来れない会員にオンラインを提供する）</a:t>
            </a:r>
            <a:endParaRPr kumimoji="1" lang="en-US" altLang="ja-JP" dirty="0"/>
          </a:p>
          <a:p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9A9A5A-D484-47F5-8B1E-38C13FE70278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83229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立ち戻るのが現状把握</a:t>
            </a:r>
            <a:endParaRPr kumimoji="1" lang="en-US" altLang="ja-JP" dirty="0"/>
          </a:p>
          <a:p>
            <a:r>
              <a:rPr kumimoji="1" lang="ja-JP" altLang="en-US"/>
              <a:t>企業でも同じ、少ない人数で、女性、外国人、シニア、副業人財、いろんな人と力をあわせて仕事をしていく必要がある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9A9A5A-D484-47F5-8B1E-38C13FE70278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60625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クラブ規模の多様性の他にも様々な多様性があります。</a:t>
            </a:r>
            <a:endParaRPr kumimoji="1" lang="en-US" altLang="ja-JP" dirty="0"/>
          </a:p>
          <a:p>
            <a:r>
              <a:rPr kumimoji="1" lang="ja-JP" altLang="en-US" dirty="0"/>
              <a:t>例えば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9A9A5A-D484-47F5-8B1E-38C13FE70278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6956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12700"/>
            <a:ext cx="18288000" cy="10299701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60601" y="3606801"/>
            <a:ext cx="11650404" cy="2469453"/>
          </a:xfrm>
        </p:spPr>
        <p:txBody>
          <a:bodyPr anchor="b">
            <a:noAutofit/>
          </a:bodyPr>
          <a:lstStyle>
            <a:lvl1pPr algn="r">
              <a:defRPr sz="8100">
                <a:solidFill>
                  <a:schemeClr val="accent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0601" y="6076250"/>
            <a:ext cx="11650404" cy="164534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429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114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800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486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246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3" y="914400"/>
            <a:ext cx="12895002" cy="5105400"/>
          </a:xfrm>
        </p:spPr>
        <p:txBody>
          <a:bodyPr anchor="ctr">
            <a:normAutofit/>
          </a:bodyPr>
          <a:lstStyle>
            <a:lvl1pPr algn="l">
              <a:defRPr sz="66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05600"/>
            <a:ext cx="12895002" cy="2356443"/>
          </a:xfrm>
        </p:spPr>
        <p:txBody>
          <a:bodyPr anchor="ctr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35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7001" y="914400"/>
            <a:ext cx="12141201" cy="4533900"/>
          </a:xfrm>
        </p:spPr>
        <p:txBody>
          <a:bodyPr anchor="ctr">
            <a:normAutofit/>
          </a:bodyPr>
          <a:lstStyle>
            <a:lvl1pPr algn="l">
              <a:defRPr sz="66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049209" y="5448300"/>
            <a:ext cx="10836786" cy="5715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>
              <a:buFontTx/>
              <a:buNone/>
              <a:defRPr/>
            </a:lvl2pPr>
            <a:lvl3pPr marL="1371600" indent="0">
              <a:buFontTx/>
              <a:buNone/>
              <a:defRPr/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05600"/>
            <a:ext cx="12895002" cy="2356443"/>
          </a:xfrm>
        </p:spPr>
        <p:txBody>
          <a:bodyPr anchor="ctr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812805" y="1185567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/>
            <a:r>
              <a:rPr lang="en-US" sz="12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3339517" y="4329834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/>
            <a:r>
              <a:rPr lang="en-US" sz="12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sz="2700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570453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3" y="2897982"/>
            <a:ext cx="12895002" cy="3893190"/>
          </a:xfrm>
        </p:spPr>
        <p:txBody>
          <a:bodyPr anchor="b">
            <a:normAutofit/>
          </a:bodyPr>
          <a:lstStyle>
            <a:lvl1pPr algn="l">
              <a:defRPr sz="66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91172"/>
            <a:ext cx="12895002" cy="2270871"/>
          </a:xfrm>
        </p:spPr>
        <p:txBody>
          <a:bodyPr anchor="t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3860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付きの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7001" y="914400"/>
            <a:ext cx="12141201" cy="4533900"/>
          </a:xfrm>
        </p:spPr>
        <p:txBody>
          <a:bodyPr anchor="ctr">
            <a:normAutofit/>
          </a:bodyPr>
          <a:lstStyle>
            <a:lvl1pPr algn="l">
              <a:defRPr sz="66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15999" y="6019800"/>
            <a:ext cx="12895004" cy="771372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85800" indent="0">
              <a:buFontTx/>
              <a:buNone/>
              <a:defRPr/>
            </a:lvl2pPr>
            <a:lvl3pPr marL="1371600" indent="0">
              <a:buFontTx/>
              <a:buNone/>
              <a:defRPr/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91172"/>
            <a:ext cx="12895002" cy="2270871"/>
          </a:xfrm>
        </p:spPr>
        <p:txBody>
          <a:bodyPr anchor="t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812805" y="1185567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/>
            <a:r>
              <a:rPr lang="en-US" sz="12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3339517" y="4329834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/>
            <a:r>
              <a:rPr lang="en-US" sz="12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364313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または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699" y="914400"/>
            <a:ext cx="12882305" cy="4533900"/>
          </a:xfrm>
        </p:spPr>
        <p:txBody>
          <a:bodyPr anchor="ctr">
            <a:normAutofit/>
          </a:bodyPr>
          <a:lstStyle>
            <a:lvl1pPr algn="l">
              <a:defRPr sz="66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15999" y="6019800"/>
            <a:ext cx="12895004" cy="771372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3600">
                <a:solidFill>
                  <a:schemeClr val="accent1"/>
                </a:solidFill>
              </a:defRPr>
            </a:lvl1pPr>
            <a:lvl2pPr marL="685800" indent="0">
              <a:buFontTx/>
              <a:buNone/>
              <a:defRPr/>
            </a:lvl2pPr>
            <a:lvl3pPr marL="1371600" indent="0">
              <a:buFontTx/>
              <a:buNone/>
              <a:defRPr/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91172"/>
            <a:ext cx="12895002" cy="2270871"/>
          </a:xfrm>
        </p:spPr>
        <p:txBody>
          <a:bodyPr anchor="t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3954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3523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951510" y="914399"/>
            <a:ext cx="1957115" cy="7877177"/>
          </a:xfrm>
        </p:spPr>
        <p:txBody>
          <a:bodyPr vert="eaVert" anchor="ctr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16003" y="914400"/>
            <a:ext cx="10590225" cy="787717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237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928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3" y="4051301"/>
            <a:ext cx="12895002" cy="2739872"/>
          </a:xfrm>
        </p:spPr>
        <p:txBody>
          <a:bodyPr anchor="b"/>
          <a:lstStyle>
            <a:lvl1pPr algn="l">
              <a:defRPr sz="60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91172"/>
            <a:ext cx="12895002" cy="1290600"/>
          </a:xfrm>
        </p:spPr>
        <p:txBody>
          <a:bodyPr anchor="t"/>
          <a:lstStyle>
            <a:lvl1pPr marL="0" indent="0" algn="l">
              <a:buNone/>
              <a:defRPr sz="3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634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6002" y="3240884"/>
            <a:ext cx="6276053" cy="582115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34955" y="3240884"/>
            <a:ext cx="6276051" cy="582116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818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3618" y="3241475"/>
            <a:ext cx="6278435" cy="864393"/>
          </a:xfrm>
        </p:spPr>
        <p:txBody>
          <a:bodyPr anchor="b">
            <a:noAutofit/>
          </a:bodyPr>
          <a:lstStyle>
            <a:lvl1pPr marL="0" indent="0">
              <a:buNone/>
              <a:defRPr sz="3600" b="0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3618" y="4105868"/>
            <a:ext cx="6278435" cy="4956176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32575" y="3241475"/>
            <a:ext cx="6278427" cy="864393"/>
          </a:xfrm>
        </p:spPr>
        <p:txBody>
          <a:bodyPr anchor="b">
            <a:noAutofit/>
          </a:bodyPr>
          <a:lstStyle>
            <a:lvl1pPr marL="0" indent="0">
              <a:buNone/>
              <a:defRPr sz="3600" b="0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32577" y="4105868"/>
            <a:ext cx="6278426" cy="4956176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564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1" y="914400"/>
            <a:ext cx="12895002" cy="198120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663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695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1" y="2247906"/>
            <a:ext cx="5781792" cy="1917699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0692" y="772387"/>
            <a:ext cx="6770312" cy="8289656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6001" y="4165604"/>
            <a:ext cx="5781792" cy="3876674"/>
          </a:xfrm>
        </p:spPr>
        <p:txBody>
          <a:bodyPr>
            <a:normAutofit/>
          </a:bodyPr>
          <a:lstStyle>
            <a:lvl1pPr marL="0" indent="0">
              <a:buNone/>
              <a:defRPr sz="2100"/>
            </a:lvl1pPr>
            <a:lvl2pPr marL="685595" indent="0">
              <a:buNone/>
              <a:defRPr sz="2100"/>
            </a:lvl2pPr>
            <a:lvl3pPr marL="1371189" indent="0">
              <a:buNone/>
              <a:defRPr sz="1800"/>
            </a:lvl3pPr>
            <a:lvl4pPr marL="2056784" indent="0">
              <a:buNone/>
              <a:defRPr sz="1500"/>
            </a:lvl4pPr>
            <a:lvl5pPr marL="2742377" indent="0">
              <a:buNone/>
              <a:defRPr sz="1500"/>
            </a:lvl5pPr>
            <a:lvl6pPr marL="3427971" indent="0">
              <a:buNone/>
              <a:defRPr sz="1500"/>
            </a:lvl6pPr>
            <a:lvl7pPr marL="4113566" indent="0">
              <a:buNone/>
              <a:defRPr sz="1500"/>
            </a:lvl7pPr>
            <a:lvl8pPr marL="4799160" indent="0">
              <a:buNone/>
              <a:defRPr sz="1500"/>
            </a:lvl8pPr>
            <a:lvl9pPr marL="5484755" indent="0">
              <a:buNone/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442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2" y="7200900"/>
            <a:ext cx="12895001" cy="85010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16001" y="914400"/>
            <a:ext cx="12895002" cy="576857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/>
            </a:lvl1pPr>
            <a:lvl2pPr marL="685800" indent="0">
              <a:buNone/>
              <a:defRPr sz="2400"/>
            </a:lvl2pPr>
            <a:lvl3pPr marL="1371600" indent="0">
              <a:buNone/>
              <a:defRPr sz="2400"/>
            </a:lvl3pPr>
            <a:lvl4pPr marL="2057400" indent="0">
              <a:buNone/>
              <a:defRPr sz="2400"/>
            </a:lvl4pPr>
            <a:lvl5pPr marL="2743200" indent="0">
              <a:buNone/>
              <a:defRPr sz="2400"/>
            </a:lvl5pPr>
            <a:lvl6pPr marL="3429000" indent="0">
              <a:buNone/>
              <a:defRPr sz="2400"/>
            </a:lvl6pPr>
            <a:lvl7pPr marL="4114800" indent="0">
              <a:buNone/>
              <a:defRPr sz="2400"/>
            </a:lvl7pPr>
            <a:lvl8pPr marL="4800600" indent="0">
              <a:buNone/>
              <a:defRPr sz="2400"/>
            </a:lvl8pPr>
            <a:lvl9pPr marL="5486400" indent="0">
              <a:buNone/>
              <a:defRPr sz="24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6002" y="8051007"/>
            <a:ext cx="12895001" cy="1011036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939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12700"/>
            <a:ext cx="18288000" cy="10299701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16001" y="914400"/>
            <a:ext cx="12895002" cy="19812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1" y="3240884"/>
            <a:ext cx="12895002" cy="5821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807700" y="9062044"/>
            <a:ext cx="1367909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16001" y="9062044"/>
            <a:ext cx="9446418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885995" y="9062044"/>
            <a:ext cx="1025009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5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110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  <p:sldLayoutId id="2147483842" r:id="rId12"/>
    <p:sldLayoutId id="2147483843" r:id="rId13"/>
    <p:sldLayoutId id="2147483844" r:id="rId14"/>
    <p:sldLayoutId id="2147483845" r:id="rId15"/>
    <p:sldLayoutId id="2147483846" r:id="rId16"/>
  </p:sldLayoutIdLst>
  <p:txStyles>
    <p:titleStyle>
      <a:lvl1pPr algn="l" defTabSz="685800" rtl="0" eaLnBrk="1" latinLnBrk="0" hangingPunct="1">
        <a:spcBef>
          <a:spcPct val="0"/>
        </a:spcBef>
        <a:buNone/>
        <a:defRPr kumimoji="1" sz="54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514350" indent="-51435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2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1114425" indent="-428625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7145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2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24003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30861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37719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44577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51435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58293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685800" rtl="0" eaLnBrk="1" latinLnBrk="0" hangingPunct="1"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685800" rtl="0" eaLnBrk="1" latinLnBrk="0" hangingPunct="1"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685800" rtl="0" eaLnBrk="1" latinLnBrk="0" hangingPunct="1"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685800" rtl="0" eaLnBrk="1" latinLnBrk="0" hangingPunct="1"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685800" rtl="0" eaLnBrk="1" latinLnBrk="0" hangingPunct="1"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685800" rtl="0" eaLnBrk="1" latinLnBrk="0" hangingPunct="1"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685800" rtl="0" eaLnBrk="1" latinLnBrk="0" hangingPunct="1"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685800" rtl="0" eaLnBrk="1" latinLnBrk="0" hangingPunct="1"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212380" y="-1546522"/>
            <a:ext cx="5784860" cy="3586877"/>
          </a:xfrm>
          <a:custGeom>
            <a:avLst/>
            <a:gdLst/>
            <a:ahLst/>
            <a:cxnLst/>
            <a:rect l="l" t="t" r="r" b="b"/>
            <a:pathLst>
              <a:path w="5784860" h="3586877">
                <a:moveTo>
                  <a:pt x="0" y="0"/>
                </a:moveTo>
                <a:lnTo>
                  <a:pt x="5784860" y="0"/>
                </a:lnTo>
                <a:lnTo>
                  <a:pt x="5784860" y="3586878"/>
                </a:lnTo>
                <a:lnTo>
                  <a:pt x="0" y="358687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80068" t="-12386" b="-45597"/>
            </a:stretch>
          </a:blipFill>
        </p:spPr>
        <p:txBody>
          <a:bodyPr/>
          <a:lstStyle/>
          <a:p>
            <a:endParaRPr lang="ja-JP" altLang="en-US"/>
          </a:p>
        </p:txBody>
      </p:sp>
      <p:sp>
        <p:nvSpPr>
          <p:cNvPr id="4" name="TextBox 4"/>
          <p:cNvSpPr txBox="1"/>
          <p:nvPr/>
        </p:nvSpPr>
        <p:spPr>
          <a:xfrm>
            <a:off x="609600" y="6286500"/>
            <a:ext cx="14679805" cy="26995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121"/>
              </a:lnSpc>
            </a:pPr>
            <a:r>
              <a:rPr lang="en-US" altLang="ja-JP" sz="5086" dirty="0">
                <a:solidFill>
                  <a:srgbClr val="456874"/>
                </a:solidFill>
                <a:latin typeface="+mj-ea"/>
                <a:ea typeface="+mj-ea"/>
              </a:rPr>
              <a:t>2025</a:t>
            </a:r>
            <a:r>
              <a:rPr lang="ja-JP" altLang="en-US" sz="5086" dirty="0">
                <a:solidFill>
                  <a:srgbClr val="456874"/>
                </a:solidFill>
                <a:latin typeface="+mj-ea"/>
                <a:ea typeface="+mj-ea"/>
              </a:rPr>
              <a:t>年３月</a:t>
            </a:r>
            <a:r>
              <a:rPr lang="en-US" altLang="ja-JP" sz="5086" dirty="0">
                <a:solidFill>
                  <a:srgbClr val="456874"/>
                </a:solidFill>
                <a:latin typeface="+mj-ea"/>
                <a:ea typeface="+mj-ea"/>
              </a:rPr>
              <a:t>30</a:t>
            </a:r>
            <a:r>
              <a:rPr lang="ja-JP" altLang="en-US" sz="5086" dirty="0">
                <a:solidFill>
                  <a:srgbClr val="456874"/>
                </a:solidFill>
                <a:latin typeface="+mj-ea"/>
                <a:ea typeface="+mj-ea"/>
              </a:rPr>
              <a:t>日　</a:t>
            </a:r>
            <a:endParaRPr lang="en-US" altLang="ja-JP" sz="5086" dirty="0">
              <a:solidFill>
                <a:srgbClr val="456874"/>
              </a:solidFill>
              <a:latin typeface="+mj-ea"/>
              <a:ea typeface="+mj-ea"/>
            </a:endParaRPr>
          </a:p>
          <a:p>
            <a:pPr algn="ctr">
              <a:lnSpc>
                <a:spcPts val="7121"/>
              </a:lnSpc>
            </a:pPr>
            <a:r>
              <a:rPr lang="ja-JP" altLang="en-US" sz="5086" dirty="0">
                <a:solidFill>
                  <a:srgbClr val="456874"/>
                </a:solidFill>
                <a:latin typeface="+mj-ea"/>
                <a:ea typeface="+mj-ea"/>
              </a:rPr>
              <a:t>会長エレクト研修セミナー</a:t>
            </a:r>
            <a:r>
              <a:rPr lang="en-US" altLang="ja-JP" sz="5086" dirty="0">
                <a:solidFill>
                  <a:srgbClr val="456874"/>
                </a:solidFill>
                <a:latin typeface="+mj-ea"/>
                <a:ea typeface="+mj-ea"/>
              </a:rPr>
              <a:t>I</a:t>
            </a:r>
          </a:p>
          <a:p>
            <a:pPr algn="ctr">
              <a:lnSpc>
                <a:spcPts val="7121"/>
              </a:lnSpc>
            </a:pPr>
            <a:r>
              <a:rPr lang="en-US" sz="5086" dirty="0">
                <a:solidFill>
                  <a:srgbClr val="456874"/>
                </a:solidFill>
                <a:latin typeface="+mj-ea"/>
                <a:ea typeface="+mj-ea"/>
              </a:rPr>
              <a:t>DEI </a:t>
            </a:r>
            <a:r>
              <a:rPr lang="en-US" sz="5086" dirty="0" err="1">
                <a:solidFill>
                  <a:srgbClr val="456874"/>
                </a:solidFill>
                <a:latin typeface="+mj-ea"/>
                <a:ea typeface="+mj-ea"/>
              </a:rPr>
              <a:t>委員会</a:t>
            </a:r>
            <a:r>
              <a:rPr lang="ja-JP" altLang="en-US" sz="5086" dirty="0">
                <a:solidFill>
                  <a:srgbClr val="456874"/>
                </a:solidFill>
                <a:latin typeface="+mj-ea"/>
                <a:ea typeface="+mj-ea"/>
              </a:rPr>
              <a:t>　委員長　東出悦子</a:t>
            </a:r>
            <a:r>
              <a:rPr lang="en-US" sz="5086" dirty="0">
                <a:solidFill>
                  <a:srgbClr val="456874"/>
                </a:solidFill>
                <a:latin typeface="+mj-ea"/>
                <a:ea typeface="+mj-ea"/>
              </a:rPr>
              <a:t>　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562E703-F328-620B-511E-694AB65C6802}"/>
              </a:ext>
            </a:extLst>
          </p:cNvPr>
          <p:cNvSpPr txBox="1"/>
          <p:nvPr/>
        </p:nvSpPr>
        <p:spPr>
          <a:xfrm>
            <a:off x="4800600" y="3625911"/>
            <a:ext cx="13944600" cy="13330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>
              <a:lnSpc>
                <a:spcPts val="8081"/>
              </a:lnSpc>
            </a:pPr>
            <a:r>
              <a:rPr lang="en-US" altLang="ja-JP" sz="12000" dirty="0">
                <a:solidFill>
                  <a:srgbClr val="002060"/>
                </a:solidFill>
                <a:latin typeface="+mj-ea"/>
                <a:ea typeface="+mj-ea"/>
              </a:rPr>
              <a:t>DEI</a:t>
            </a:r>
            <a:r>
              <a:rPr lang="ja-JP" altLang="en-US" sz="12000" dirty="0">
                <a:solidFill>
                  <a:srgbClr val="002060"/>
                </a:solidFill>
                <a:latin typeface="+mj-ea"/>
                <a:ea typeface="+mj-ea"/>
              </a:rPr>
              <a:t>委員会</a:t>
            </a:r>
            <a:endParaRPr lang="en-US" altLang="ja-JP" sz="12000" dirty="0">
              <a:solidFill>
                <a:srgbClr val="002060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322608" y="-1000537"/>
            <a:ext cx="7578699" cy="4486617"/>
          </a:xfrm>
          <a:custGeom>
            <a:avLst/>
            <a:gdLst/>
            <a:ahLst/>
            <a:cxnLst/>
            <a:rect l="l" t="t" r="r" b="b"/>
            <a:pathLst>
              <a:path w="7578699" h="4486617">
                <a:moveTo>
                  <a:pt x="0" y="0"/>
                </a:moveTo>
                <a:lnTo>
                  <a:pt x="7578699" y="0"/>
                </a:lnTo>
                <a:lnTo>
                  <a:pt x="7578699" y="4486616"/>
                </a:lnTo>
                <a:lnTo>
                  <a:pt x="0" y="448661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272" r="-5272" b="-1581"/>
            </a:stretch>
          </a:blipFill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676400" y="3486080"/>
            <a:ext cx="15191803" cy="50894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ts val="813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5810" b="0" i="0" u="none" strike="noStrike" kern="1200" cap="none" spc="0" normalizeH="0" baseline="0" noProof="0" dirty="0">
                <a:ln>
                  <a:noFill/>
                </a:ln>
                <a:solidFill>
                  <a:srgbClr val="456874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人口減少</a:t>
            </a:r>
            <a:endParaRPr kumimoji="0" lang="en-US" altLang="ja-JP" sz="5810" b="0" i="0" u="none" strike="noStrike" kern="1200" cap="none" spc="0" normalizeH="0" baseline="0" noProof="0" dirty="0">
              <a:ln>
                <a:noFill/>
              </a:ln>
              <a:solidFill>
                <a:srgbClr val="456874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ts val="813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5810" b="0" i="0" u="none" strike="noStrike" kern="1200" cap="none" spc="0" normalizeH="0" baseline="0" noProof="0" dirty="0">
                <a:ln>
                  <a:noFill/>
                </a:ln>
                <a:solidFill>
                  <a:srgbClr val="456874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会員減少</a:t>
            </a:r>
            <a:endParaRPr kumimoji="0" lang="en-US" altLang="ja-JP" sz="5810" b="0" i="0" u="none" strike="noStrike" kern="1200" cap="none" spc="0" normalizeH="0" baseline="0" noProof="0" dirty="0">
              <a:ln>
                <a:noFill/>
              </a:ln>
              <a:solidFill>
                <a:srgbClr val="456874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ts val="813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5810" b="0" i="0" u="none" strike="noStrike" kern="1200" cap="none" spc="0" normalizeH="0" baseline="0" noProof="0" dirty="0">
                <a:ln>
                  <a:noFill/>
                </a:ln>
                <a:solidFill>
                  <a:srgbClr val="456874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ジェンダーギャップ指数　</a:t>
            </a:r>
            <a:r>
              <a:rPr kumimoji="0" lang="en-US" altLang="ja-JP" sz="5810" b="0" i="0" u="none" strike="noStrike" kern="1200" cap="none" spc="0" normalizeH="0" baseline="0" noProof="0" dirty="0">
                <a:ln>
                  <a:noFill/>
                </a:ln>
                <a:solidFill>
                  <a:srgbClr val="456874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125</a:t>
            </a:r>
            <a:r>
              <a:rPr kumimoji="0" lang="ja-JP" altLang="en-US" sz="5810" b="0" i="0" u="none" strike="noStrike" kern="1200" cap="none" spc="0" normalizeH="0" baseline="0" noProof="0" dirty="0">
                <a:ln>
                  <a:noFill/>
                </a:ln>
                <a:solidFill>
                  <a:srgbClr val="456874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位</a:t>
            </a:r>
            <a:r>
              <a:rPr kumimoji="0" lang="en-US" altLang="ja-JP" sz="5810" b="0" i="0" u="none" strike="noStrike" kern="1200" cap="none" spc="0" normalizeH="0" baseline="0" noProof="0" dirty="0">
                <a:ln>
                  <a:noFill/>
                </a:ln>
                <a:solidFill>
                  <a:srgbClr val="456874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/146</a:t>
            </a:r>
            <a:r>
              <a:rPr kumimoji="0" lang="ja-JP" altLang="en-US" sz="5810" b="0" i="0" u="none" strike="noStrike" kern="1200" cap="none" spc="0" normalizeH="0" baseline="0" noProof="0" dirty="0">
                <a:ln>
                  <a:noFill/>
                </a:ln>
                <a:solidFill>
                  <a:srgbClr val="456874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か国</a:t>
            </a:r>
            <a:r>
              <a:rPr kumimoji="0" lang="en-US" sz="4694" b="0" i="0" u="none" strike="noStrike" kern="1200" cap="none" spc="0" normalizeH="0" baseline="0" noProof="0" dirty="0">
                <a:ln>
                  <a:noFill/>
                </a:ln>
                <a:solidFill>
                  <a:srgbClr val="45687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　　　　　　　　　　　　</a:t>
            </a:r>
            <a:r>
              <a:rPr kumimoji="0" lang="ja-JP" altLang="en-US" sz="4694" b="0" i="0" u="none" strike="noStrike" kern="1200" cap="none" spc="0" normalizeH="0" baseline="0" noProof="0" dirty="0">
                <a:ln>
                  <a:noFill/>
                </a:ln>
                <a:solidFill>
                  <a:srgbClr val="456874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　　　　　　　　　　　　　　　　</a:t>
            </a:r>
            <a:endParaRPr kumimoji="0" lang="en-US" altLang="ja-JP" sz="4694" b="0" i="0" u="none" strike="noStrike" kern="1200" cap="none" spc="0" normalizeH="0" baseline="0" noProof="0" dirty="0">
              <a:ln>
                <a:noFill/>
              </a:ln>
              <a:solidFill>
                <a:srgbClr val="456874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ts val="813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4694" b="0" i="0" u="none" strike="noStrike" kern="1200" cap="none" spc="0" normalizeH="0" baseline="0" noProof="0" dirty="0">
                <a:ln>
                  <a:noFill/>
                </a:ln>
                <a:solidFill>
                  <a:srgbClr val="456874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　　　　　　　　　　　　（世界経済フォーラム’</a:t>
            </a:r>
            <a:r>
              <a:rPr kumimoji="0" lang="en-US" altLang="ja-JP" sz="4694" b="0" i="0" u="none" strike="noStrike" kern="1200" cap="none" spc="0" normalizeH="0" baseline="0" noProof="0" dirty="0">
                <a:ln>
                  <a:noFill/>
                </a:ln>
                <a:solidFill>
                  <a:srgbClr val="456874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23</a:t>
            </a:r>
            <a:r>
              <a:rPr kumimoji="0" lang="ja-JP" altLang="en-US" sz="4694" b="0" i="0" u="none" strike="noStrike" kern="1200" cap="none" spc="0" normalizeH="0" baseline="0" noProof="0" dirty="0">
                <a:ln>
                  <a:noFill/>
                </a:ln>
                <a:solidFill>
                  <a:srgbClr val="456874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）</a:t>
            </a:r>
            <a:endParaRPr kumimoji="0" lang="en-US" sz="4694" b="0" i="0" u="none" strike="noStrike" kern="1200" cap="none" spc="0" normalizeH="0" baseline="0" noProof="0" dirty="0">
              <a:ln>
                <a:noFill/>
              </a:ln>
              <a:solidFill>
                <a:srgbClr val="456874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ts val="8134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694" b="0" i="0" u="none" strike="noStrike" kern="1200" cap="none" spc="0" normalizeH="0" baseline="0" noProof="0" dirty="0">
              <a:ln>
                <a:noFill/>
              </a:ln>
              <a:solidFill>
                <a:srgbClr val="456874"/>
              </a:solidFill>
              <a:effectLst/>
              <a:uLnTx/>
              <a:uFillTx/>
              <a:latin typeface="Noto Sans"/>
              <a:ea typeface="Noto Sans"/>
              <a:cs typeface="+mn-cs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0" y="1104900"/>
            <a:ext cx="10545855" cy="11669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ts val="9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8273" b="0" i="0" u="none" strike="noStrike" kern="1200" cap="none" spc="0" normalizeH="0" baseline="0" noProof="0" dirty="0">
                <a:ln>
                  <a:noFill/>
                </a:ln>
                <a:solidFill>
                  <a:srgbClr val="456874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現状把握</a:t>
            </a:r>
            <a:endParaRPr kumimoji="0" lang="en-US" sz="8273" b="0" i="0" u="none" strike="noStrike" kern="1200" cap="none" spc="0" normalizeH="0" baseline="0" noProof="0" dirty="0">
              <a:ln>
                <a:noFill/>
              </a:ln>
              <a:solidFill>
                <a:srgbClr val="456874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982200" y="-952500"/>
            <a:ext cx="7578699" cy="4486617"/>
          </a:xfrm>
          <a:custGeom>
            <a:avLst/>
            <a:gdLst/>
            <a:ahLst/>
            <a:cxnLst/>
            <a:rect l="l" t="t" r="r" b="b"/>
            <a:pathLst>
              <a:path w="7578699" h="4486617">
                <a:moveTo>
                  <a:pt x="0" y="0"/>
                </a:moveTo>
                <a:lnTo>
                  <a:pt x="7578699" y="0"/>
                </a:lnTo>
                <a:lnTo>
                  <a:pt x="7578699" y="4486616"/>
                </a:lnTo>
                <a:lnTo>
                  <a:pt x="0" y="448661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272" r="-5272" b="-1581"/>
            </a:stretch>
          </a:blipFill>
        </p:spPr>
        <p:txBody>
          <a:bodyPr/>
          <a:lstStyle/>
          <a:p>
            <a:endParaRPr lang="ja-JP" altLang="en-US"/>
          </a:p>
        </p:txBody>
      </p:sp>
      <p:sp>
        <p:nvSpPr>
          <p:cNvPr id="3" name="TextBox 3"/>
          <p:cNvSpPr txBox="1"/>
          <p:nvPr/>
        </p:nvSpPr>
        <p:spPr>
          <a:xfrm>
            <a:off x="709749" y="1638300"/>
            <a:ext cx="17678400" cy="109679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indent="0">
              <a:buFont typeface="Wingdings" panose="05000000000000000000" pitchFamily="2" charset="2"/>
              <a:buNone/>
            </a:pPr>
            <a:r>
              <a:rPr lang="ja-JP" altLang="en-US" sz="4800" dirty="0">
                <a:latin typeface="+mj-ea"/>
                <a:ea typeface="+mj-ea"/>
              </a:rPr>
              <a:t>会員数</a:t>
            </a:r>
            <a:endParaRPr lang="en-US" altLang="ja-JP" sz="4800" dirty="0">
              <a:latin typeface="+mj-ea"/>
              <a:ea typeface="+mj-ea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en-US" altLang="ja-JP" sz="4800" dirty="0">
              <a:latin typeface="+mj-ea"/>
              <a:ea typeface="+mj-ea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ja-JP" altLang="en-US" sz="4800" dirty="0">
                <a:latin typeface="+mj-ea"/>
                <a:ea typeface="+mj-ea"/>
              </a:rPr>
              <a:t>　　</a:t>
            </a:r>
            <a:r>
              <a:rPr lang="en-US" altLang="ja-JP" sz="4000" dirty="0">
                <a:latin typeface="+mj-ea"/>
                <a:ea typeface="+mj-ea"/>
              </a:rPr>
              <a:t>9</a:t>
            </a:r>
            <a:r>
              <a:rPr lang="ja-JP" altLang="en-US" sz="4000" dirty="0">
                <a:latin typeface="+mj-ea"/>
                <a:ea typeface="+mj-ea"/>
              </a:rPr>
              <a:t>名以下　</a:t>
            </a:r>
            <a:r>
              <a:rPr lang="en-US" altLang="ja-JP" sz="4000" dirty="0">
                <a:latin typeface="+mj-ea"/>
                <a:ea typeface="+mj-ea"/>
              </a:rPr>
              <a:t>3</a:t>
            </a:r>
            <a:r>
              <a:rPr lang="ja-JP" altLang="en-US" sz="4000" dirty="0">
                <a:latin typeface="+mj-ea"/>
                <a:ea typeface="+mj-ea"/>
              </a:rPr>
              <a:t>クラブ</a:t>
            </a:r>
            <a:endParaRPr lang="en-US" altLang="ja-JP" sz="4000" dirty="0">
              <a:latin typeface="+mj-ea"/>
              <a:ea typeface="+mj-ea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ja-JP" altLang="en-US" sz="4000" dirty="0">
                <a:latin typeface="+mj-ea"/>
                <a:ea typeface="+mj-ea"/>
              </a:rPr>
              <a:t>　　　～</a:t>
            </a:r>
            <a:r>
              <a:rPr lang="en-US" altLang="ja-JP" sz="4000" dirty="0">
                <a:latin typeface="+mj-ea"/>
                <a:ea typeface="+mj-ea"/>
              </a:rPr>
              <a:t>20</a:t>
            </a:r>
            <a:r>
              <a:rPr lang="ja-JP" altLang="en-US" sz="4000" dirty="0">
                <a:latin typeface="+mj-ea"/>
                <a:ea typeface="+mj-ea"/>
              </a:rPr>
              <a:t>名　</a:t>
            </a:r>
            <a:r>
              <a:rPr lang="en-US" altLang="ja-JP" sz="4000" dirty="0">
                <a:latin typeface="+mj-ea"/>
                <a:ea typeface="+mj-ea"/>
              </a:rPr>
              <a:t>12</a:t>
            </a:r>
            <a:r>
              <a:rPr lang="ja-JP" altLang="en-US" sz="4000" dirty="0">
                <a:latin typeface="+mj-ea"/>
                <a:ea typeface="+mj-ea"/>
              </a:rPr>
              <a:t>クラブ</a:t>
            </a:r>
            <a:endParaRPr lang="en-US" altLang="ja-JP" sz="4000" dirty="0">
              <a:latin typeface="+mj-ea"/>
              <a:ea typeface="+mj-ea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ja-JP" altLang="en-US" sz="4000" dirty="0">
                <a:latin typeface="+mj-ea"/>
                <a:ea typeface="+mj-ea"/>
              </a:rPr>
              <a:t>　　　～</a:t>
            </a:r>
            <a:r>
              <a:rPr lang="en-US" altLang="ja-JP" sz="4000" dirty="0">
                <a:latin typeface="+mj-ea"/>
                <a:ea typeface="+mj-ea"/>
              </a:rPr>
              <a:t>30</a:t>
            </a:r>
            <a:r>
              <a:rPr lang="ja-JP" altLang="en-US" sz="4000" dirty="0">
                <a:latin typeface="+mj-ea"/>
                <a:ea typeface="+mj-ea"/>
              </a:rPr>
              <a:t>名　</a:t>
            </a:r>
            <a:r>
              <a:rPr lang="en-US" altLang="ja-JP" sz="4000" dirty="0">
                <a:latin typeface="+mj-ea"/>
                <a:ea typeface="+mj-ea"/>
              </a:rPr>
              <a:t>11</a:t>
            </a:r>
            <a:r>
              <a:rPr lang="ja-JP" altLang="en-US" sz="4000" dirty="0">
                <a:latin typeface="+mj-ea"/>
                <a:ea typeface="+mj-ea"/>
              </a:rPr>
              <a:t>クラブ</a:t>
            </a:r>
            <a:endParaRPr lang="en-US" altLang="ja-JP" sz="4000" dirty="0">
              <a:latin typeface="+mj-ea"/>
              <a:ea typeface="+mj-ea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ja-JP" altLang="en-US" sz="4000" dirty="0">
                <a:latin typeface="+mj-ea"/>
                <a:ea typeface="+mj-ea"/>
              </a:rPr>
              <a:t>　　　～</a:t>
            </a:r>
            <a:r>
              <a:rPr lang="en-US" altLang="ja-JP" sz="4000" dirty="0">
                <a:latin typeface="+mj-ea"/>
                <a:ea typeface="+mj-ea"/>
              </a:rPr>
              <a:t>40</a:t>
            </a:r>
            <a:r>
              <a:rPr lang="ja-JP" altLang="en-US" sz="4000" dirty="0">
                <a:latin typeface="+mj-ea"/>
                <a:ea typeface="+mj-ea"/>
              </a:rPr>
              <a:t>名　</a:t>
            </a:r>
            <a:r>
              <a:rPr lang="en-US" altLang="ja-JP" sz="4000" dirty="0">
                <a:latin typeface="+mj-ea"/>
                <a:ea typeface="+mj-ea"/>
              </a:rPr>
              <a:t>10</a:t>
            </a:r>
            <a:r>
              <a:rPr lang="ja-JP" altLang="en-US" sz="4000" dirty="0">
                <a:latin typeface="+mj-ea"/>
                <a:ea typeface="+mj-ea"/>
              </a:rPr>
              <a:t>クラブ</a:t>
            </a:r>
            <a:endParaRPr lang="en-US" altLang="ja-JP" sz="4000" dirty="0">
              <a:latin typeface="+mj-ea"/>
              <a:ea typeface="+mj-ea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ja-JP" altLang="en-US" sz="4000" dirty="0">
                <a:latin typeface="+mj-ea"/>
                <a:ea typeface="+mj-ea"/>
              </a:rPr>
              <a:t>　　　～</a:t>
            </a:r>
            <a:r>
              <a:rPr lang="en-US" altLang="ja-JP" sz="4000" dirty="0">
                <a:latin typeface="+mj-ea"/>
                <a:ea typeface="+mj-ea"/>
              </a:rPr>
              <a:t>50</a:t>
            </a:r>
            <a:r>
              <a:rPr lang="ja-JP" altLang="en-US" sz="4000" dirty="0">
                <a:latin typeface="+mj-ea"/>
                <a:ea typeface="+mj-ea"/>
              </a:rPr>
              <a:t>名　</a:t>
            </a:r>
            <a:r>
              <a:rPr lang="en-US" altLang="ja-JP" sz="4000" dirty="0">
                <a:latin typeface="+mj-ea"/>
                <a:ea typeface="+mj-ea"/>
              </a:rPr>
              <a:t>13</a:t>
            </a:r>
            <a:r>
              <a:rPr lang="ja-JP" altLang="en-US" sz="4000" dirty="0">
                <a:latin typeface="+mj-ea"/>
                <a:ea typeface="+mj-ea"/>
              </a:rPr>
              <a:t>クラブ</a:t>
            </a:r>
            <a:endParaRPr lang="en-US" altLang="ja-JP" sz="4000" dirty="0">
              <a:latin typeface="+mj-ea"/>
              <a:ea typeface="+mj-ea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ja-JP" altLang="en-US" sz="4000" dirty="0">
                <a:latin typeface="+mj-ea"/>
                <a:ea typeface="+mj-ea"/>
              </a:rPr>
              <a:t>　　　～</a:t>
            </a:r>
            <a:r>
              <a:rPr lang="en-US" altLang="ja-JP" sz="4000" dirty="0">
                <a:latin typeface="+mj-ea"/>
                <a:ea typeface="+mj-ea"/>
              </a:rPr>
              <a:t>60</a:t>
            </a:r>
            <a:r>
              <a:rPr lang="ja-JP" altLang="en-US" sz="4000" dirty="0">
                <a:latin typeface="+mj-ea"/>
                <a:ea typeface="+mj-ea"/>
              </a:rPr>
              <a:t>名　</a:t>
            </a:r>
            <a:r>
              <a:rPr lang="en-US" altLang="ja-JP" sz="4000" dirty="0">
                <a:latin typeface="+mj-ea"/>
                <a:ea typeface="+mj-ea"/>
              </a:rPr>
              <a:t>4</a:t>
            </a:r>
            <a:r>
              <a:rPr lang="ja-JP" altLang="en-US" sz="4000" dirty="0">
                <a:latin typeface="+mj-ea"/>
                <a:ea typeface="+mj-ea"/>
              </a:rPr>
              <a:t>クラブ</a:t>
            </a:r>
            <a:endParaRPr lang="en-US" altLang="ja-JP" sz="4000" dirty="0">
              <a:latin typeface="+mj-ea"/>
              <a:ea typeface="+mj-ea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ja-JP" altLang="en-US" sz="4000" dirty="0">
                <a:latin typeface="+mj-ea"/>
                <a:ea typeface="+mj-ea"/>
              </a:rPr>
              <a:t>　　　～</a:t>
            </a:r>
            <a:r>
              <a:rPr lang="en-US" altLang="ja-JP" sz="4000" dirty="0">
                <a:latin typeface="+mj-ea"/>
                <a:ea typeface="+mj-ea"/>
              </a:rPr>
              <a:t>70</a:t>
            </a:r>
            <a:r>
              <a:rPr lang="ja-JP" altLang="en-US" sz="4000" dirty="0">
                <a:latin typeface="+mj-ea"/>
                <a:ea typeface="+mj-ea"/>
              </a:rPr>
              <a:t>名　</a:t>
            </a:r>
            <a:r>
              <a:rPr lang="en-US" altLang="ja-JP" sz="4000" dirty="0">
                <a:latin typeface="+mj-ea"/>
                <a:ea typeface="+mj-ea"/>
              </a:rPr>
              <a:t>2</a:t>
            </a:r>
            <a:r>
              <a:rPr lang="ja-JP" altLang="en-US" sz="4000" dirty="0">
                <a:latin typeface="+mj-ea"/>
                <a:ea typeface="+mj-ea"/>
              </a:rPr>
              <a:t>クラブ</a:t>
            </a:r>
            <a:endParaRPr lang="en-US" altLang="ja-JP" sz="4000" dirty="0">
              <a:latin typeface="+mj-ea"/>
              <a:ea typeface="+mj-ea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ja-JP" altLang="en-US" sz="4000" dirty="0">
                <a:latin typeface="+mj-ea"/>
                <a:ea typeface="+mj-ea"/>
              </a:rPr>
              <a:t>　　　～</a:t>
            </a:r>
            <a:r>
              <a:rPr lang="en-US" altLang="ja-JP" sz="4000" dirty="0">
                <a:latin typeface="+mj-ea"/>
                <a:ea typeface="+mj-ea"/>
              </a:rPr>
              <a:t>80</a:t>
            </a:r>
            <a:r>
              <a:rPr lang="ja-JP" altLang="en-US" sz="4000" dirty="0">
                <a:latin typeface="+mj-ea"/>
                <a:ea typeface="+mj-ea"/>
              </a:rPr>
              <a:t>名　</a:t>
            </a:r>
            <a:r>
              <a:rPr lang="en-US" altLang="ja-JP" sz="4000" dirty="0">
                <a:latin typeface="+mj-ea"/>
                <a:ea typeface="+mj-ea"/>
              </a:rPr>
              <a:t>3</a:t>
            </a:r>
            <a:r>
              <a:rPr lang="ja-JP" altLang="en-US" sz="4000" dirty="0">
                <a:latin typeface="+mj-ea"/>
                <a:ea typeface="+mj-ea"/>
              </a:rPr>
              <a:t>クラブ</a:t>
            </a:r>
            <a:endParaRPr lang="en-US" altLang="ja-JP" sz="4000" dirty="0">
              <a:latin typeface="+mj-ea"/>
              <a:ea typeface="+mj-ea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ja-JP" altLang="en-US" sz="4000" dirty="0">
                <a:latin typeface="+mj-ea"/>
                <a:ea typeface="+mj-ea"/>
              </a:rPr>
              <a:t>　　</a:t>
            </a:r>
            <a:r>
              <a:rPr lang="en-US" altLang="ja-JP" sz="4000" dirty="0">
                <a:latin typeface="+mj-ea"/>
                <a:ea typeface="+mj-ea"/>
              </a:rPr>
              <a:t>80</a:t>
            </a:r>
            <a:r>
              <a:rPr lang="ja-JP" altLang="en-US" sz="4000" dirty="0">
                <a:latin typeface="+mj-ea"/>
                <a:ea typeface="+mj-ea"/>
              </a:rPr>
              <a:t>名以上　</a:t>
            </a:r>
            <a:r>
              <a:rPr lang="en-US" altLang="ja-JP" sz="4000" dirty="0">
                <a:latin typeface="+mj-ea"/>
                <a:ea typeface="+mj-ea"/>
              </a:rPr>
              <a:t>5</a:t>
            </a:r>
            <a:r>
              <a:rPr lang="ja-JP" altLang="en-US" sz="4000" dirty="0">
                <a:latin typeface="+mj-ea"/>
                <a:ea typeface="+mj-ea"/>
              </a:rPr>
              <a:t>クラブ</a:t>
            </a:r>
            <a:endParaRPr lang="en-US" altLang="ja-JP" sz="4000" dirty="0">
              <a:latin typeface="+mj-ea"/>
              <a:ea typeface="+mj-ea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en-US" altLang="ja-JP" sz="4000" dirty="0">
              <a:latin typeface="+mj-ea"/>
              <a:ea typeface="+mj-ea"/>
            </a:endParaRPr>
          </a:p>
          <a:p>
            <a:r>
              <a:rPr lang="en-US" altLang="ja-JP" sz="4000" b="1" dirty="0">
                <a:latin typeface="+mj-ea"/>
                <a:ea typeface="+mj-ea"/>
              </a:rPr>
              <a:t>63</a:t>
            </a:r>
            <a:r>
              <a:rPr lang="ja-JP" altLang="en-US" sz="4000" dirty="0">
                <a:latin typeface="+mj-ea"/>
                <a:ea typeface="+mj-ea"/>
              </a:rPr>
              <a:t>クラブ　会員数</a:t>
            </a:r>
            <a:r>
              <a:rPr lang="en-US" altLang="ja-JP" sz="4000" dirty="0">
                <a:latin typeface="+mj-ea"/>
                <a:ea typeface="+mj-ea"/>
              </a:rPr>
              <a:t>2,473</a:t>
            </a:r>
            <a:r>
              <a:rPr lang="ja-JP" altLang="en-US" sz="4000" dirty="0">
                <a:latin typeface="+mj-ea"/>
                <a:ea typeface="+mj-ea"/>
              </a:rPr>
              <a:t>名　　</a:t>
            </a:r>
            <a:r>
              <a:rPr lang="en-US" altLang="ja-JP" sz="3200" dirty="0">
                <a:latin typeface="+mj-ea"/>
                <a:ea typeface="+mj-ea"/>
              </a:rPr>
              <a:t>2024</a:t>
            </a:r>
            <a:r>
              <a:rPr lang="ja-JP" altLang="en-US" sz="3200" dirty="0">
                <a:latin typeface="+mj-ea"/>
                <a:ea typeface="+mj-ea"/>
              </a:rPr>
              <a:t>年</a:t>
            </a:r>
            <a:r>
              <a:rPr lang="en-US" altLang="ja-JP" sz="3200" dirty="0">
                <a:latin typeface="+mj-ea"/>
                <a:ea typeface="+mj-ea"/>
              </a:rPr>
              <a:t>7</a:t>
            </a:r>
            <a:r>
              <a:rPr lang="ja-JP" altLang="en-US" sz="3200" dirty="0">
                <a:latin typeface="+mj-ea"/>
                <a:ea typeface="+mj-ea"/>
              </a:rPr>
              <a:t>月</a:t>
            </a:r>
            <a:r>
              <a:rPr lang="en-US" altLang="ja-JP" sz="3200" dirty="0">
                <a:latin typeface="+mj-ea"/>
                <a:ea typeface="+mj-ea"/>
              </a:rPr>
              <a:t>31</a:t>
            </a:r>
            <a:r>
              <a:rPr lang="ja-JP" altLang="en-US" sz="3200" dirty="0">
                <a:latin typeface="+mj-ea"/>
                <a:ea typeface="+mj-ea"/>
              </a:rPr>
              <a:t>日現在（</a:t>
            </a:r>
            <a:r>
              <a:rPr lang="en-US" altLang="ja-JP" sz="3200" dirty="0" err="1">
                <a:latin typeface="+mj-ea"/>
                <a:ea typeface="+mj-ea"/>
              </a:rPr>
              <a:t>MyRotary</a:t>
            </a:r>
            <a:r>
              <a:rPr lang="en-US" altLang="ja-JP" sz="3200" dirty="0">
                <a:latin typeface="+mj-ea"/>
                <a:ea typeface="+mj-ea"/>
              </a:rPr>
              <a:t> Club</a:t>
            </a:r>
            <a:r>
              <a:rPr lang="ja-JP" altLang="en-US" sz="3200" dirty="0">
                <a:latin typeface="+mj-ea"/>
                <a:ea typeface="+mj-ea"/>
              </a:rPr>
              <a:t>　</a:t>
            </a:r>
            <a:r>
              <a:rPr lang="en-US" altLang="ja-JP" sz="3200" dirty="0">
                <a:latin typeface="+mj-ea"/>
                <a:ea typeface="+mj-ea"/>
              </a:rPr>
              <a:t>Growth</a:t>
            </a:r>
            <a:r>
              <a:rPr lang="ja-JP" altLang="en-US" sz="3200" dirty="0">
                <a:latin typeface="+mj-ea"/>
                <a:ea typeface="+mj-ea"/>
              </a:rPr>
              <a:t>資料）</a:t>
            </a:r>
            <a:endParaRPr lang="en-US" altLang="ja-JP" sz="3200" dirty="0">
              <a:latin typeface="+mj-ea"/>
              <a:ea typeface="+mj-ea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en-US" altLang="ja-JP" sz="3600" dirty="0"/>
          </a:p>
          <a:p>
            <a:pPr marL="0" indent="0">
              <a:buFont typeface="Wingdings" panose="05000000000000000000" pitchFamily="2" charset="2"/>
              <a:buNone/>
            </a:pPr>
            <a:endParaRPr lang="en-US" altLang="ja-JP" sz="3600" dirty="0"/>
          </a:p>
          <a:p>
            <a:pPr marL="0" indent="0">
              <a:buFont typeface="Wingdings" panose="05000000000000000000" pitchFamily="2" charset="2"/>
              <a:buNone/>
            </a:pPr>
            <a:endParaRPr lang="en-US" altLang="ja-JP" sz="3600" dirty="0"/>
          </a:p>
          <a:p>
            <a:pPr marL="0" lvl="0" indent="0" algn="l">
              <a:lnSpc>
                <a:spcPts val="8134"/>
              </a:lnSpc>
              <a:spcBef>
                <a:spcPct val="0"/>
              </a:spcBef>
            </a:pPr>
            <a:endParaRPr lang="en-US" sz="4694" dirty="0">
              <a:solidFill>
                <a:srgbClr val="456874"/>
              </a:solidFill>
              <a:latin typeface="Noto Sans"/>
              <a:ea typeface="Noto Sans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430244" y="293065"/>
            <a:ext cx="10545855" cy="10599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00"/>
              </a:lnSpc>
            </a:pPr>
            <a:r>
              <a:rPr lang="en-US" altLang="ja-JP" sz="4800" b="1" dirty="0">
                <a:solidFill>
                  <a:srgbClr val="456874"/>
                </a:solidFill>
                <a:latin typeface="+mj-ea"/>
                <a:ea typeface="+mj-ea"/>
              </a:rPr>
              <a:t>2610</a:t>
            </a:r>
            <a:r>
              <a:rPr lang="ja-JP" altLang="en-US" sz="4800" b="1" dirty="0">
                <a:solidFill>
                  <a:srgbClr val="456874"/>
                </a:solidFill>
                <a:latin typeface="+mj-ea"/>
                <a:ea typeface="+mj-ea"/>
              </a:rPr>
              <a:t>地区クラブ規模の多様性</a:t>
            </a:r>
            <a:endParaRPr lang="en-US" sz="4800" b="1" dirty="0">
              <a:solidFill>
                <a:srgbClr val="456874"/>
              </a:solidFill>
              <a:latin typeface="+mj-ea"/>
              <a:ea typeface="+mj-ea"/>
            </a:endParaRPr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FA985D7A-169B-E7A8-025B-0DE190AD4166}"/>
              </a:ext>
            </a:extLst>
          </p:cNvPr>
          <p:cNvSpPr/>
          <p:nvPr/>
        </p:nvSpPr>
        <p:spPr>
          <a:xfrm>
            <a:off x="8915400" y="2171700"/>
            <a:ext cx="6324600" cy="173532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3200" dirty="0">
                <a:solidFill>
                  <a:srgbClr val="0070C0"/>
                </a:solidFill>
              </a:rPr>
              <a:t>その他の多様性</a:t>
            </a:r>
            <a:endParaRPr lang="en-US" altLang="ja-JP" sz="3200" dirty="0">
              <a:solidFill>
                <a:srgbClr val="0070C0"/>
              </a:solidFill>
            </a:endParaRPr>
          </a:p>
          <a:p>
            <a:pPr algn="ctr">
              <a:defRPr/>
            </a:pPr>
            <a:r>
              <a:rPr lang="ja-JP" altLang="en-US" sz="3200" dirty="0">
                <a:solidFill>
                  <a:schemeClr val="tx1"/>
                </a:solidFill>
              </a:rPr>
              <a:t>職業、年代、性別、ロータリー歴</a:t>
            </a:r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7F8DA956-807A-6126-3D79-8BC57E59A0CF}"/>
              </a:ext>
            </a:extLst>
          </p:cNvPr>
          <p:cNvSpPr/>
          <p:nvPr/>
        </p:nvSpPr>
        <p:spPr>
          <a:xfrm>
            <a:off x="8932333" y="4165969"/>
            <a:ext cx="6324600" cy="173532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3200" dirty="0">
                <a:solidFill>
                  <a:srgbClr val="0070C0"/>
                </a:solidFill>
              </a:rPr>
              <a:t>関わり方の多様性</a:t>
            </a:r>
            <a:endParaRPr lang="en-US" altLang="ja-JP" sz="3200" dirty="0">
              <a:solidFill>
                <a:srgbClr val="0070C0"/>
              </a:solidFill>
            </a:endParaRPr>
          </a:p>
          <a:p>
            <a:pPr algn="ctr">
              <a:defRPr/>
            </a:pPr>
            <a:r>
              <a:rPr lang="ja-JP" altLang="en-US" sz="3200" dirty="0">
                <a:solidFill>
                  <a:schemeClr val="tx1"/>
                </a:solidFill>
              </a:rPr>
              <a:t>地域密着　世界的な奉仕</a:t>
            </a:r>
            <a:endParaRPr lang="en-US" altLang="ja-JP" sz="32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ja-JP" altLang="en-US" sz="3200" dirty="0">
                <a:solidFill>
                  <a:schemeClr val="tx1"/>
                </a:solidFill>
              </a:rPr>
              <a:t>時間のかけ方　自己研鑽　</a:t>
            </a:r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C48E1C81-108B-E20F-3FB9-AC528CBE9E1A}"/>
              </a:ext>
            </a:extLst>
          </p:cNvPr>
          <p:cNvSpPr/>
          <p:nvPr/>
        </p:nvSpPr>
        <p:spPr>
          <a:xfrm>
            <a:off x="8915400" y="6207498"/>
            <a:ext cx="6324600" cy="173532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3200" dirty="0">
                <a:solidFill>
                  <a:srgbClr val="0070C0"/>
                </a:solidFill>
              </a:rPr>
              <a:t>環境の多様性</a:t>
            </a:r>
            <a:endParaRPr lang="en-US" altLang="ja-JP" sz="32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ja-JP" altLang="en-US" sz="3200" dirty="0">
                <a:solidFill>
                  <a:schemeClr val="tx1"/>
                </a:solidFill>
              </a:rPr>
              <a:t>災害による被災</a:t>
            </a:r>
            <a:endParaRPr lang="en-US" altLang="ja-JP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916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097543" y="4517046"/>
            <a:ext cx="14602537" cy="13208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ts val="1034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9404" b="0" i="0" u="none" strike="noStrike" kern="1200" cap="none" spc="0" normalizeH="0" baseline="0" noProof="0" dirty="0">
                <a:ln>
                  <a:noFill/>
                </a:ln>
                <a:solidFill>
                  <a:srgbClr val="456874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クラブの持続的な発展</a:t>
            </a:r>
            <a:endParaRPr kumimoji="0" lang="en-US" altLang="ja-JP" sz="9404" b="0" i="0" u="none" strike="noStrike" kern="1200" cap="none" spc="0" normalizeH="0" baseline="0" noProof="0" dirty="0">
              <a:ln>
                <a:noFill/>
              </a:ln>
              <a:solidFill>
                <a:srgbClr val="456874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-609600" y="3086100"/>
            <a:ext cx="15544800" cy="38863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ts val="1034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456874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クラブごとに寄り添った取組み</a:t>
            </a:r>
            <a:endParaRPr kumimoji="0" lang="en-US" altLang="ja-JP" sz="6600" b="0" i="0" u="none" strike="noStrike" kern="1200" cap="none" spc="0" normalizeH="0" baseline="0" noProof="0" dirty="0">
              <a:ln>
                <a:noFill/>
              </a:ln>
              <a:solidFill>
                <a:srgbClr val="456874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ts val="1034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9404" b="0" i="0" u="none" strike="noStrike" kern="1200" cap="none" spc="0" normalizeH="0" baseline="0" noProof="0" dirty="0">
              <a:ln>
                <a:noFill/>
              </a:ln>
              <a:solidFill>
                <a:srgbClr val="456874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ts val="1034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456874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ひとり一人に寄りそった取組み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456874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31287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322608" y="-1000537"/>
            <a:ext cx="7578699" cy="4486617"/>
          </a:xfrm>
          <a:custGeom>
            <a:avLst/>
            <a:gdLst/>
            <a:ahLst/>
            <a:cxnLst/>
            <a:rect l="l" t="t" r="r" b="b"/>
            <a:pathLst>
              <a:path w="7578699" h="4486617">
                <a:moveTo>
                  <a:pt x="0" y="0"/>
                </a:moveTo>
                <a:lnTo>
                  <a:pt x="7578699" y="0"/>
                </a:lnTo>
                <a:lnTo>
                  <a:pt x="7578699" y="4486616"/>
                </a:lnTo>
                <a:lnTo>
                  <a:pt x="0" y="448661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272" r="-5272" b="-1581"/>
            </a:stretch>
          </a:blipFill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584200" y="3695700"/>
            <a:ext cx="8153400" cy="35222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ts val="9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456874"/>
                </a:solidFill>
                <a:effectLst/>
                <a:uLnTx/>
                <a:uFillTx/>
                <a:latin typeface="Noto Sans Bold"/>
                <a:ea typeface="Noto Sans Bold"/>
                <a:cs typeface="+mn-cs"/>
              </a:rPr>
              <a:t>Diversity（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456874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多様性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456874"/>
                </a:solidFill>
                <a:effectLst/>
                <a:uLnTx/>
                <a:uFillTx/>
                <a:latin typeface="Noto Sans Bold"/>
                <a:ea typeface="Noto Sans Bold"/>
                <a:cs typeface="+mn-cs"/>
              </a:rPr>
              <a:t>）</a:t>
            </a:r>
          </a:p>
          <a:p>
            <a:pPr marL="0" marR="0" lvl="0" indent="0" algn="l" defTabSz="457200" rtl="0" eaLnBrk="1" fontAlgn="auto" latinLnBrk="0" hangingPunct="1">
              <a:lnSpc>
                <a:spcPts val="9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6000" b="0" i="0" u="none" strike="noStrike" kern="1200" cap="none" spc="0" normalizeH="0" baseline="0" noProof="0" dirty="0">
                <a:ln>
                  <a:noFill/>
                </a:ln>
                <a:solidFill>
                  <a:srgbClr val="456874"/>
                </a:solidFill>
                <a:effectLst/>
                <a:uLnTx/>
                <a:uFillTx/>
                <a:latin typeface="Noto Sans Bold"/>
                <a:ea typeface="Noto Sans Bold"/>
                <a:cs typeface="+mn-cs"/>
              </a:rPr>
              <a:t>Equity</a:t>
            </a:r>
            <a:r>
              <a:rPr kumimoji="0" lang="ja-JP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456874"/>
                </a:solidFill>
                <a:effectLst/>
                <a:uLnTx/>
                <a:uFillTx/>
                <a:latin typeface="Noto Sans Bold"/>
                <a:ea typeface="Noto Sans Bold"/>
                <a:cs typeface="+mn-cs"/>
              </a:rPr>
              <a:t>（</a:t>
            </a:r>
            <a:r>
              <a:rPr kumimoji="0" lang="ja-JP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456874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公平性</a:t>
            </a:r>
            <a:r>
              <a:rPr kumimoji="0" lang="ja-JP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456874"/>
                </a:solidFill>
                <a:effectLst/>
                <a:uLnTx/>
                <a:uFillTx/>
                <a:latin typeface="Noto Sans Bold"/>
                <a:ea typeface="Noto Sans Bold"/>
                <a:cs typeface="+mn-cs"/>
              </a:rPr>
              <a:t>）</a:t>
            </a:r>
            <a:endParaRPr kumimoji="0" lang="en-US" altLang="ja-JP" sz="6000" b="0" i="0" u="none" strike="noStrike" kern="1200" cap="none" spc="0" normalizeH="0" baseline="0" noProof="0" dirty="0">
              <a:ln>
                <a:noFill/>
              </a:ln>
              <a:solidFill>
                <a:srgbClr val="456874"/>
              </a:solidFill>
              <a:effectLst/>
              <a:uLnTx/>
              <a:uFillTx/>
              <a:latin typeface="Noto Sans Bold"/>
              <a:ea typeface="Noto Sans Bold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ts val="9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6000" b="0" i="0" u="none" strike="noStrike" kern="1200" cap="none" spc="0" normalizeH="0" baseline="0" noProof="0" dirty="0">
                <a:ln>
                  <a:noFill/>
                </a:ln>
                <a:solidFill>
                  <a:srgbClr val="456874"/>
                </a:solidFill>
                <a:effectLst/>
                <a:uLnTx/>
                <a:uFillTx/>
                <a:latin typeface="Noto Sans Bold"/>
                <a:ea typeface="Noto Sans Bold"/>
                <a:cs typeface="+mn-cs"/>
              </a:rPr>
              <a:t>Inclusion</a:t>
            </a:r>
            <a:r>
              <a:rPr kumimoji="0" lang="ja-JP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456874"/>
                </a:solidFill>
                <a:effectLst/>
                <a:uLnTx/>
                <a:uFillTx/>
                <a:latin typeface="Noto Sans Bold"/>
                <a:ea typeface="Noto Sans Bold"/>
                <a:cs typeface="+mn-cs"/>
              </a:rPr>
              <a:t>（</a:t>
            </a:r>
            <a:r>
              <a:rPr kumimoji="0" lang="ja-JP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456874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包み込む</a:t>
            </a:r>
            <a:r>
              <a:rPr kumimoji="0" lang="ja-JP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456874"/>
                </a:solidFill>
                <a:effectLst/>
                <a:uLnTx/>
                <a:uFillTx/>
                <a:latin typeface="Noto Sans Bold"/>
                <a:ea typeface="Noto Sans Bold"/>
                <a:cs typeface="+mn-cs"/>
              </a:rPr>
              <a:t>）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456874"/>
              </a:solidFill>
              <a:effectLst/>
              <a:uLnTx/>
              <a:uFillTx/>
              <a:latin typeface="Noto Sans Bold"/>
              <a:ea typeface="Noto Sans Bold"/>
              <a:cs typeface="+mn-cs"/>
            </a:endParaRPr>
          </a:p>
        </p:txBody>
      </p:sp>
      <p:sp>
        <p:nvSpPr>
          <p:cNvPr id="8" name="TextBox 4">
            <a:extLst>
              <a:ext uri="{FF2B5EF4-FFF2-40B4-BE49-F238E27FC236}">
                <a16:creationId xmlns:a16="http://schemas.microsoft.com/office/drawing/2014/main" id="{E65F44D0-38E9-64A0-1574-FF207BC6D718}"/>
              </a:ext>
            </a:extLst>
          </p:cNvPr>
          <p:cNvSpPr txBox="1"/>
          <p:nvPr/>
        </p:nvSpPr>
        <p:spPr>
          <a:xfrm>
            <a:off x="8729132" y="3676384"/>
            <a:ext cx="8153400" cy="10600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ts val="9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54A021">
                    <a:lumMod val="50000"/>
                  </a:srgbClr>
                </a:solidFill>
                <a:effectLst/>
                <a:uLnTx/>
                <a:uFillTx/>
                <a:latin typeface="Noto Sans Bold"/>
                <a:ea typeface="Noto Sans Bold"/>
                <a:cs typeface="+mn-cs"/>
              </a:rPr>
              <a:t>誰でもいいのか？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54A021">
                  <a:lumMod val="50000"/>
                </a:srgbClr>
              </a:solidFill>
              <a:effectLst/>
              <a:uLnTx/>
              <a:uFillTx/>
              <a:latin typeface="Noto Sans Bold"/>
              <a:ea typeface="Noto Sans Bold"/>
              <a:cs typeface="+mn-cs"/>
            </a:endParaRPr>
          </a:p>
        </p:txBody>
      </p:sp>
      <p:sp>
        <p:nvSpPr>
          <p:cNvPr id="11" name="TextBox 4">
            <a:extLst>
              <a:ext uri="{FF2B5EF4-FFF2-40B4-BE49-F238E27FC236}">
                <a16:creationId xmlns:a16="http://schemas.microsoft.com/office/drawing/2014/main" id="{F075AA39-71AD-5D11-BE00-9897E5F61377}"/>
              </a:ext>
            </a:extLst>
          </p:cNvPr>
          <p:cNvSpPr txBox="1"/>
          <p:nvPr/>
        </p:nvSpPr>
        <p:spPr>
          <a:xfrm>
            <a:off x="8737600" y="4872660"/>
            <a:ext cx="8153400" cy="10600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ts val="9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54A021">
                    <a:lumMod val="50000"/>
                  </a:srgbClr>
                </a:solidFill>
                <a:effectLst/>
                <a:uLnTx/>
                <a:uFillTx/>
                <a:latin typeface="Noto Sans Bold"/>
                <a:ea typeface="Noto Sans Bold"/>
                <a:cs typeface="+mn-cs"/>
              </a:rPr>
              <a:t>わがままではないか？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54A021">
                  <a:lumMod val="50000"/>
                </a:srgbClr>
              </a:solidFill>
              <a:effectLst/>
              <a:uLnTx/>
              <a:uFillTx/>
              <a:latin typeface="Noto Sans Bold"/>
              <a:ea typeface="Noto Sans Bold"/>
              <a:cs typeface="+mn-cs"/>
            </a:endParaRPr>
          </a:p>
        </p:txBody>
      </p:sp>
      <p:sp>
        <p:nvSpPr>
          <p:cNvPr id="12" name="TextBox 4">
            <a:extLst>
              <a:ext uri="{FF2B5EF4-FFF2-40B4-BE49-F238E27FC236}">
                <a16:creationId xmlns:a16="http://schemas.microsoft.com/office/drawing/2014/main" id="{6FD5D979-67F5-9931-DD69-E74D13A3719A}"/>
              </a:ext>
            </a:extLst>
          </p:cNvPr>
          <p:cNvSpPr txBox="1"/>
          <p:nvPr/>
        </p:nvSpPr>
        <p:spPr>
          <a:xfrm>
            <a:off x="8729132" y="6104430"/>
            <a:ext cx="8949267" cy="10600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ts val="9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54A021">
                    <a:lumMod val="50000"/>
                  </a:srgbClr>
                </a:solidFill>
                <a:effectLst/>
                <a:uLnTx/>
                <a:uFillTx/>
                <a:latin typeface="Noto Sans Bold"/>
                <a:ea typeface="Noto Sans Bold"/>
                <a:cs typeface="+mn-cs"/>
              </a:rPr>
              <a:t>居心地がよければいい？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54A021">
                  <a:lumMod val="50000"/>
                </a:srgbClr>
              </a:solidFill>
              <a:effectLst/>
              <a:uLnTx/>
              <a:uFillTx/>
              <a:latin typeface="Noto Sans Bold"/>
              <a:ea typeface="Noto Sans Bold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879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57AFF42-1CC0-8C92-F101-6162D1E7A9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9A066D26-FBA4-067D-263D-15F45A9A91A5}"/>
              </a:ext>
            </a:extLst>
          </p:cNvPr>
          <p:cNvSpPr/>
          <p:nvPr/>
        </p:nvSpPr>
        <p:spPr>
          <a:xfrm>
            <a:off x="10935114" y="-1079343"/>
            <a:ext cx="7352886" cy="3999970"/>
          </a:xfrm>
          <a:custGeom>
            <a:avLst/>
            <a:gdLst/>
            <a:ahLst/>
            <a:cxnLst/>
            <a:rect l="l" t="t" r="r" b="b"/>
            <a:pathLst>
              <a:path w="7352886" h="3999970">
                <a:moveTo>
                  <a:pt x="0" y="0"/>
                </a:moveTo>
                <a:lnTo>
                  <a:pt x="7352886" y="0"/>
                </a:lnTo>
                <a:lnTo>
                  <a:pt x="7352886" y="3999970"/>
                </a:lnTo>
                <a:lnTo>
                  <a:pt x="0" y="399997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0E1C5C12-78B3-9060-F8D3-468157F73FD5}"/>
              </a:ext>
            </a:extLst>
          </p:cNvPr>
          <p:cNvSpPr txBox="1"/>
          <p:nvPr/>
        </p:nvSpPr>
        <p:spPr>
          <a:xfrm>
            <a:off x="2286000" y="3543300"/>
            <a:ext cx="10919269" cy="43184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ts val="849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456874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事実か　どうか</a:t>
            </a:r>
            <a:endParaRPr kumimoji="0" lang="en-US" altLang="ja-JP" sz="6000" b="0" i="0" u="none" strike="noStrike" kern="1200" cap="none" spc="0" normalizeH="0" baseline="0" noProof="0" dirty="0">
              <a:ln>
                <a:noFill/>
              </a:ln>
              <a:solidFill>
                <a:srgbClr val="456874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ts val="849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456874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みんなに公平か</a:t>
            </a:r>
            <a:endParaRPr kumimoji="0" lang="en-US" altLang="ja-JP" sz="6000" b="0" i="0" u="none" strike="noStrike" kern="1200" cap="none" spc="0" normalizeH="0" baseline="0" noProof="0" dirty="0">
              <a:ln>
                <a:noFill/>
              </a:ln>
              <a:solidFill>
                <a:srgbClr val="456874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ts val="849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456874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好意と友情を深めるか</a:t>
            </a:r>
            <a:endParaRPr kumimoji="0" lang="en-US" altLang="ja-JP" sz="6000" b="0" i="0" u="none" strike="noStrike" kern="1200" cap="none" spc="0" normalizeH="0" baseline="0" noProof="0" dirty="0">
              <a:ln>
                <a:noFill/>
              </a:ln>
              <a:solidFill>
                <a:srgbClr val="456874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ts val="849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456874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みんなのためになるかどうか</a:t>
            </a:r>
            <a:endParaRPr kumimoji="0" lang="en-US" altLang="ja-JP" sz="6000" b="0" i="0" u="none" strike="noStrike" kern="1200" cap="none" spc="0" normalizeH="0" baseline="0" noProof="0" dirty="0">
              <a:ln>
                <a:noFill/>
              </a:ln>
              <a:solidFill>
                <a:srgbClr val="456874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07C4A2CB-8DE3-7636-3136-6CBE0FE3EB8D}"/>
              </a:ext>
            </a:extLst>
          </p:cNvPr>
          <p:cNvSpPr txBox="1"/>
          <p:nvPr/>
        </p:nvSpPr>
        <p:spPr>
          <a:xfrm>
            <a:off x="152400" y="1409700"/>
            <a:ext cx="14681742" cy="10579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ts val="783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456874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４つのテスト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srgbClr val="456874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26760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935114" y="-1079343"/>
            <a:ext cx="7352886" cy="3999970"/>
          </a:xfrm>
          <a:custGeom>
            <a:avLst/>
            <a:gdLst/>
            <a:ahLst/>
            <a:cxnLst/>
            <a:rect l="l" t="t" r="r" b="b"/>
            <a:pathLst>
              <a:path w="7352886" h="3999970">
                <a:moveTo>
                  <a:pt x="0" y="0"/>
                </a:moveTo>
                <a:lnTo>
                  <a:pt x="7352886" y="0"/>
                </a:lnTo>
                <a:lnTo>
                  <a:pt x="7352886" y="3999970"/>
                </a:lnTo>
                <a:lnTo>
                  <a:pt x="0" y="399997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ja-JP" altLang="en-US"/>
          </a:p>
        </p:txBody>
      </p:sp>
      <p:sp>
        <p:nvSpPr>
          <p:cNvPr id="3" name="TextBox 3"/>
          <p:cNvSpPr txBox="1"/>
          <p:nvPr/>
        </p:nvSpPr>
        <p:spPr>
          <a:xfrm>
            <a:off x="-152400" y="4076700"/>
            <a:ext cx="14960897" cy="3139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498"/>
              </a:lnSpc>
            </a:pPr>
            <a:r>
              <a:rPr lang="ja-JP" altLang="en-US" sz="6537" dirty="0">
                <a:solidFill>
                  <a:srgbClr val="456874"/>
                </a:solidFill>
                <a:latin typeface="+mn-ea"/>
              </a:rPr>
              <a:t>多様な環境、構成に適応した</a:t>
            </a:r>
            <a:r>
              <a:rPr lang="en-US" altLang="ja-JP" sz="6537" dirty="0">
                <a:solidFill>
                  <a:srgbClr val="456874"/>
                </a:solidFill>
                <a:latin typeface="+mn-ea"/>
              </a:rPr>
              <a:t>DEI</a:t>
            </a:r>
          </a:p>
          <a:p>
            <a:pPr marL="0" lvl="0" indent="0" algn="ctr">
              <a:lnSpc>
                <a:spcPts val="8498"/>
              </a:lnSpc>
            </a:pPr>
            <a:r>
              <a:rPr lang="en-US" altLang="ja-JP" sz="6537" dirty="0">
                <a:solidFill>
                  <a:srgbClr val="456874"/>
                </a:solidFill>
                <a:latin typeface="+mn-ea"/>
              </a:rPr>
              <a:t>DEI</a:t>
            </a:r>
            <a:r>
              <a:rPr lang="ja-JP" altLang="en-US" sz="6537" dirty="0">
                <a:solidFill>
                  <a:srgbClr val="456874"/>
                </a:solidFill>
                <a:latin typeface="+mn-ea"/>
              </a:rPr>
              <a:t>の理解</a:t>
            </a:r>
            <a:br>
              <a:rPr lang="en-US" altLang="ja-JP" sz="6537" dirty="0">
                <a:solidFill>
                  <a:srgbClr val="456874"/>
                </a:solidFill>
                <a:latin typeface="+mn-ea"/>
              </a:rPr>
            </a:br>
            <a:r>
              <a:rPr lang="ja-JP" altLang="en-US" sz="6537" dirty="0">
                <a:solidFill>
                  <a:srgbClr val="456874"/>
                </a:solidFill>
                <a:latin typeface="+mn-ea"/>
              </a:rPr>
              <a:t>対話を通しての実践</a:t>
            </a:r>
            <a:endParaRPr lang="en-US" altLang="ja-JP" sz="6537" dirty="0">
              <a:solidFill>
                <a:srgbClr val="456874"/>
              </a:solidFill>
              <a:latin typeface="+mn-ea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-70185" y="1790700"/>
            <a:ext cx="14681742" cy="1000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839"/>
              </a:lnSpc>
              <a:spcBef>
                <a:spcPct val="0"/>
              </a:spcBef>
            </a:pPr>
            <a:r>
              <a:rPr lang="ja-JP" altLang="en-US" sz="8000" dirty="0">
                <a:solidFill>
                  <a:srgbClr val="456874"/>
                </a:solidFill>
                <a:latin typeface="+mj-ea"/>
                <a:ea typeface="+mj-ea"/>
              </a:rPr>
              <a:t>クラブごとの</a:t>
            </a:r>
            <a:r>
              <a:rPr lang="en-US" altLang="ja-JP" sz="8000" dirty="0">
                <a:solidFill>
                  <a:srgbClr val="456874"/>
                </a:solidFill>
                <a:latin typeface="+mj-ea"/>
                <a:ea typeface="+mj-ea"/>
              </a:rPr>
              <a:t>DEI</a:t>
            </a:r>
            <a:endParaRPr lang="en-US" sz="8000" dirty="0">
              <a:solidFill>
                <a:srgbClr val="456874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1445798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70BA782-9C5D-F810-A008-D798308DB8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>
            <a:extLst>
              <a:ext uri="{FF2B5EF4-FFF2-40B4-BE49-F238E27FC236}">
                <a16:creationId xmlns:a16="http://schemas.microsoft.com/office/drawing/2014/main" id="{CB63A187-9364-EA82-6803-476536A96E53}"/>
              </a:ext>
            </a:extLst>
          </p:cNvPr>
          <p:cNvSpPr txBox="1"/>
          <p:nvPr/>
        </p:nvSpPr>
        <p:spPr>
          <a:xfrm>
            <a:off x="228600" y="1257300"/>
            <a:ext cx="14681742" cy="10579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839"/>
              </a:lnSpc>
              <a:spcBef>
                <a:spcPct val="0"/>
              </a:spcBef>
            </a:pPr>
            <a:r>
              <a:rPr lang="en-US" altLang="ja-JP" sz="8000" dirty="0">
                <a:solidFill>
                  <a:srgbClr val="456874"/>
                </a:solidFill>
                <a:latin typeface="+mj-ea"/>
                <a:ea typeface="+mj-ea"/>
              </a:rPr>
              <a:t>DEI</a:t>
            </a:r>
            <a:r>
              <a:rPr lang="ja-JP" altLang="en-US" sz="8000" dirty="0">
                <a:solidFill>
                  <a:srgbClr val="456874"/>
                </a:solidFill>
                <a:latin typeface="+mj-ea"/>
                <a:ea typeface="+mj-ea"/>
              </a:rPr>
              <a:t>委員会　</a:t>
            </a:r>
            <a:r>
              <a:rPr lang="en-US" altLang="ja-JP" sz="8000" dirty="0">
                <a:solidFill>
                  <a:srgbClr val="456874"/>
                </a:solidFill>
                <a:latin typeface="+mj-ea"/>
                <a:ea typeface="+mj-ea"/>
              </a:rPr>
              <a:t>3</a:t>
            </a:r>
            <a:r>
              <a:rPr lang="ja-JP" altLang="en-US" sz="8000" dirty="0">
                <a:solidFill>
                  <a:srgbClr val="456874"/>
                </a:solidFill>
                <a:latin typeface="+mj-ea"/>
                <a:ea typeface="+mj-ea"/>
              </a:rPr>
              <a:t>年間の目標</a:t>
            </a:r>
            <a:endParaRPr lang="en-US" sz="8000" dirty="0">
              <a:solidFill>
                <a:srgbClr val="456874"/>
              </a:solidFill>
              <a:latin typeface="+mj-ea"/>
              <a:ea typeface="+mj-ea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F2FCB65-C9D6-C66E-5663-DB27EDA361AA}"/>
              </a:ext>
            </a:extLst>
          </p:cNvPr>
          <p:cNvSpPr txBox="1"/>
          <p:nvPr/>
        </p:nvSpPr>
        <p:spPr>
          <a:xfrm>
            <a:off x="-6036" y="3619500"/>
            <a:ext cx="14478000" cy="51821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indent="0" algn="ctr" rtl="0" eaLnBrk="1" latinLnBrk="0" hangingPunct="1">
              <a:lnSpc>
                <a:spcPts val="7839"/>
              </a:lnSpc>
              <a:buNone/>
            </a:pPr>
            <a:r>
              <a:rPr lang="ja-JP" altLang="en-US" sz="8800" dirty="0">
                <a:solidFill>
                  <a:schemeClr val="bg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だれ</a:t>
            </a:r>
            <a:r>
              <a:rPr lang="ja-JP" altLang="en-US" sz="8800" dirty="0">
                <a:solidFill>
                  <a:schemeClr val="bg2">
                    <a:lumMod val="50000"/>
                  </a:schemeClr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もが</a:t>
            </a:r>
          </a:p>
          <a:p>
            <a:pPr marL="0" indent="0" algn="ctr" rtl="0" eaLnBrk="1" latinLnBrk="0" hangingPunct="1">
              <a:lnSpc>
                <a:spcPts val="7839"/>
              </a:lnSpc>
              <a:buNone/>
            </a:pPr>
            <a:br>
              <a:rPr lang="ja-JP" altLang="en-US" sz="8800" dirty="0">
                <a:solidFill>
                  <a:schemeClr val="bg2">
                    <a:lumMod val="50000"/>
                  </a:schemeClr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8800" dirty="0">
                <a:solidFill>
                  <a:schemeClr val="bg2">
                    <a:lumMod val="50000"/>
                  </a:schemeClr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笑顔で</a:t>
            </a:r>
          </a:p>
          <a:p>
            <a:pPr marL="0" indent="0" algn="ctr" rtl="0" eaLnBrk="1" latinLnBrk="0" hangingPunct="1">
              <a:lnSpc>
                <a:spcPts val="7839"/>
              </a:lnSpc>
              <a:buNone/>
            </a:pPr>
            <a:br>
              <a:rPr lang="ja-JP" altLang="en-US" sz="8800" dirty="0">
                <a:solidFill>
                  <a:schemeClr val="bg2">
                    <a:lumMod val="50000"/>
                  </a:schemeClr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8800" dirty="0">
                <a:solidFill>
                  <a:schemeClr val="bg2">
                    <a:lumMod val="50000"/>
                  </a:schemeClr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いごこちが良い</a:t>
            </a:r>
            <a:endParaRPr lang="en-US" altLang="ja-JP" sz="8800" dirty="0">
              <a:solidFill>
                <a:schemeClr val="bg2">
                  <a:lumMod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6" name="Freeform 2">
            <a:extLst>
              <a:ext uri="{FF2B5EF4-FFF2-40B4-BE49-F238E27FC236}">
                <a16:creationId xmlns:a16="http://schemas.microsoft.com/office/drawing/2014/main" id="{C19DF284-5176-BC52-827C-CB7E8F731E5D}"/>
              </a:ext>
            </a:extLst>
          </p:cNvPr>
          <p:cNvSpPr/>
          <p:nvPr/>
        </p:nvSpPr>
        <p:spPr>
          <a:xfrm>
            <a:off x="10134600" y="-1409700"/>
            <a:ext cx="7578699" cy="4486617"/>
          </a:xfrm>
          <a:custGeom>
            <a:avLst/>
            <a:gdLst/>
            <a:ahLst/>
            <a:cxnLst/>
            <a:rect l="l" t="t" r="r" b="b"/>
            <a:pathLst>
              <a:path w="7578699" h="4486617">
                <a:moveTo>
                  <a:pt x="0" y="0"/>
                </a:moveTo>
                <a:lnTo>
                  <a:pt x="7578699" y="0"/>
                </a:lnTo>
                <a:lnTo>
                  <a:pt x="7578699" y="4486616"/>
                </a:lnTo>
                <a:lnTo>
                  <a:pt x="0" y="448661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272" r="-5272" b="-1581"/>
            </a:stretch>
          </a:blipFill>
        </p:spPr>
        <p:txBody>
          <a:bodyPr/>
          <a:lstStyle/>
          <a:p>
            <a:endParaRPr lang="ja-JP" altLang="en-US"/>
          </a:p>
        </p:txBody>
      </p:sp>
      <p:sp>
        <p:nvSpPr>
          <p:cNvPr id="2" name="Freeform 4">
            <a:extLst>
              <a:ext uri="{FF2B5EF4-FFF2-40B4-BE49-F238E27FC236}">
                <a16:creationId xmlns:a16="http://schemas.microsoft.com/office/drawing/2014/main" id="{85FC0FBF-3C88-CC8C-A16F-DF88884958E6}"/>
              </a:ext>
            </a:extLst>
          </p:cNvPr>
          <p:cNvSpPr/>
          <p:nvPr/>
        </p:nvSpPr>
        <p:spPr>
          <a:xfrm>
            <a:off x="10970656" y="7152202"/>
            <a:ext cx="6934199" cy="3131896"/>
          </a:xfrm>
          <a:custGeom>
            <a:avLst/>
            <a:gdLst/>
            <a:ahLst/>
            <a:cxnLst/>
            <a:rect l="l" t="t" r="r" b="b"/>
            <a:pathLst>
              <a:path w="7638546" h="4067159">
                <a:moveTo>
                  <a:pt x="0" y="0"/>
                </a:moveTo>
                <a:lnTo>
                  <a:pt x="7638545" y="0"/>
                </a:lnTo>
                <a:lnTo>
                  <a:pt x="7638545" y="4067159"/>
                </a:lnTo>
                <a:lnTo>
                  <a:pt x="0" y="406715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45241" t="-56128" r="-44616" b="-81438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43350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322608" y="-1000537"/>
            <a:ext cx="7578699" cy="4486617"/>
          </a:xfrm>
          <a:custGeom>
            <a:avLst/>
            <a:gdLst/>
            <a:ahLst/>
            <a:cxnLst/>
            <a:rect l="l" t="t" r="r" b="b"/>
            <a:pathLst>
              <a:path w="7578699" h="4486617">
                <a:moveTo>
                  <a:pt x="0" y="0"/>
                </a:moveTo>
                <a:lnTo>
                  <a:pt x="7578699" y="0"/>
                </a:lnTo>
                <a:lnTo>
                  <a:pt x="7578699" y="4486616"/>
                </a:lnTo>
                <a:lnTo>
                  <a:pt x="0" y="448661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272" r="-5272" b="-1581"/>
            </a:stretch>
          </a:blipFill>
        </p:spPr>
        <p:txBody>
          <a:bodyPr/>
          <a:lstStyle/>
          <a:p>
            <a:endParaRPr lang="ja-JP" altLang="en-US"/>
          </a:p>
        </p:txBody>
      </p:sp>
      <p:sp>
        <p:nvSpPr>
          <p:cNvPr id="3" name="TextBox 3"/>
          <p:cNvSpPr txBox="1"/>
          <p:nvPr/>
        </p:nvSpPr>
        <p:spPr>
          <a:xfrm>
            <a:off x="-152400" y="4457700"/>
            <a:ext cx="19050000" cy="40876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27220" lvl="1">
              <a:lnSpc>
                <a:spcPts val="8134"/>
              </a:lnSpc>
            </a:pPr>
            <a:r>
              <a:rPr lang="ja-JP" altLang="en-US" sz="5400" dirty="0">
                <a:solidFill>
                  <a:srgbClr val="456874"/>
                </a:solidFill>
                <a:latin typeface="+mj-ea"/>
                <a:ea typeface="+mj-ea"/>
              </a:rPr>
              <a:t>１　「だれもが、笑顔で、いごこちが良い」の浸透</a:t>
            </a:r>
            <a:endParaRPr lang="en-US" altLang="ja-JP" sz="5400" dirty="0">
              <a:solidFill>
                <a:srgbClr val="456874"/>
              </a:solidFill>
              <a:latin typeface="+mj-ea"/>
              <a:ea typeface="+mj-ea"/>
            </a:endParaRPr>
          </a:p>
          <a:p>
            <a:pPr marL="627220" lvl="1">
              <a:lnSpc>
                <a:spcPts val="8134"/>
              </a:lnSpc>
            </a:pPr>
            <a:r>
              <a:rPr lang="ja-JP" altLang="en-US" sz="5400" dirty="0">
                <a:solidFill>
                  <a:srgbClr val="456874"/>
                </a:solidFill>
                <a:latin typeface="+mj-ea"/>
                <a:ea typeface="+mj-ea"/>
              </a:rPr>
              <a:t>２　できるクラブから</a:t>
            </a:r>
            <a:r>
              <a:rPr lang="en-US" altLang="ja-JP" sz="5400" dirty="0">
                <a:solidFill>
                  <a:srgbClr val="456874"/>
                </a:solidFill>
                <a:latin typeface="+mj-ea"/>
                <a:ea typeface="+mj-ea"/>
              </a:rPr>
              <a:t>DEI</a:t>
            </a:r>
            <a:r>
              <a:rPr lang="ja-JP" altLang="en-US" sz="5400" dirty="0">
                <a:solidFill>
                  <a:srgbClr val="456874"/>
                </a:solidFill>
                <a:latin typeface="+mj-ea"/>
                <a:ea typeface="+mj-ea"/>
              </a:rPr>
              <a:t>委員会設立</a:t>
            </a:r>
            <a:endParaRPr lang="en-US" altLang="ja-JP" sz="5400" dirty="0">
              <a:solidFill>
                <a:srgbClr val="456874"/>
              </a:solidFill>
              <a:latin typeface="+mj-ea"/>
              <a:ea typeface="+mj-ea"/>
            </a:endParaRPr>
          </a:p>
          <a:p>
            <a:pPr marL="627220" lvl="1">
              <a:lnSpc>
                <a:spcPts val="8134"/>
              </a:lnSpc>
            </a:pPr>
            <a:r>
              <a:rPr lang="ja-JP" altLang="en-US" sz="5400" dirty="0">
                <a:solidFill>
                  <a:srgbClr val="456874"/>
                </a:solidFill>
                <a:latin typeface="+mj-ea"/>
                <a:ea typeface="+mj-ea"/>
              </a:rPr>
              <a:t>３　</a:t>
            </a:r>
            <a:r>
              <a:rPr lang="en-US" altLang="ja-JP" sz="5400" dirty="0">
                <a:solidFill>
                  <a:srgbClr val="456874"/>
                </a:solidFill>
                <a:latin typeface="+mj-ea"/>
                <a:ea typeface="+mj-ea"/>
              </a:rPr>
              <a:t>DEI</a:t>
            </a:r>
            <a:r>
              <a:rPr lang="ja-JP" altLang="en-US" sz="5400" dirty="0">
                <a:solidFill>
                  <a:srgbClr val="456874"/>
                </a:solidFill>
                <a:latin typeface="+mj-ea"/>
                <a:ea typeface="+mj-ea"/>
              </a:rPr>
              <a:t>担当者＋委員長研修会開催</a:t>
            </a:r>
            <a:endParaRPr lang="en-US" sz="5400" dirty="0">
              <a:solidFill>
                <a:srgbClr val="456874"/>
              </a:solidFill>
              <a:latin typeface="+mj-ea"/>
              <a:ea typeface="+mj-ea"/>
            </a:endParaRPr>
          </a:p>
          <a:p>
            <a:pPr marL="0" lvl="0" indent="0" algn="l">
              <a:lnSpc>
                <a:spcPts val="8134"/>
              </a:lnSpc>
              <a:spcBef>
                <a:spcPct val="0"/>
              </a:spcBef>
            </a:pPr>
            <a:endParaRPr lang="en-US" sz="5810" dirty="0">
              <a:solidFill>
                <a:srgbClr val="456874"/>
              </a:solidFill>
              <a:latin typeface="Noto Sans"/>
              <a:ea typeface="Noto Sans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3566102" y="419100"/>
            <a:ext cx="10545855" cy="23604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00"/>
              </a:lnSpc>
            </a:pPr>
            <a:r>
              <a:rPr lang="en-US" altLang="ja-JP" sz="8273" dirty="0">
                <a:solidFill>
                  <a:srgbClr val="456874"/>
                </a:solidFill>
                <a:latin typeface="+mj-ea"/>
                <a:ea typeface="+mj-ea"/>
              </a:rPr>
              <a:t>2025‐26</a:t>
            </a:r>
            <a:r>
              <a:rPr lang="ja-JP" altLang="en-US" sz="8273" dirty="0">
                <a:solidFill>
                  <a:srgbClr val="456874"/>
                </a:solidFill>
                <a:latin typeface="+mj-ea"/>
                <a:ea typeface="+mj-ea"/>
              </a:rPr>
              <a:t>年度</a:t>
            </a:r>
            <a:r>
              <a:rPr lang="en-US" sz="8273" dirty="0">
                <a:solidFill>
                  <a:srgbClr val="456874"/>
                </a:solidFill>
                <a:latin typeface="+mj-ea"/>
                <a:ea typeface="+mj-ea"/>
              </a:rPr>
              <a:t>　</a:t>
            </a:r>
          </a:p>
          <a:p>
            <a:pPr algn="ctr">
              <a:lnSpc>
                <a:spcPts val="9100"/>
              </a:lnSpc>
            </a:pPr>
            <a:r>
              <a:rPr lang="en-US" altLang="ja-JP" sz="8273" dirty="0">
                <a:solidFill>
                  <a:srgbClr val="456874"/>
                </a:solidFill>
                <a:latin typeface="+mj-ea"/>
                <a:ea typeface="+mj-ea"/>
              </a:rPr>
              <a:t>DEI</a:t>
            </a:r>
            <a:r>
              <a:rPr lang="ja-JP" altLang="en-US" sz="8273" dirty="0">
                <a:solidFill>
                  <a:srgbClr val="456874"/>
                </a:solidFill>
                <a:latin typeface="+mj-ea"/>
                <a:ea typeface="+mj-ea"/>
              </a:rPr>
              <a:t>委員会　目標</a:t>
            </a:r>
            <a:endParaRPr lang="en-US" sz="8273" dirty="0">
              <a:solidFill>
                <a:srgbClr val="456874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228600" y="4000500"/>
            <a:ext cx="14681742" cy="33933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3845"/>
              </a:lnSpc>
            </a:pPr>
            <a:r>
              <a:rPr lang="en-US" sz="10650" dirty="0" err="1">
                <a:solidFill>
                  <a:srgbClr val="456874"/>
                </a:solidFill>
                <a:latin typeface="+mj-ea"/>
                <a:ea typeface="+mj-ea"/>
              </a:rPr>
              <a:t>ご清聴ありがとう</a:t>
            </a:r>
            <a:endParaRPr lang="en-US" sz="10650" dirty="0">
              <a:solidFill>
                <a:srgbClr val="456874"/>
              </a:solidFill>
              <a:latin typeface="+mj-ea"/>
              <a:ea typeface="+mj-ea"/>
            </a:endParaRPr>
          </a:p>
          <a:p>
            <a:pPr marL="0" lvl="0" indent="0" algn="ctr">
              <a:lnSpc>
                <a:spcPts val="13845"/>
              </a:lnSpc>
            </a:pPr>
            <a:r>
              <a:rPr lang="en-US" sz="10650" dirty="0" err="1">
                <a:solidFill>
                  <a:srgbClr val="456874"/>
                </a:solidFill>
                <a:latin typeface="+mj-ea"/>
                <a:ea typeface="+mj-ea"/>
              </a:rPr>
              <a:t>ございました</a:t>
            </a:r>
            <a:r>
              <a:rPr lang="en-US" sz="10650" dirty="0">
                <a:solidFill>
                  <a:srgbClr val="456874"/>
                </a:solidFill>
                <a:latin typeface="+mj-ea"/>
                <a:ea typeface="+mj-ea"/>
              </a:rPr>
              <a:t>。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10800" y="-1279173"/>
            <a:ext cx="7578699" cy="4486617"/>
          </a:xfrm>
          <a:custGeom>
            <a:avLst/>
            <a:gdLst/>
            <a:ahLst/>
            <a:cxnLst/>
            <a:rect l="l" t="t" r="r" b="b"/>
            <a:pathLst>
              <a:path w="7578699" h="4486617">
                <a:moveTo>
                  <a:pt x="0" y="0"/>
                </a:moveTo>
                <a:lnTo>
                  <a:pt x="7578699" y="0"/>
                </a:lnTo>
                <a:lnTo>
                  <a:pt x="7578699" y="4486616"/>
                </a:lnTo>
                <a:lnTo>
                  <a:pt x="0" y="448661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272" r="-5272" b="-1581"/>
            </a:stretch>
          </a:blipFill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2927388" y="964136"/>
            <a:ext cx="10545855" cy="11813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ts val="9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8273" b="0" i="0" u="none" strike="noStrike" kern="1200" cap="none" spc="0" normalizeH="0" baseline="0" noProof="0" dirty="0">
                <a:ln>
                  <a:noFill/>
                </a:ln>
                <a:solidFill>
                  <a:srgbClr val="456874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わかりやすく</a:t>
            </a:r>
            <a:endParaRPr kumimoji="0" lang="en-US" sz="8273" b="0" i="0" u="none" strike="noStrike" kern="1200" cap="none" spc="0" normalizeH="0" baseline="0" noProof="0" dirty="0">
              <a:ln>
                <a:noFill/>
              </a:ln>
              <a:solidFill>
                <a:srgbClr val="456874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11049000" y="7344116"/>
            <a:ext cx="6852307" cy="2988679"/>
          </a:xfrm>
          <a:custGeom>
            <a:avLst/>
            <a:gdLst/>
            <a:ahLst/>
            <a:cxnLst/>
            <a:rect l="l" t="t" r="r" b="b"/>
            <a:pathLst>
              <a:path w="7638546" h="4067159">
                <a:moveTo>
                  <a:pt x="0" y="0"/>
                </a:moveTo>
                <a:lnTo>
                  <a:pt x="7638545" y="0"/>
                </a:lnTo>
                <a:lnTo>
                  <a:pt x="7638545" y="4067159"/>
                </a:lnTo>
                <a:lnTo>
                  <a:pt x="0" y="406715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45241" t="-56128" r="-44616" b="-81438"/>
            </a:stretch>
          </a:blipFill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461157" y="3467100"/>
            <a:ext cx="16459200" cy="37240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ts val="9573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o Sans Bold"/>
                <a:ea typeface="Noto Sans Bold"/>
                <a:cs typeface="+mn-cs"/>
              </a:rPr>
              <a:t>D（</a:t>
            </a:r>
            <a:r>
              <a:rPr kumimoji="0" lang="ja-JP" altLang="en-US" sz="8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多様性</a:t>
            </a: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o Sans Bold"/>
                <a:ea typeface="Noto Sans Bold"/>
                <a:cs typeface="+mn-cs"/>
              </a:rPr>
              <a:t>）＝</a:t>
            </a:r>
            <a:r>
              <a:rPr kumimoji="0" lang="ja-JP" altLang="en-US" sz="8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だれもが</a:t>
            </a:r>
            <a:endParaRPr kumimoji="0" lang="en-US" sz="8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ts val="9573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o Sans Bold"/>
                <a:ea typeface="Noto Sans Bold"/>
                <a:cs typeface="+mn-cs"/>
              </a:rPr>
              <a:t>E（</a:t>
            </a:r>
            <a:r>
              <a:rPr kumimoji="0" lang="ja-JP" altLang="en-US" sz="8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公平</a:t>
            </a: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o Sans Bold"/>
                <a:ea typeface="Noto Sans Bold"/>
                <a:cs typeface="+mn-cs"/>
              </a:rPr>
              <a:t>）　＝</a:t>
            </a:r>
            <a:r>
              <a:rPr kumimoji="0" lang="ja-JP" altLang="en-US" sz="8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笑顔で</a:t>
            </a:r>
            <a:endParaRPr kumimoji="0" lang="en-US" sz="8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oto Sans Bold"/>
              <a:ea typeface="Noto Sans Bold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ts val="9573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o Sans Bold"/>
                <a:ea typeface="Noto Sans Bold"/>
                <a:cs typeface="+mn-cs"/>
              </a:rPr>
              <a:t>I（</a:t>
            </a:r>
            <a:r>
              <a:rPr kumimoji="0" lang="ja-JP" altLang="en-US" sz="8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包み込む</a:t>
            </a: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o Sans Bold"/>
                <a:ea typeface="Noto Sans Bold"/>
                <a:cs typeface="+mn-cs"/>
              </a:rPr>
              <a:t>）＝</a:t>
            </a:r>
            <a:r>
              <a:rPr kumimoji="0" lang="ja-JP" altLang="en-US" sz="8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居心地が良い</a:t>
            </a:r>
            <a:endParaRPr kumimoji="0" lang="en-US" sz="8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oto Sans Bold"/>
              <a:ea typeface="Noto Sans Bold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531AE9F-91FB-2940-90B2-A862980D35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>
            <a:extLst>
              <a:ext uri="{FF2B5EF4-FFF2-40B4-BE49-F238E27FC236}">
                <a16:creationId xmlns:a16="http://schemas.microsoft.com/office/drawing/2014/main" id="{4BB688E7-4C63-FB98-0CA6-0A8853872F20}"/>
              </a:ext>
            </a:extLst>
          </p:cNvPr>
          <p:cNvSpPr txBox="1"/>
          <p:nvPr/>
        </p:nvSpPr>
        <p:spPr>
          <a:xfrm>
            <a:off x="228600" y="1257300"/>
            <a:ext cx="14681742" cy="10579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839"/>
              </a:lnSpc>
              <a:spcBef>
                <a:spcPct val="0"/>
              </a:spcBef>
            </a:pPr>
            <a:r>
              <a:rPr lang="en-US" altLang="ja-JP" sz="8000" dirty="0">
                <a:solidFill>
                  <a:srgbClr val="456874"/>
                </a:solidFill>
                <a:latin typeface="+mj-ea"/>
                <a:ea typeface="+mj-ea"/>
              </a:rPr>
              <a:t>2610</a:t>
            </a:r>
            <a:r>
              <a:rPr lang="ja-JP" altLang="en-US" sz="8000" dirty="0">
                <a:solidFill>
                  <a:srgbClr val="456874"/>
                </a:solidFill>
                <a:latin typeface="+mj-ea"/>
                <a:ea typeface="+mj-ea"/>
              </a:rPr>
              <a:t>地区　</a:t>
            </a:r>
            <a:r>
              <a:rPr lang="en-US" altLang="ja-JP" sz="8000" dirty="0">
                <a:solidFill>
                  <a:srgbClr val="456874"/>
                </a:solidFill>
                <a:latin typeface="+mj-ea"/>
                <a:ea typeface="+mj-ea"/>
              </a:rPr>
              <a:t>3</a:t>
            </a:r>
            <a:r>
              <a:rPr lang="ja-JP" altLang="en-US" sz="8000" dirty="0">
                <a:solidFill>
                  <a:srgbClr val="456874"/>
                </a:solidFill>
                <a:latin typeface="+mj-ea"/>
                <a:ea typeface="+mj-ea"/>
              </a:rPr>
              <a:t>年間の目標</a:t>
            </a:r>
            <a:endParaRPr lang="en-US" sz="8000" dirty="0">
              <a:solidFill>
                <a:srgbClr val="456874"/>
              </a:solidFill>
              <a:latin typeface="+mj-ea"/>
              <a:ea typeface="+mj-ea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2F769DE-1189-621B-1525-7EB66107C195}"/>
              </a:ext>
            </a:extLst>
          </p:cNvPr>
          <p:cNvSpPr txBox="1"/>
          <p:nvPr/>
        </p:nvSpPr>
        <p:spPr>
          <a:xfrm>
            <a:off x="-6036" y="3619500"/>
            <a:ext cx="14478000" cy="51821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indent="0" algn="ctr" rtl="0" eaLnBrk="1" latinLnBrk="0" hangingPunct="1">
              <a:lnSpc>
                <a:spcPts val="7839"/>
              </a:lnSpc>
              <a:buNone/>
            </a:pPr>
            <a:r>
              <a:rPr lang="ja-JP" altLang="en-US" sz="8800" dirty="0">
                <a:solidFill>
                  <a:schemeClr val="bg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だれ</a:t>
            </a:r>
            <a:r>
              <a:rPr lang="ja-JP" altLang="en-US" sz="8800" dirty="0">
                <a:solidFill>
                  <a:schemeClr val="bg2">
                    <a:lumMod val="50000"/>
                  </a:schemeClr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もが</a:t>
            </a:r>
          </a:p>
          <a:p>
            <a:pPr marL="0" indent="0" algn="ctr" rtl="0" eaLnBrk="1" latinLnBrk="0" hangingPunct="1">
              <a:lnSpc>
                <a:spcPts val="7839"/>
              </a:lnSpc>
              <a:buNone/>
            </a:pPr>
            <a:br>
              <a:rPr lang="ja-JP" altLang="en-US" sz="8800" dirty="0">
                <a:solidFill>
                  <a:schemeClr val="bg2">
                    <a:lumMod val="50000"/>
                  </a:schemeClr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8800" dirty="0">
                <a:solidFill>
                  <a:schemeClr val="bg2">
                    <a:lumMod val="50000"/>
                  </a:schemeClr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笑顔で</a:t>
            </a:r>
          </a:p>
          <a:p>
            <a:pPr marL="0" indent="0" algn="ctr" rtl="0" eaLnBrk="1" latinLnBrk="0" hangingPunct="1">
              <a:lnSpc>
                <a:spcPts val="7839"/>
              </a:lnSpc>
              <a:buNone/>
            </a:pPr>
            <a:br>
              <a:rPr lang="ja-JP" altLang="en-US" sz="8800" dirty="0">
                <a:solidFill>
                  <a:schemeClr val="bg2">
                    <a:lumMod val="50000"/>
                  </a:schemeClr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8800" dirty="0">
                <a:solidFill>
                  <a:schemeClr val="bg2">
                    <a:lumMod val="50000"/>
                  </a:schemeClr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いごこちが良い</a:t>
            </a:r>
            <a:endParaRPr lang="en-US" altLang="ja-JP" sz="8800" dirty="0">
              <a:solidFill>
                <a:schemeClr val="bg2">
                  <a:lumMod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6" name="Freeform 2">
            <a:extLst>
              <a:ext uri="{FF2B5EF4-FFF2-40B4-BE49-F238E27FC236}">
                <a16:creationId xmlns:a16="http://schemas.microsoft.com/office/drawing/2014/main" id="{7DF1F2C1-01A0-3378-5B81-A1D451E5782A}"/>
              </a:ext>
            </a:extLst>
          </p:cNvPr>
          <p:cNvSpPr/>
          <p:nvPr/>
        </p:nvSpPr>
        <p:spPr>
          <a:xfrm>
            <a:off x="10134600" y="-1409700"/>
            <a:ext cx="7578699" cy="4486617"/>
          </a:xfrm>
          <a:custGeom>
            <a:avLst/>
            <a:gdLst/>
            <a:ahLst/>
            <a:cxnLst/>
            <a:rect l="l" t="t" r="r" b="b"/>
            <a:pathLst>
              <a:path w="7578699" h="4486617">
                <a:moveTo>
                  <a:pt x="0" y="0"/>
                </a:moveTo>
                <a:lnTo>
                  <a:pt x="7578699" y="0"/>
                </a:lnTo>
                <a:lnTo>
                  <a:pt x="7578699" y="4486616"/>
                </a:lnTo>
                <a:lnTo>
                  <a:pt x="0" y="448661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272" r="-5272" b="-1581"/>
            </a:stretch>
          </a:blipFill>
        </p:spPr>
        <p:txBody>
          <a:bodyPr/>
          <a:lstStyle/>
          <a:p>
            <a:endParaRPr lang="ja-JP" altLang="en-US"/>
          </a:p>
        </p:txBody>
      </p:sp>
      <p:sp>
        <p:nvSpPr>
          <p:cNvPr id="2" name="Freeform 4">
            <a:extLst>
              <a:ext uri="{FF2B5EF4-FFF2-40B4-BE49-F238E27FC236}">
                <a16:creationId xmlns:a16="http://schemas.microsoft.com/office/drawing/2014/main" id="{E450EC20-3B42-2FEA-CAFF-D10AB6AFE83B}"/>
              </a:ext>
            </a:extLst>
          </p:cNvPr>
          <p:cNvSpPr/>
          <p:nvPr/>
        </p:nvSpPr>
        <p:spPr>
          <a:xfrm>
            <a:off x="10970656" y="7152202"/>
            <a:ext cx="6934199" cy="3131896"/>
          </a:xfrm>
          <a:custGeom>
            <a:avLst/>
            <a:gdLst/>
            <a:ahLst/>
            <a:cxnLst/>
            <a:rect l="l" t="t" r="r" b="b"/>
            <a:pathLst>
              <a:path w="7638546" h="4067159">
                <a:moveTo>
                  <a:pt x="0" y="0"/>
                </a:moveTo>
                <a:lnTo>
                  <a:pt x="7638545" y="0"/>
                </a:lnTo>
                <a:lnTo>
                  <a:pt x="7638545" y="4067159"/>
                </a:lnTo>
                <a:lnTo>
                  <a:pt x="0" y="406715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45241" t="-56128" r="-44616" b="-81438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45660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01B3848-5498-4960-052C-A0A19150B0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3467100"/>
            <a:ext cx="11650404" cy="2469453"/>
          </a:xfrm>
        </p:spPr>
        <p:txBody>
          <a:bodyPr/>
          <a:lstStyle/>
          <a:p>
            <a:r>
              <a:rPr lang="en-US" altLang="ja-JP" sz="12000" dirty="0">
                <a:solidFill>
                  <a:srgbClr val="002060"/>
                </a:solidFill>
              </a:rPr>
              <a:t>DEI</a:t>
            </a:r>
            <a:r>
              <a:rPr lang="ja-JP" altLang="en-US" sz="12000" dirty="0">
                <a:solidFill>
                  <a:srgbClr val="002060"/>
                </a:solidFill>
              </a:rPr>
              <a:t>の理解と浸透</a:t>
            </a:r>
            <a:endParaRPr kumimoji="1" lang="ja-JP" altLang="en-US" sz="1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2842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38242A1-5983-25D2-E461-9715EDAA4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sz="8000" dirty="0">
                <a:solidFill>
                  <a:srgbClr val="456874"/>
                </a:solidFill>
                <a:latin typeface="Noto Sans Bold"/>
                <a:ea typeface="Noto Sans Bold"/>
              </a:rPr>
              <a:t>Diversity（</a:t>
            </a:r>
            <a:r>
              <a:rPr lang="ja-JP" altLang="en-US" sz="8000" dirty="0">
                <a:solidFill>
                  <a:srgbClr val="456874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多様性</a:t>
            </a:r>
            <a:r>
              <a:rPr lang="en-US" altLang="ja-JP" sz="8000" dirty="0">
                <a:solidFill>
                  <a:srgbClr val="456874"/>
                </a:solidFill>
                <a:latin typeface="Noto Sans Bold"/>
                <a:ea typeface="Noto Sans Bold"/>
              </a:rPr>
              <a:t>）</a:t>
            </a:r>
            <a:br>
              <a:rPr lang="en-US" altLang="ja-JP" sz="8000" dirty="0">
                <a:solidFill>
                  <a:srgbClr val="456874"/>
                </a:solidFill>
                <a:latin typeface="Noto Sans Bold"/>
                <a:ea typeface="Noto Sans Bold"/>
              </a:rPr>
            </a:br>
            <a:endParaRPr kumimoji="1" lang="ja-JP" altLang="en-US" sz="8000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67F296D-B3C1-EF25-BA63-C740AECE08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4152900"/>
            <a:ext cx="14325600" cy="5805694"/>
          </a:xfrm>
        </p:spPr>
        <p:txBody>
          <a:bodyPr/>
          <a:lstStyle/>
          <a:p>
            <a:pPr marL="0" indent="0">
              <a:lnSpc>
                <a:spcPts val="7805"/>
              </a:lnSpc>
              <a:buNone/>
            </a:pPr>
            <a:r>
              <a:rPr lang="ja-JP" altLang="en-US" sz="7200" dirty="0">
                <a:solidFill>
                  <a:srgbClr val="456874"/>
                </a:solidFill>
                <a:latin typeface="+mn-ea"/>
              </a:rPr>
              <a:t>あらゆる背景を持つ人や</a:t>
            </a:r>
            <a:endParaRPr lang="en-US" altLang="ja-JP" sz="7200" dirty="0">
              <a:solidFill>
                <a:srgbClr val="456874"/>
              </a:solidFill>
              <a:latin typeface="+mn-ea"/>
            </a:endParaRPr>
          </a:p>
          <a:p>
            <a:pPr marL="0" indent="0">
              <a:lnSpc>
                <a:spcPts val="7805"/>
              </a:lnSpc>
              <a:buNone/>
            </a:pPr>
            <a:r>
              <a:rPr lang="ja-JP" altLang="en-US" sz="7200" dirty="0">
                <a:solidFill>
                  <a:srgbClr val="456874"/>
                </a:solidFill>
                <a:latin typeface="+mn-ea"/>
              </a:rPr>
              <a:t>幅広い文化・経験・アイデンティティの人を歓迎します</a:t>
            </a:r>
            <a:endParaRPr lang="en-US" altLang="ja-JP" sz="7200" dirty="0">
              <a:solidFill>
                <a:srgbClr val="456874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0759791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76162D-EFD6-7DDC-8121-54FC08CF23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A04E34B-01AC-BDB8-028D-9BE73ADF9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sz="8000" dirty="0">
                <a:solidFill>
                  <a:srgbClr val="456874"/>
                </a:solidFill>
                <a:latin typeface="Noto Sans Bold"/>
                <a:ea typeface="Noto Sans Bold"/>
              </a:rPr>
              <a:t>Inclusion（</a:t>
            </a:r>
            <a:r>
              <a:rPr lang="ja-JP" altLang="en-US" sz="8000" dirty="0">
                <a:solidFill>
                  <a:srgbClr val="456874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包み込む</a:t>
            </a:r>
            <a:r>
              <a:rPr lang="en-US" altLang="ja-JP" sz="8000" dirty="0">
                <a:solidFill>
                  <a:srgbClr val="456874"/>
                </a:solidFill>
                <a:latin typeface="Noto Sans Bold"/>
                <a:ea typeface="Noto Sans Bold"/>
              </a:rPr>
              <a:t>）</a:t>
            </a:r>
            <a:endParaRPr kumimoji="1" lang="ja-JP" altLang="en-US" sz="8000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0A4100E-9237-D78E-4CC4-B197122F39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4152900"/>
            <a:ext cx="14325600" cy="5805694"/>
          </a:xfrm>
        </p:spPr>
        <p:txBody>
          <a:bodyPr>
            <a:normAutofit/>
          </a:bodyPr>
          <a:lstStyle/>
          <a:p>
            <a:pPr marL="0" indent="0">
              <a:lnSpc>
                <a:spcPts val="7805"/>
              </a:lnSpc>
              <a:buNone/>
            </a:pPr>
            <a:r>
              <a:rPr lang="ja-JP" altLang="en-US" sz="6000" dirty="0">
                <a:solidFill>
                  <a:srgbClr val="456874"/>
                </a:solidFill>
                <a:latin typeface="+mn-ea"/>
              </a:rPr>
              <a:t>あらゆる人が歓迎されていると感じ</a:t>
            </a:r>
            <a:endParaRPr lang="en-US" altLang="ja-JP" sz="6000" dirty="0">
              <a:solidFill>
                <a:srgbClr val="456874"/>
              </a:solidFill>
              <a:latin typeface="+mn-ea"/>
            </a:endParaRPr>
          </a:p>
          <a:p>
            <a:pPr marL="0" indent="0">
              <a:lnSpc>
                <a:spcPts val="7805"/>
              </a:lnSpc>
              <a:buNone/>
            </a:pPr>
            <a:r>
              <a:rPr lang="ja-JP" altLang="en-US" sz="6000" dirty="0">
                <a:solidFill>
                  <a:srgbClr val="456874"/>
                </a:solidFill>
                <a:latin typeface="+mn-ea"/>
              </a:rPr>
              <a:t>尊重され、会員として大切にされる</a:t>
            </a:r>
            <a:endParaRPr lang="en-US" altLang="ja-JP" sz="6000" dirty="0">
              <a:solidFill>
                <a:srgbClr val="456874"/>
              </a:solidFill>
              <a:latin typeface="+mn-ea"/>
            </a:endParaRPr>
          </a:p>
          <a:p>
            <a:pPr marL="0" indent="0">
              <a:lnSpc>
                <a:spcPts val="7805"/>
              </a:lnSpc>
              <a:buNone/>
            </a:pPr>
            <a:r>
              <a:rPr lang="ja-JP" altLang="en-US" sz="6000" dirty="0">
                <a:solidFill>
                  <a:srgbClr val="456874"/>
                </a:solidFill>
                <a:latin typeface="+mn-ea"/>
              </a:rPr>
              <a:t>クラブの環境づくりに力を注ぎます</a:t>
            </a:r>
            <a:endParaRPr lang="en-US" altLang="ja-JP" sz="6000" dirty="0">
              <a:solidFill>
                <a:srgbClr val="456874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7196934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CCC94A3-D7BE-AC4F-9D00-B1DD87209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2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457200">
              <a:defRPr/>
            </a:pPr>
            <a:fld id="{E3E7C319-E5B4-458F-9028-06A988648FEA}" type="slidenum">
              <a:rPr kumimoji="0" lang="ja-JP" altLang="en-US" smtClean="0">
                <a:solidFill>
                  <a:srgbClr val="5B9BD5">
                    <a:lumMod val="50000"/>
                  </a:srgbClr>
                </a:solidFill>
                <a:latin typeface="Calibri" panose="020F0502020204030204"/>
                <a:ea typeface="メイリオ" panose="020B0604030504040204" pitchFamily="50" charset="-128"/>
              </a:rPr>
              <a:pPr algn="r" defTabSz="457200">
                <a:defRPr/>
              </a:pPr>
              <a:t>7</a:t>
            </a:fld>
            <a:endParaRPr lang="ja-JP" altLang="en-US" dirty="0">
              <a:solidFill>
                <a:srgbClr val="5B9BD5">
                  <a:lumMod val="50000"/>
                </a:srgbClr>
              </a:solidFill>
              <a:latin typeface="Calibri" panose="020F0502020204030204"/>
              <a:ea typeface="メイリオ" panose="020B0604030504040204" pitchFamily="50" charset="-128"/>
            </a:endParaRPr>
          </a:p>
        </p:txBody>
      </p:sp>
      <p:pic>
        <p:nvPicPr>
          <p:cNvPr id="8" name="図 7" descr="人, グループ, 民衆, テーブル が含まれている画像&#10;&#10;自動的に生成された説明">
            <a:extLst>
              <a:ext uri="{FF2B5EF4-FFF2-40B4-BE49-F238E27FC236}">
                <a16:creationId xmlns:a16="http://schemas.microsoft.com/office/drawing/2014/main" id="{26B772F6-5CD4-5FF0-896C-6F808F6B69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227" y="1189931"/>
            <a:ext cx="5147559" cy="7012419"/>
          </a:xfrm>
          <a:prstGeom prst="rect">
            <a:avLst/>
          </a:prstGeom>
        </p:spPr>
      </p:pic>
      <p:pic>
        <p:nvPicPr>
          <p:cNvPr id="9" name="図 8" descr="人, グループ, 民衆, テーブル が含まれている画像&#10;&#10;自動的に生成された説明">
            <a:extLst>
              <a:ext uri="{FF2B5EF4-FFF2-40B4-BE49-F238E27FC236}">
                <a16:creationId xmlns:a16="http://schemas.microsoft.com/office/drawing/2014/main" id="{857F5599-5882-167A-A52B-3F0239D85A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7439" y="1152875"/>
            <a:ext cx="5147559" cy="7012419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15C45EEF-D844-294D-38B5-878DEF4DA3C3}"/>
              </a:ext>
            </a:extLst>
          </p:cNvPr>
          <p:cNvSpPr txBox="1"/>
          <p:nvPr/>
        </p:nvSpPr>
        <p:spPr>
          <a:xfrm>
            <a:off x="11201054" y="337602"/>
            <a:ext cx="214033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371600">
              <a:defRPr/>
            </a:pPr>
            <a:r>
              <a:rPr kumimoji="1" lang="en-US" altLang="ja-JP" sz="4200" dirty="0">
                <a:solidFill>
                  <a:prstClr val="black"/>
                </a:solidFill>
                <a:latin typeface="Calibri" panose="020F0502020204030204"/>
                <a:ea typeface="メイリオ" panose="020B0604030504040204" pitchFamily="50" charset="-128"/>
              </a:rPr>
              <a:t>Inclusion</a:t>
            </a:r>
            <a:endParaRPr kumimoji="1" lang="ja-JP" altLang="en-US" sz="4200" dirty="0">
              <a:solidFill>
                <a:prstClr val="black"/>
              </a:solidFill>
              <a:latin typeface="Calibri" panose="020F0502020204030204"/>
              <a:ea typeface="メイリオ" panose="020B0604030504040204" pitchFamily="50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DA906162-E6B0-DF38-A05B-C9C50A93D91F}"/>
              </a:ext>
            </a:extLst>
          </p:cNvPr>
          <p:cNvSpPr txBox="1"/>
          <p:nvPr/>
        </p:nvSpPr>
        <p:spPr>
          <a:xfrm>
            <a:off x="3795179" y="337602"/>
            <a:ext cx="208255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371600">
              <a:defRPr/>
            </a:pPr>
            <a:r>
              <a:rPr kumimoji="1" lang="en-US" altLang="ja-JP" sz="4200" dirty="0">
                <a:solidFill>
                  <a:prstClr val="black"/>
                </a:solidFill>
                <a:latin typeface="Calibri" panose="020F0502020204030204"/>
                <a:ea typeface="メイリオ" panose="020B0604030504040204" pitchFamily="50" charset="-128"/>
              </a:rPr>
              <a:t>Diversity</a:t>
            </a:r>
            <a:endParaRPr kumimoji="1" lang="ja-JP" altLang="en-US" sz="4200" dirty="0">
              <a:solidFill>
                <a:prstClr val="black"/>
              </a:solidFill>
              <a:latin typeface="Calibri" panose="020F0502020204030204"/>
              <a:ea typeface="メイリオ" panose="020B0604030504040204" pitchFamily="50" charset="-128"/>
            </a:endParaRPr>
          </a:p>
        </p:txBody>
      </p: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CF8A9071-B10D-0D0C-07C3-B1C57A24A0DE}"/>
              </a:ext>
            </a:extLst>
          </p:cNvPr>
          <p:cNvCxnSpPr>
            <a:cxnSpLocks/>
          </p:cNvCxnSpPr>
          <p:nvPr/>
        </p:nvCxnSpPr>
        <p:spPr>
          <a:xfrm>
            <a:off x="10763882" y="2189111"/>
            <a:ext cx="517757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矢印コネクタ 14">
            <a:extLst>
              <a:ext uri="{FF2B5EF4-FFF2-40B4-BE49-F238E27FC236}">
                <a16:creationId xmlns:a16="http://schemas.microsoft.com/office/drawing/2014/main" id="{2820C9B1-A07C-226A-A71D-F75D1DADAFA8}"/>
              </a:ext>
            </a:extLst>
          </p:cNvPr>
          <p:cNvCxnSpPr>
            <a:cxnSpLocks/>
          </p:cNvCxnSpPr>
          <p:nvPr/>
        </p:nvCxnSpPr>
        <p:spPr>
          <a:xfrm>
            <a:off x="12196039" y="2189111"/>
            <a:ext cx="517757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矢印コネクタ 15">
            <a:extLst>
              <a:ext uri="{FF2B5EF4-FFF2-40B4-BE49-F238E27FC236}">
                <a16:creationId xmlns:a16="http://schemas.microsoft.com/office/drawing/2014/main" id="{0664EC33-0320-2145-8FE7-724AB0DB95C4}"/>
              </a:ext>
            </a:extLst>
          </p:cNvPr>
          <p:cNvCxnSpPr>
            <a:cxnSpLocks/>
          </p:cNvCxnSpPr>
          <p:nvPr/>
        </p:nvCxnSpPr>
        <p:spPr>
          <a:xfrm>
            <a:off x="13619111" y="2189111"/>
            <a:ext cx="405728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>
            <a:extLst>
              <a:ext uri="{FF2B5EF4-FFF2-40B4-BE49-F238E27FC236}">
                <a16:creationId xmlns:a16="http://schemas.microsoft.com/office/drawing/2014/main" id="{30791107-5F1D-4B15-A860-E480955E8F78}"/>
              </a:ext>
            </a:extLst>
          </p:cNvPr>
          <p:cNvCxnSpPr>
            <a:cxnSpLocks/>
          </p:cNvCxnSpPr>
          <p:nvPr/>
        </p:nvCxnSpPr>
        <p:spPr>
          <a:xfrm>
            <a:off x="10914926" y="4691600"/>
            <a:ext cx="517757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>
            <a:extLst>
              <a:ext uri="{FF2B5EF4-FFF2-40B4-BE49-F238E27FC236}">
                <a16:creationId xmlns:a16="http://schemas.microsoft.com/office/drawing/2014/main" id="{DA7BF204-73FA-7B0E-0DCC-2703F070124A}"/>
              </a:ext>
            </a:extLst>
          </p:cNvPr>
          <p:cNvCxnSpPr>
            <a:cxnSpLocks/>
          </p:cNvCxnSpPr>
          <p:nvPr/>
        </p:nvCxnSpPr>
        <p:spPr>
          <a:xfrm>
            <a:off x="12058106" y="4688573"/>
            <a:ext cx="517757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18">
            <a:extLst>
              <a:ext uri="{FF2B5EF4-FFF2-40B4-BE49-F238E27FC236}">
                <a16:creationId xmlns:a16="http://schemas.microsoft.com/office/drawing/2014/main" id="{EB9E27EC-6DD5-6E07-7EC3-AA2CFC294C64}"/>
              </a:ext>
            </a:extLst>
          </p:cNvPr>
          <p:cNvCxnSpPr>
            <a:cxnSpLocks/>
          </p:cNvCxnSpPr>
          <p:nvPr/>
        </p:nvCxnSpPr>
        <p:spPr>
          <a:xfrm>
            <a:off x="10271862" y="3459281"/>
            <a:ext cx="0" cy="458714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矢印コネクタ 19">
            <a:extLst>
              <a:ext uri="{FF2B5EF4-FFF2-40B4-BE49-F238E27FC236}">
                <a16:creationId xmlns:a16="http://schemas.microsoft.com/office/drawing/2014/main" id="{1AF72C0A-B48B-AFCE-0C9A-9705E4EA1A1C}"/>
              </a:ext>
            </a:extLst>
          </p:cNvPr>
          <p:cNvCxnSpPr>
            <a:cxnSpLocks/>
          </p:cNvCxnSpPr>
          <p:nvPr/>
        </p:nvCxnSpPr>
        <p:spPr>
          <a:xfrm flipV="1">
            <a:off x="11772143" y="3142871"/>
            <a:ext cx="0" cy="436007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矢印コネクタ 20">
            <a:extLst>
              <a:ext uri="{FF2B5EF4-FFF2-40B4-BE49-F238E27FC236}">
                <a16:creationId xmlns:a16="http://schemas.microsoft.com/office/drawing/2014/main" id="{6B1C1553-0544-2EA4-6CAC-7BF68B19D06F}"/>
              </a:ext>
            </a:extLst>
          </p:cNvPr>
          <p:cNvCxnSpPr>
            <a:cxnSpLocks/>
          </p:cNvCxnSpPr>
          <p:nvPr/>
        </p:nvCxnSpPr>
        <p:spPr>
          <a:xfrm flipV="1">
            <a:off x="10724174" y="3035386"/>
            <a:ext cx="537090" cy="84779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21">
            <a:extLst>
              <a:ext uri="{FF2B5EF4-FFF2-40B4-BE49-F238E27FC236}">
                <a16:creationId xmlns:a16="http://schemas.microsoft.com/office/drawing/2014/main" id="{922615EF-76E8-AB52-4F09-E54049B0365B}"/>
              </a:ext>
            </a:extLst>
          </p:cNvPr>
          <p:cNvCxnSpPr>
            <a:cxnSpLocks/>
          </p:cNvCxnSpPr>
          <p:nvPr/>
        </p:nvCxnSpPr>
        <p:spPr>
          <a:xfrm>
            <a:off x="11281639" y="7097199"/>
            <a:ext cx="517757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矢印コネクタ 22">
            <a:extLst>
              <a:ext uri="{FF2B5EF4-FFF2-40B4-BE49-F238E27FC236}">
                <a16:creationId xmlns:a16="http://schemas.microsoft.com/office/drawing/2014/main" id="{23EBA28B-2F1D-9DDB-BAB6-62A4FCB2DAA4}"/>
              </a:ext>
            </a:extLst>
          </p:cNvPr>
          <p:cNvCxnSpPr>
            <a:cxnSpLocks/>
          </p:cNvCxnSpPr>
          <p:nvPr/>
        </p:nvCxnSpPr>
        <p:spPr>
          <a:xfrm>
            <a:off x="12760726" y="7092659"/>
            <a:ext cx="517757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矢印コネクタ 23">
            <a:extLst>
              <a:ext uri="{FF2B5EF4-FFF2-40B4-BE49-F238E27FC236}">
                <a16:creationId xmlns:a16="http://schemas.microsoft.com/office/drawing/2014/main" id="{4384C786-43C7-072F-A222-9271ED15FEB9}"/>
              </a:ext>
            </a:extLst>
          </p:cNvPr>
          <p:cNvCxnSpPr>
            <a:cxnSpLocks/>
          </p:cNvCxnSpPr>
          <p:nvPr/>
        </p:nvCxnSpPr>
        <p:spPr>
          <a:xfrm flipV="1">
            <a:off x="13043826" y="3221597"/>
            <a:ext cx="0" cy="423896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矢印コネクタ 24">
            <a:extLst>
              <a:ext uri="{FF2B5EF4-FFF2-40B4-BE49-F238E27FC236}">
                <a16:creationId xmlns:a16="http://schemas.microsoft.com/office/drawing/2014/main" id="{588F274E-D766-4F0E-A764-D2CC596F1097}"/>
              </a:ext>
            </a:extLst>
          </p:cNvPr>
          <p:cNvCxnSpPr>
            <a:cxnSpLocks/>
          </p:cNvCxnSpPr>
          <p:nvPr/>
        </p:nvCxnSpPr>
        <p:spPr>
          <a:xfrm>
            <a:off x="13432916" y="4688573"/>
            <a:ext cx="517757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矢印コネクタ 25">
            <a:extLst>
              <a:ext uri="{FF2B5EF4-FFF2-40B4-BE49-F238E27FC236}">
                <a16:creationId xmlns:a16="http://schemas.microsoft.com/office/drawing/2014/main" id="{FDE1FF55-C999-E916-B280-373CB5FDB35E}"/>
              </a:ext>
            </a:extLst>
          </p:cNvPr>
          <p:cNvCxnSpPr>
            <a:cxnSpLocks/>
          </p:cNvCxnSpPr>
          <p:nvPr/>
        </p:nvCxnSpPr>
        <p:spPr>
          <a:xfrm flipV="1">
            <a:off x="14300340" y="3360874"/>
            <a:ext cx="0" cy="485969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矢印コネクタ 34">
            <a:extLst>
              <a:ext uri="{FF2B5EF4-FFF2-40B4-BE49-F238E27FC236}">
                <a16:creationId xmlns:a16="http://schemas.microsoft.com/office/drawing/2014/main" id="{28B82208-EC22-F4D6-2F1E-8024677582EB}"/>
              </a:ext>
            </a:extLst>
          </p:cNvPr>
          <p:cNvCxnSpPr>
            <a:cxnSpLocks/>
          </p:cNvCxnSpPr>
          <p:nvPr/>
        </p:nvCxnSpPr>
        <p:spPr>
          <a:xfrm>
            <a:off x="10271862" y="5716520"/>
            <a:ext cx="366711" cy="470825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矢印コネクタ 35">
            <a:extLst>
              <a:ext uri="{FF2B5EF4-FFF2-40B4-BE49-F238E27FC236}">
                <a16:creationId xmlns:a16="http://schemas.microsoft.com/office/drawing/2014/main" id="{CB07E027-15E8-7BDF-BB48-5A60386C6999}"/>
              </a:ext>
            </a:extLst>
          </p:cNvPr>
          <p:cNvCxnSpPr>
            <a:cxnSpLocks/>
          </p:cNvCxnSpPr>
          <p:nvPr/>
        </p:nvCxnSpPr>
        <p:spPr>
          <a:xfrm>
            <a:off x="12167275" y="3035386"/>
            <a:ext cx="546521" cy="653252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矢印コネクタ 36">
            <a:extLst>
              <a:ext uri="{FF2B5EF4-FFF2-40B4-BE49-F238E27FC236}">
                <a16:creationId xmlns:a16="http://schemas.microsoft.com/office/drawing/2014/main" id="{50E6B92C-3C03-5C03-88BF-F5C8A216AD15}"/>
              </a:ext>
            </a:extLst>
          </p:cNvPr>
          <p:cNvCxnSpPr>
            <a:cxnSpLocks/>
          </p:cNvCxnSpPr>
          <p:nvPr/>
        </p:nvCxnSpPr>
        <p:spPr>
          <a:xfrm flipV="1">
            <a:off x="11221082" y="5754368"/>
            <a:ext cx="319434" cy="432977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矢印コネクタ 37">
            <a:extLst>
              <a:ext uri="{FF2B5EF4-FFF2-40B4-BE49-F238E27FC236}">
                <a16:creationId xmlns:a16="http://schemas.microsoft.com/office/drawing/2014/main" id="{A6057418-49B9-9DCF-1DB1-4F2D4001E366}"/>
              </a:ext>
            </a:extLst>
          </p:cNvPr>
          <p:cNvCxnSpPr>
            <a:cxnSpLocks/>
          </p:cNvCxnSpPr>
          <p:nvPr/>
        </p:nvCxnSpPr>
        <p:spPr>
          <a:xfrm>
            <a:off x="13101355" y="5754368"/>
            <a:ext cx="517757" cy="343658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矢印コネクタ 38">
            <a:extLst>
              <a:ext uri="{FF2B5EF4-FFF2-40B4-BE49-F238E27FC236}">
                <a16:creationId xmlns:a16="http://schemas.microsoft.com/office/drawing/2014/main" id="{9964B5FD-77F0-BBBA-7B79-C8DC56FBDAEE}"/>
              </a:ext>
            </a:extLst>
          </p:cNvPr>
          <p:cNvCxnSpPr>
            <a:cxnSpLocks/>
          </p:cNvCxnSpPr>
          <p:nvPr/>
        </p:nvCxnSpPr>
        <p:spPr>
          <a:xfrm flipV="1">
            <a:off x="12575863" y="5843687"/>
            <a:ext cx="351131" cy="343658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矢印コネクタ 39">
            <a:extLst>
              <a:ext uri="{FF2B5EF4-FFF2-40B4-BE49-F238E27FC236}">
                <a16:creationId xmlns:a16="http://schemas.microsoft.com/office/drawing/2014/main" id="{FEEB24D2-5EC4-7387-BA30-F94B8BCC1ED1}"/>
              </a:ext>
            </a:extLst>
          </p:cNvPr>
          <p:cNvCxnSpPr>
            <a:cxnSpLocks/>
          </p:cNvCxnSpPr>
          <p:nvPr/>
        </p:nvCxnSpPr>
        <p:spPr>
          <a:xfrm flipH="1" flipV="1">
            <a:off x="11749268" y="5700629"/>
            <a:ext cx="165018" cy="451139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矢印コネクタ 40">
            <a:extLst>
              <a:ext uri="{FF2B5EF4-FFF2-40B4-BE49-F238E27FC236}">
                <a16:creationId xmlns:a16="http://schemas.microsoft.com/office/drawing/2014/main" id="{F83C7B43-1F05-8941-F9FA-2761E430E62B}"/>
              </a:ext>
            </a:extLst>
          </p:cNvPr>
          <p:cNvCxnSpPr>
            <a:cxnSpLocks/>
          </p:cNvCxnSpPr>
          <p:nvPr/>
        </p:nvCxnSpPr>
        <p:spPr>
          <a:xfrm flipV="1">
            <a:off x="14123971" y="5843687"/>
            <a:ext cx="246038" cy="343658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矢印コネクタ 53">
            <a:extLst>
              <a:ext uri="{FF2B5EF4-FFF2-40B4-BE49-F238E27FC236}">
                <a16:creationId xmlns:a16="http://schemas.microsoft.com/office/drawing/2014/main" id="{5DEA0885-77B3-562B-9C3B-D0A3D6067CF4}"/>
              </a:ext>
            </a:extLst>
          </p:cNvPr>
          <p:cNvCxnSpPr>
            <a:cxnSpLocks/>
          </p:cNvCxnSpPr>
          <p:nvPr/>
        </p:nvCxnSpPr>
        <p:spPr>
          <a:xfrm>
            <a:off x="11922777" y="5716520"/>
            <a:ext cx="1248216" cy="551057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矢印コネクタ 54">
            <a:extLst>
              <a:ext uri="{FF2B5EF4-FFF2-40B4-BE49-F238E27FC236}">
                <a16:creationId xmlns:a16="http://schemas.microsoft.com/office/drawing/2014/main" id="{A78071AB-EBF6-CB08-3659-76DDF176BBE7}"/>
              </a:ext>
            </a:extLst>
          </p:cNvPr>
          <p:cNvCxnSpPr>
            <a:cxnSpLocks/>
          </p:cNvCxnSpPr>
          <p:nvPr/>
        </p:nvCxnSpPr>
        <p:spPr>
          <a:xfrm>
            <a:off x="10942175" y="5758910"/>
            <a:ext cx="796664" cy="428435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矢印コネクタ 55">
            <a:extLst>
              <a:ext uri="{FF2B5EF4-FFF2-40B4-BE49-F238E27FC236}">
                <a16:creationId xmlns:a16="http://schemas.microsoft.com/office/drawing/2014/main" id="{AB7610D6-EA67-B92B-C772-B30A3FFDC8F2}"/>
              </a:ext>
            </a:extLst>
          </p:cNvPr>
          <p:cNvCxnSpPr>
            <a:cxnSpLocks/>
          </p:cNvCxnSpPr>
          <p:nvPr/>
        </p:nvCxnSpPr>
        <p:spPr>
          <a:xfrm flipV="1">
            <a:off x="12058106" y="3066424"/>
            <a:ext cx="578669" cy="666116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矢印コネクタ 56">
            <a:extLst>
              <a:ext uri="{FF2B5EF4-FFF2-40B4-BE49-F238E27FC236}">
                <a16:creationId xmlns:a16="http://schemas.microsoft.com/office/drawing/2014/main" id="{9EF8FB9D-5183-E72B-2A9B-4D1C93035717}"/>
              </a:ext>
            </a:extLst>
          </p:cNvPr>
          <p:cNvCxnSpPr>
            <a:cxnSpLocks/>
          </p:cNvCxnSpPr>
          <p:nvPr/>
        </p:nvCxnSpPr>
        <p:spPr>
          <a:xfrm flipV="1">
            <a:off x="13360232" y="3368444"/>
            <a:ext cx="849318" cy="72819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矢印コネクタ 57">
            <a:extLst>
              <a:ext uri="{FF2B5EF4-FFF2-40B4-BE49-F238E27FC236}">
                <a16:creationId xmlns:a16="http://schemas.microsoft.com/office/drawing/2014/main" id="{679A6D72-3677-9995-6A21-A5719AAB135F}"/>
              </a:ext>
            </a:extLst>
          </p:cNvPr>
          <p:cNvCxnSpPr>
            <a:cxnSpLocks/>
          </p:cNvCxnSpPr>
          <p:nvPr/>
        </p:nvCxnSpPr>
        <p:spPr>
          <a:xfrm>
            <a:off x="13549683" y="3332111"/>
            <a:ext cx="475155" cy="682772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矢印コネクタ 58">
            <a:extLst>
              <a:ext uri="{FF2B5EF4-FFF2-40B4-BE49-F238E27FC236}">
                <a16:creationId xmlns:a16="http://schemas.microsoft.com/office/drawing/2014/main" id="{450209CC-7C89-8CF3-B88B-E48F33F4FB52}"/>
              </a:ext>
            </a:extLst>
          </p:cNvPr>
          <p:cNvCxnSpPr>
            <a:cxnSpLocks/>
          </p:cNvCxnSpPr>
          <p:nvPr/>
        </p:nvCxnSpPr>
        <p:spPr>
          <a:xfrm>
            <a:off x="10763882" y="3035386"/>
            <a:ext cx="584369" cy="811457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テキスト ボックス 68">
            <a:extLst>
              <a:ext uri="{FF2B5EF4-FFF2-40B4-BE49-F238E27FC236}">
                <a16:creationId xmlns:a16="http://schemas.microsoft.com/office/drawing/2014/main" id="{9574718A-9B03-0A8E-E5FB-1F5F78643997}"/>
              </a:ext>
            </a:extLst>
          </p:cNvPr>
          <p:cNvSpPr txBox="1"/>
          <p:nvPr/>
        </p:nvSpPr>
        <p:spPr>
          <a:xfrm>
            <a:off x="2879451" y="8411269"/>
            <a:ext cx="4339650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371600">
              <a:defRPr/>
            </a:pPr>
            <a:r>
              <a:rPr kumimoji="1" lang="ja-JP" altLang="en-US" sz="2700" dirty="0">
                <a:solidFill>
                  <a:prstClr val="black"/>
                </a:solidFill>
                <a:latin typeface="Calibri" panose="020F0502020204030204"/>
                <a:ea typeface="メイリオ" panose="020B0604030504040204" pitchFamily="50" charset="-128"/>
              </a:rPr>
              <a:t>多様な人々が集まっている</a:t>
            </a:r>
          </a:p>
        </p:txBody>
      </p:sp>
      <p:sp>
        <p:nvSpPr>
          <p:cNvPr id="70" name="テキスト ボックス 69">
            <a:extLst>
              <a:ext uri="{FF2B5EF4-FFF2-40B4-BE49-F238E27FC236}">
                <a16:creationId xmlns:a16="http://schemas.microsoft.com/office/drawing/2014/main" id="{FB7D5482-6DB0-17C5-471C-4AFDEB68289D}"/>
              </a:ext>
            </a:extLst>
          </p:cNvPr>
          <p:cNvSpPr txBox="1"/>
          <p:nvPr/>
        </p:nvSpPr>
        <p:spPr>
          <a:xfrm>
            <a:off x="9532044" y="8384072"/>
            <a:ext cx="5724644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371600">
              <a:defRPr/>
            </a:pPr>
            <a:r>
              <a:rPr kumimoji="1" lang="ja-JP" altLang="en-US" sz="2700" dirty="0">
                <a:solidFill>
                  <a:prstClr val="black"/>
                </a:solidFill>
                <a:latin typeface="Calibri" panose="020F0502020204030204"/>
                <a:ea typeface="メイリオ" panose="020B0604030504040204" pitchFamily="50" charset="-128"/>
              </a:rPr>
              <a:t>多様な人々が相互に結びついている</a:t>
            </a:r>
          </a:p>
        </p:txBody>
      </p:sp>
      <p:sp>
        <p:nvSpPr>
          <p:cNvPr id="71" name="矢印: 右 70">
            <a:extLst>
              <a:ext uri="{FF2B5EF4-FFF2-40B4-BE49-F238E27FC236}">
                <a16:creationId xmlns:a16="http://schemas.microsoft.com/office/drawing/2014/main" id="{2D1E9ADE-5DD5-60F1-F64D-554C7FBCA01B}"/>
              </a:ext>
            </a:extLst>
          </p:cNvPr>
          <p:cNvSpPr/>
          <p:nvPr/>
        </p:nvSpPr>
        <p:spPr>
          <a:xfrm>
            <a:off x="10914926" y="9047108"/>
            <a:ext cx="517757" cy="372423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>
              <a:defRPr/>
            </a:pPr>
            <a:endParaRPr kumimoji="1" lang="ja-JP" altLang="en-US" sz="2700">
              <a:solidFill>
                <a:prstClr val="white"/>
              </a:solidFill>
              <a:latin typeface="Calibri" panose="020F0502020204030204"/>
              <a:ea typeface="メイリオ" panose="020B0604030504040204" pitchFamily="50" charset="-128"/>
            </a:endParaRPr>
          </a:p>
        </p:txBody>
      </p:sp>
      <p:sp>
        <p:nvSpPr>
          <p:cNvPr id="72" name="テキスト ボックス 71">
            <a:extLst>
              <a:ext uri="{FF2B5EF4-FFF2-40B4-BE49-F238E27FC236}">
                <a16:creationId xmlns:a16="http://schemas.microsoft.com/office/drawing/2014/main" id="{002DBC13-50E6-0B5B-4756-34D6A071CED2}"/>
              </a:ext>
            </a:extLst>
          </p:cNvPr>
          <p:cNvSpPr txBox="1"/>
          <p:nvPr/>
        </p:nvSpPr>
        <p:spPr>
          <a:xfrm>
            <a:off x="11576622" y="8977513"/>
            <a:ext cx="2608406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371600">
              <a:defRPr/>
            </a:pPr>
            <a:r>
              <a:rPr kumimoji="1" lang="ja-JP" altLang="en-US" sz="2700" dirty="0">
                <a:solidFill>
                  <a:prstClr val="black"/>
                </a:solidFill>
                <a:latin typeface="Calibri" panose="020F0502020204030204"/>
                <a:ea typeface="メイリオ" panose="020B0604030504040204" pitchFamily="50" charset="-128"/>
              </a:rPr>
              <a:t>新しい価値創造</a:t>
            </a:r>
          </a:p>
        </p:txBody>
      </p:sp>
    </p:spTree>
    <p:extLst>
      <p:ext uri="{BB962C8B-B14F-4D97-AF65-F5344CB8AC3E}">
        <p14:creationId xmlns:p14="http://schemas.microsoft.com/office/powerpoint/2010/main" val="3756264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9" grpId="0"/>
      <p:bldP spid="70" grpId="0"/>
      <p:bldP spid="71" grpId="0" animBg="1"/>
      <p:bldP spid="7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A7585F-5C02-ADDF-498B-2DD0FA5ABC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9C6296C-1C14-556B-3309-AB6AB916E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sz="8000" dirty="0">
                <a:solidFill>
                  <a:srgbClr val="456874"/>
                </a:solidFill>
                <a:latin typeface="Noto Sans Bold"/>
                <a:ea typeface="Noto Sans Bold"/>
              </a:rPr>
              <a:t>Equity</a:t>
            </a:r>
            <a:r>
              <a:rPr lang="ja-JP" altLang="en-US" sz="8000" dirty="0">
                <a:solidFill>
                  <a:srgbClr val="456874"/>
                </a:solidFill>
                <a:latin typeface="Noto Sans Bold"/>
                <a:ea typeface="Noto Sans Bold"/>
              </a:rPr>
              <a:t>（公平さ）</a:t>
            </a:r>
            <a:endParaRPr kumimoji="1" lang="ja-JP" altLang="en-US" sz="8000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433B97B-51D1-AE22-39D9-A2E3DA36D1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4152900"/>
            <a:ext cx="14325600" cy="5805694"/>
          </a:xfrm>
        </p:spPr>
        <p:txBody>
          <a:bodyPr/>
          <a:lstStyle/>
          <a:p>
            <a:pPr marL="0" indent="0">
              <a:lnSpc>
                <a:spcPts val="7805"/>
              </a:lnSpc>
              <a:buNone/>
            </a:pPr>
            <a:r>
              <a:rPr lang="ja-JP" altLang="en-US" sz="7200" dirty="0">
                <a:solidFill>
                  <a:srgbClr val="456874"/>
                </a:solidFill>
                <a:latin typeface="+mn-ea"/>
              </a:rPr>
              <a:t>クラブ会員の公平な扱いと</a:t>
            </a:r>
            <a:endParaRPr lang="en-US" altLang="ja-JP" sz="7200" dirty="0">
              <a:solidFill>
                <a:srgbClr val="456874"/>
              </a:solidFill>
              <a:latin typeface="+mn-ea"/>
            </a:endParaRPr>
          </a:p>
          <a:p>
            <a:pPr marL="0" indent="0">
              <a:lnSpc>
                <a:spcPts val="7805"/>
              </a:lnSpc>
              <a:buNone/>
            </a:pPr>
            <a:r>
              <a:rPr lang="ja-JP" altLang="en-US" sz="7200" dirty="0">
                <a:solidFill>
                  <a:srgbClr val="456874"/>
                </a:solidFill>
                <a:latin typeface="+mn-ea"/>
              </a:rPr>
              <a:t>機会の均等を</a:t>
            </a:r>
            <a:endParaRPr lang="en-US" altLang="ja-JP" sz="7200" dirty="0">
              <a:solidFill>
                <a:srgbClr val="456874"/>
              </a:solidFill>
              <a:latin typeface="+mn-ea"/>
            </a:endParaRPr>
          </a:p>
          <a:p>
            <a:pPr marL="0" indent="0">
              <a:lnSpc>
                <a:spcPts val="7805"/>
              </a:lnSpc>
              <a:buNone/>
            </a:pPr>
            <a:r>
              <a:rPr lang="ja-JP" altLang="en-US" sz="7200" dirty="0">
                <a:solidFill>
                  <a:srgbClr val="456874"/>
                </a:solidFill>
                <a:latin typeface="+mn-ea"/>
              </a:rPr>
              <a:t>保つように努めています</a:t>
            </a:r>
            <a:endParaRPr lang="en-US" altLang="ja-JP" sz="7200" dirty="0">
              <a:solidFill>
                <a:srgbClr val="456874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0307425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2871ACD-DFDC-4A88-A75B-DF11E0627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1469" y="2744979"/>
            <a:ext cx="5331339" cy="4797041"/>
          </a:xfrm>
        </p:spPr>
        <p:txBody>
          <a:bodyPr vert="horz" lIns="137160" tIns="68580" rIns="137160" bIns="68580" rtlCol="0" anchor="b">
            <a:normAutofit/>
          </a:bodyPr>
          <a:lstStyle/>
          <a:p>
            <a:pPr algn="ctr"/>
            <a:r>
              <a:rPr kumimoji="1" lang="ja-JP" altLang="en-US" sz="6600" dirty="0">
                <a:solidFill>
                  <a:schemeClr val="tx2">
                    <a:lumMod val="75000"/>
                  </a:schemeClr>
                </a:solidFill>
              </a:rPr>
              <a:t>平等</a:t>
            </a:r>
            <a:r>
              <a:rPr kumimoji="1" lang="en-US" altLang="ja-JP" sz="6600" dirty="0">
                <a:solidFill>
                  <a:schemeClr val="tx2">
                    <a:lumMod val="75000"/>
                  </a:schemeClr>
                </a:solidFill>
              </a:rPr>
              <a:t>Equality</a:t>
            </a:r>
            <a:br>
              <a:rPr kumimoji="1" lang="en-US" altLang="ja-JP" sz="6600" dirty="0">
                <a:solidFill>
                  <a:schemeClr val="tx2">
                    <a:lumMod val="75000"/>
                  </a:schemeClr>
                </a:solidFill>
              </a:rPr>
            </a:br>
            <a:r>
              <a:rPr kumimoji="1" lang="ja-JP" altLang="en-US" sz="6600" dirty="0">
                <a:solidFill>
                  <a:schemeClr val="tx2">
                    <a:lumMod val="75000"/>
                  </a:schemeClr>
                </a:solidFill>
              </a:rPr>
              <a:t>と</a:t>
            </a:r>
            <a:br>
              <a:rPr kumimoji="1" lang="en-US" altLang="ja-JP" sz="6600" dirty="0">
                <a:solidFill>
                  <a:schemeClr val="tx2">
                    <a:lumMod val="75000"/>
                  </a:schemeClr>
                </a:solidFill>
              </a:rPr>
            </a:br>
            <a:r>
              <a:rPr kumimoji="1" lang="ja-JP" altLang="en-US" sz="6600" dirty="0">
                <a:solidFill>
                  <a:schemeClr val="tx2">
                    <a:lumMod val="75000"/>
                  </a:schemeClr>
                </a:solidFill>
              </a:rPr>
              <a:t>公平</a:t>
            </a:r>
            <a:r>
              <a:rPr kumimoji="1" lang="en-US" altLang="ja-JP" sz="6600" dirty="0">
                <a:solidFill>
                  <a:schemeClr val="tx2">
                    <a:lumMod val="75000"/>
                  </a:schemeClr>
                </a:solidFill>
              </a:rPr>
              <a:t>Equity</a:t>
            </a:r>
            <a:br>
              <a:rPr kumimoji="1" lang="en-US" altLang="ja-JP" sz="6600" dirty="0"/>
            </a:br>
            <a:endParaRPr kumimoji="1" lang="en-US" altLang="ja-JP" sz="6600" dirty="0"/>
          </a:p>
        </p:txBody>
      </p:sp>
      <p:sp>
        <p:nvSpPr>
          <p:cNvPr id="4" name="スライド番号プレースホルダー 2">
            <a:extLst>
              <a:ext uri="{FF2B5EF4-FFF2-40B4-BE49-F238E27FC236}">
                <a16:creationId xmlns:a16="http://schemas.microsoft.com/office/drawing/2014/main" id="{C7658978-9814-2E77-1C77-0F0A97148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12808" y="9541991"/>
            <a:ext cx="3197312" cy="547688"/>
          </a:xfrm>
          <a:prstGeom prst="rect">
            <a:avLst/>
          </a:prstGeom>
        </p:spPr>
        <p:txBody>
          <a:bodyPr vert="horz" lIns="137160" tIns="68580" rIns="137160" bIns="68580" rtlCol="0" anchor="ctr"/>
          <a:lstStyle>
            <a:defPPr>
              <a:defRPr lang="ja-JP"/>
            </a:defPPr>
            <a:lvl1pPr marL="0" algn="r" defTabSz="1371600" rtl="0" eaLnBrk="1" latinLnBrk="0" hangingPunct="1">
              <a:defRPr kumimoji="1" sz="1800" b="1" kern="1200">
                <a:solidFill>
                  <a:schemeClr val="bg1"/>
                </a:solidFill>
                <a:latin typeface="+mn-ea"/>
                <a:ea typeface="+mn-ea"/>
                <a:cs typeface="+mn-cs"/>
              </a:defRPr>
            </a:lvl1pPr>
            <a:lvl2pPr marL="685800" algn="l" defTabSz="1371600" rtl="0" eaLnBrk="1" latinLnBrk="0" hangingPunct="1">
              <a:defRPr kumimoji="1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algn="l" defTabSz="1371600" rtl="0" eaLnBrk="1" latinLnBrk="0" hangingPunct="1">
              <a:defRPr kumimoji="1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algn="l" defTabSz="1371600" rtl="0" eaLnBrk="1" latinLnBrk="0" hangingPunct="1">
              <a:defRPr kumimoji="1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algn="l" defTabSz="1371600" rtl="0" eaLnBrk="1" latinLnBrk="0" hangingPunct="1">
              <a:defRPr kumimoji="1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algn="l" defTabSz="1371600" rtl="0" eaLnBrk="1" latinLnBrk="0" hangingPunct="1">
              <a:defRPr kumimoji="1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algn="l" defTabSz="1371600" rtl="0" eaLnBrk="1" latinLnBrk="0" hangingPunct="1">
              <a:defRPr kumimoji="1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algn="l" defTabSz="1371600" rtl="0" eaLnBrk="1" latinLnBrk="0" hangingPunct="1">
              <a:defRPr kumimoji="1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algn="l" defTabSz="1371600" rtl="0" eaLnBrk="1" latinLnBrk="0" hangingPunct="1">
              <a:defRPr kumimoji="1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E3E7C319-E5B4-458F-9028-06A988648FEA}" type="slidenum">
              <a:rPr lang="ja-JP" altLang="en-US">
                <a:solidFill>
                  <a:prstClr val="white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pPr>
                <a:defRPr/>
              </a:pPr>
              <a:t>9</a:t>
            </a:fld>
            <a:endParaRPr lang="ja-JP" altLang="en-US" dirty="0">
              <a:solidFill>
                <a:prstClr val="white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5" name="図 4" descr="部屋 が含まれている画像&#10;&#10;自動的に生成された説明">
            <a:extLst>
              <a:ext uri="{FF2B5EF4-FFF2-40B4-BE49-F238E27FC236}">
                <a16:creationId xmlns:a16="http://schemas.microsoft.com/office/drawing/2014/main" id="{AAF4E6C0-F916-4E55-BB55-276302DEF5B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1866900"/>
            <a:ext cx="9675864" cy="7256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747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ファセット">
  <a:themeElements>
    <a:clrScheme name="ファセット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ファセット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ファセット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1400</TotalTime>
  <Words>888</Words>
  <Application>Microsoft Office PowerPoint</Application>
  <PresentationFormat>ユーザー設定</PresentationFormat>
  <Paragraphs>139</Paragraphs>
  <Slides>19</Slides>
  <Notes>17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19</vt:i4>
      </vt:variant>
    </vt:vector>
  </HeadingPairs>
  <TitlesOfParts>
    <vt:vector size="30" baseType="lpstr">
      <vt:lpstr>Noto Sans Bold</vt:lpstr>
      <vt:lpstr>メイリオ</vt:lpstr>
      <vt:lpstr>Arial</vt:lpstr>
      <vt:lpstr>ＭＳ ゴシック</vt:lpstr>
      <vt:lpstr>Trebuchet MS</vt:lpstr>
      <vt:lpstr>Wingdings 3</vt:lpstr>
      <vt:lpstr>Calibri</vt:lpstr>
      <vt:lpstr>游ゴシック</vt:lpstr>
      <vt:lpstr>Noto Sans</vt:lpstr>
      <vt:lpstr>Wingdings</vt:lpstr>
      <vt:lpstr>ファセット</vt:lpstr>
      <vt:lpstr>PowerPoint プレゼンテーション</vt:lpstr>
      <vt:lpstr>PowerPoint プレゼンテーション</vt:lpstr>
      <vt:lpstr>PowerPoint プレゼンテーション</vt:lpstr>
      <vt:lpstr>DEIの理解と浸透</vt:lpstr>
      <vt:lpstr>Diversity（多様性） </vt:lpstr>
      <vt:lpstr>Inclusion（包み込む）</vt:lpstr>
      <vt:lpstr>PowerPoint プレゼンテーション</vt:lpstr>
      <vt:lpstr>Equity（公平さ）</vt:lpstr>
      <vt:lpstr>平等Equality と 公平Equity 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DEI委員会（10分）.pptx</dc:title>
  <dc:creator>e_higashide</dc:creator>
  <cp:lastModifiedBy>2610地区 ユーザ２</cp:lastModifiedBy>
  <cp:revision>22</cp:revision>
  <dcterms:created xsi:type="dcterms:W3CDTF">2006-08-16T00:00:00Z</dcterms:created>
  <dcterms:modified xsi:type="dcterms:W3CDTF">2025-03-28T12:59:39Z</dcterms:modified>
  <dc:identifier>DAF_ENYn5gM</dc:identifier>
</cp:coreProperties>
</file>