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4" r:id="rId1"/>
    <p:sldMasterId id="2147484174" r:id="rId2"/>
    <p:sldMasterId id="2147484388" r:id="rId3"/>
  </p:sldMasterIdLst>
  <p:notesMasterIdLst>
    <p:notesMasterId r:id="rId26"/>
  </p:notesMasterIdLst>
  <p:handoutMasterIdLst>
    <p:handoutMasterId r:id="rId27"/>
  </p:handoutMasterIdLst>
  <p:sldIdLst>
    <p:sldId id="256" r:id="rId4"/>
    <p:sldId id="273" r:id="rId5"/>
    <p:sldId id="281" r:id="rId6"/>
    <p:sldId id="282" r:id="rId7"/>
    <p:sldId id="283" r:id="rId8"/>
    <p:sldId id="284" r:id="rId9"/>
    <p:sldId id="287" r:id="rId10"/>
    <p:sldId id="264" r:id="rId11"/>
    <p:sldId id="276" r:id="rId12"/>
    <p:sldId id="288" r:id="rId13"/>
    <p:sldId id="278" r:id="rId14"/>
    <p:sldId id="279" r:id="rId15"/>
    <p:sldId id="259" r:id="rId16"/>
    <p:sldId id="289" r:id="rId17"/>
    <p:sldId id="266" r:id="rId18"/>
    <p:sldId id="292" r:id="rId19"/>
    <p:sldId id="293" r:id="rId20"/>
    <p:sldId id="268" r:id="rId21"/>
    <p:sldId id="272" r:id="rId22"/>
    <p:sldId id="271" r:id="rId23"/>
    <p:sldId id="290" r:id="rId24"/>
    <p:sldId id="280" r:id="rId25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96"/>
    <a:srgbClr val="E6E6E6"/>
    <a:srgbClr val="FFFFFF"/>
    <a:srgbClr val="66FA8D"/>
    <a:srgbClr val="FEFFF3"/>
    <a:srgbClr val="0E04D2"/>
    <a:srgbClr val="3333CC"/>
    <a:srgbClr val="003399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淡色スタイル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中間スタイル 3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中間スタイル 4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中間スタイル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スタイル (中間)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41" autoAdjust="0"/>
    <p:restoredTop sz="93350" autoAdjust="0"/>
  </p:normalViewPr>
  <p:slideViewPr>
    <p:cSldViewPr snapToGrid="0">
      <p:cViewPr varScale="1">
        <p:scale>
          <a:sx n="77" d="100"/>
          <a:sy n="77" d="100"/>
        </p:scale>
        <p:origin x="1906" y="58"/>
      </p:cViewPr>
      <p:guideLst>
        <p:guide orient="horz" pos="145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CC2A24-892E-4745-B1CC-CE2DF52E0B43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D5BD2-47B3-4885-8F11-5F06ADE511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276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43872-0869-40CB-84D3-5E066C58A7E1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102CD-6E38-4204-A40F-DDBF31A154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6404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102CD-6E38-4204-A40F-DDBF31A154C3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8997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70315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2976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547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9730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6207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330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340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6433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9441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850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1180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992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2537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9166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0484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2776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989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966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4024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29854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04410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1272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マスター字幕の書式設定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0473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984400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6083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9772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1804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9340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2715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4870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39193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17269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83787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50061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2116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42896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50723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83816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83715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1668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41113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97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3893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4869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1250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6875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6614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1028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68252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  <p:sldLayoutId id="2147484186" r:id="rId12"/>
    <p:sldLayoutId id="2147484187" r:id="rId13"/>
    <p:sldLayoutId id="2147484188" r:id="rId14"/>
    <p:sldLayoutId id="2147484189" r:id="rId15"/>
    <p:sldLayoutId id="2147484190" r:id="rId16"/>
    <p:sldLayoutId id="2147484191" r:id="rId17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87A220F-4EA8-4BDB-8E8C-64FFD00E3785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9731111-C5F4-4723-8927-4BE7C785B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4030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  <p:sldLayoutId id="2147484400" r:id="rId12"/>
    <p:sldLayoutId id="2147484401" r:id="rId13"/>
    <p:sldLayoutId id="2147484402" r:id="rId14"/>
    <p:sldLayoutId id="2147484403" r:id="rId15"/>
    <p:sldLayoutId id="2147484404" r:id="rId16"/>
    <p:sldLayoutId id="2147484405" r:id="rId17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otary2610yep.jp/send/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233488" y="2732711"/>
            <a:ext cx="6696074" cy="584775"/>
          </a:xfrm>
          <a:effectLst>
            <a:glow rad="127000">
              <a:schemeClr val="bg2">
                <a:lumMod val="60000"/>
                <a:lumOff val="40000"/>
              </a:schemeClr>
            </a:glow>
            <a:softEdge rad="31750"/>
          </a:effectLst>
        </p:spPr>
        <p:txBody>
          <a:bodyPr wrap="square">
            <a:spAutoFit/>
          </a:bodyPr>
          <a:lstStyle/>
          <a:p>
            <a:r>
              <a:rPr lang="ja-JP" altLang="en-US" sz="4000" cap="none" dirty="0">
                <a:ln w="0"/>
                <a:solidFill>
                  <a:schemeClr val="bg1">
                    <a:lumMod val="90000"/>
                    <a:lumOff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GS明朝B" panose="02020800000000000000" pitchFamily="18" charset="-128"/>
                <a:ea typeface="HGS明朝B" panose="02020800000000000000" pitchFamily="18" charset="-128"/>
              </a:rPr>
              <a:t>地区国際青少年交換委員会</a:t>
            </a:r>
            <a:endParaRPr kumimoji="1" lang="ja-JP" altLang="en-US" sz="4000" cap="none" dirty="0">
              <a:ln w="0"/>
              <a:solidFill>
                <a:schemeClr val="bg1">
                  <a:lumMod val="90000"/>
                  <a:lumOff val="1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GS明朝B" panose="02020800000000000000" pitchFamily="18" charset="-128"/>
              <a:ea typeface="HGS明朝B" panose="02020800000000000000" pitchFamily="18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937686" y="5480621"/>
            <a:ext cx="5206314" cy="1252651"/>
          </a:xfrm>
        </p:spPr>
        <p:txBody>
          <a:bodyPr anchor="ctr" anchorCtr="1">
            <a:normAutofit/>
          </a:bodyPr>
          <a:lstStyle/>
          <a:p>
            <a:r>
              <a:rPr kumimoji="1" lang="ja-JP" alt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明朝B" panose="02020800000000000000" pitchFamily="18" charset="-128"/>
                <a:ea typeface="HGS明朝B" panose="02020800000000000000" pitchFamily="18" charset="-128"/>
              </a:rPr>
              <a:t>会長エレクト研修セミナー</a:t>
            </a:r>
            <a:r>
              <a:rPr lang="ja-JP" altLang="en-US" sz="2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明朝B" panose="02020800000000000000" pitchFamily="18" charset="-128"/>
                <a:ea typeface="HGS明朝B" panose="02020800000000000000" pitchFamily="18" charset="-128"/>
              </a:rPr>
              <a:t>（</a:t>
            </a:r>
            <a:r>
              <a:rPr kumimoji="1" lang="en-US" altLang="ja-JP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明朝B" panose="02020800000000000000" pitchFamily="18" charset="-128"/>
                <a:ea typeface="HGS明朝B" panose="02020800000000000000" pitchFamily="18" charset="-128"/>
              </a:rPr>
              <a:t>PETS</a:t>
            </a:r>
            <a:r>
              <a:rPr lang="en-US" altLang="ja-JP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明朝B" panose="02020800000000000000" pitchFamily="18" charset="-128"/>
                <a:ea typeface="HGS明朝B" panose="02020800000000000000" pitchFamily="18" charset="-128"/>
              </a:rPr>
              <a:t>Ⅰ</a:t>
            </a:r>
            <a:r>
              <a:rPr kumimoji="1" lang="ja-JP" alt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明朝B" panose="02020800000000000000" pitchFamily="18" charset="-128"/>
                <a:ea typeface="HGS明朝B" panose="02020800000000000000" pitchFamily="18" charset="-128"/>
              </a:rPr>
              <a:t>）</a:t>
            </a:r>
            <a:endParaRPr kumimoji="1" lang="en-US" altLang="ja-JP" sz="2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明朝B" panose="02020800000000000000" pitchFamily="18" charset="-128"/>
              <a:ea typeface="HGS明朝B" panose="02020800000000000000" pitchFamily="18" charset="-128"/>
            </a:endParaRPr>
          </a:p>
          <a:p>
            <a:r>
              <a:rPr lang="ja-JP" alt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明朝B" panose="02020800000000000000" pitchFamily="18" charset="-128"/>
                <a:ea typeface="HGS明朝B" panose="02020800000000000000" pitchFamily="18" charset="-128"/>
              </a:rPr>
              <a:t> </a:t>
            </a:r>
            <a:r>
              <a:rPr lang="en-US" altLang="ja-JP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明朝B" panose="02020800000000000000" pitchFamily="18" charset="-128"/>
                <a:ea typeface="HGS明朝B" panose="02020800000000000000" pitchFamily="18" charset="-128"/>
              </a:rPr>
              <a:t>2025</a:t>
            </a:r>
            <a:r>
              <a:rPr lang="ja-JP" alt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明朝B" panose="02020800000000000000" pitchFamily="18" charset="-128"/>
                <a:ea typeface="HGS明朝B" panose="02020800000000000000" pitchFamily="18" charset="-128"/>
              </a:rPr>
              <a:t>年</a:t>
            </a:r>
            <a:r>
              <a:rPr lang="en-US" altLang="ja-JP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明朝B" panose="02020800000000000000" pitchFamily="18" charset="-128"/>
                <a:ea typeface="HGS明朝B" panose="02020800000000000000" pitchFamily="18" charset="-128"/>
              </a:rPr>
              <a:t>3</a:t>
            </a:r>
            <a:r>
              <a:rPr lang="ja-JP" alt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明朝B" panose="02020800000000000000" pitchFamily="18" charset="-128"/>
                <a:ea typeface="HGS明朝B" panose="02020800000000000000" pitchFamily="18" charset="-128"/>
              </a:rPr>
              <a:t>月</a:t>
            </a:r>
            <a:r>
              <a:rPr lang="en-US" altLang="ja-JP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明朝B" panose="02020800000000000000" pitchFamily="18" charset="-128"/>
                <a:ea typeface="HGS明朝B" panose="02020800000000000000" pitchFamily="18" charset="-128"/>
              </a:rPr>
              <a:t>30</a:t>
            </a:r>
            <a:r>
              <a:rPr lang="ja-JP" alt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明朝B" panose="02020800000000000000" pitchFamily="18" charset="-128"/>
                <a:ea typeface="HGS明朝B" panose="02020800000000000000" pitchFamily="18" charset="-128"/>
              </a:rPr>
              <a:t>日（日）</a:t>
            </a:r>
            <a:endParaRPr kumimoji="1" lang="ja-JP" altLang="en-US" sz="2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明朝B" panose="02020800000000000000" pitchFamily="18" charset="-128"/>
              <a:ea typeface="HGS明朝B" panose="020208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A9D362-2EC9-4E2F-8A09-36F04BD7A7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553" y="6229216"/>
            <a:ext cx="51489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9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A9A71C-A73F-5E27-C22A-DCE2FC4BC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51" y="535857"/>
            <a:ext cx="7869297" cy="614517"/>
          </a:xfrm>
        </p:spPr>
        <p:txBody>
          <a:bodyPr>
            <a:noAutofit/>
          </a:bodyPr>
          <a:lstStyle/>
          <a:p>
            <a:r>
              <a:rPr kumimoji="1" lang="ja-JP" altLang="en-US" sz="4000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長期交換プログラムの歴史と実績</a:t>
            </a:r>
            <a:endParaRPr kumimoji="1" lang="ja-JP" altLang="en-US" sz="4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89BDD76-F687-511F-122C-2702CBBFEE40}"/>
              </a:ext>
            </a:extLst>
          </p:cNvPr>
          <p:cNvSpPr txBox="1"/>
          <p:nvPr/>
        </p:nvSpPr>
        <p:spPr>
          <a:xfrm>
            <a:off x="7983794" y="4070555"/>
            <a:ext cx="1944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F06C6767-1BDD-356D-D222-864FBB63B5CD}"/>
              </a:ext>
            </a:extLst>
          </p:cNvPr>
          <p:cNvSpPr txBox="1">
            <a:spLocks/>
          </p:cNvSpPr>
          <p:nvPr/>
        </p:nvSpPr>
        <p:spPr>
          <a:xfrm>
            <a:off x="341275" y="2241756"/>
            <a:ext cx="7869296" cy="2989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>
                <a:solidFill>
                  <a:schemeClr val="tx1"/>
                </a:solidFill>
              </a:rPr>
              <a:t>国際ロータリー共通のルールで実施</a:t>
            </a:r>
            <a:endParaRPr lang="en-US" altLang="ja-JP" sz="2800" b="1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>
                <a:solidFill>
                  <a:schemeClr val="tx1"/>
                </a:solidFill>
              </a:rPr>
              <a:t>日本では、</a:t>
            </a:r>
            <a:r>
              <a:rPr lang="en-US" altLang="ja-JP" sz="2800" b="1" dirty="0">
                <a:solidFill>
                  <a:schemeClr val="tx1"/>
                </a:solidFill>
              </a:rPr>
              <a:t>1962</a:t>
            </a:r>
            <a:r>
              <a:rPr lang="ja-JP" altLang="en-US" sz="2800" b="1" dirty="0">
                <a:solidFill>
                  <a:schemeClr val="tx1"/>
                </a:solidFill>
              </a:rPr>
              <a:t>年に開始</a:t>
            </a:r>
            <a:endParaRPr lang="en-US" altLang="ja-JP" sz="2800" b="1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>
                <a:solidFill>
                  <a:schemeClr val="tx1"/>
                </a:solidFill>
              </a:rPr>
              <a:t>世界でみると</a:t>
            </a:r>
            <a:r>
              <a:rPr lang="en-US" altLang="ja-JP" sz="2800" b="1" dirty="0">
                <a:solidFill>
                  <a:schemeClr val="tx1"/>
                </a:solidFill>
              </a:rPr>
              <a:t>100</a:t>
            </a:r>
            <a:r>
              <a:rPr lang="ja-JP" altLang="en-US" sz="2800" b="1" dirty="0">
                <a:solidFill>
                  <a:schemeClr val="tx1"/>
                </a:solidFill>
              </a:rPr>
              <a:t>ヶ国、約</a:t>
            </a:r>
            <a:r>
              <a:rPr lang="en-US" altLang="ja-JP" sz="2800" b="1" dirty="0">
                <a:solidFill>
                  <a:schemeClr val="tx1"/>
                </a:solidFill>
              </a:rPr>
              <a:t>8,000</a:t>
            </a:r>
            <a:r>
              <a:rPr lang="ja-JP" altLang="en-US" sz="2800" b="1" dirty="0">
                <a:solidFill>
                  <a:schemeClr val="tx1"/>
                </a:solidFill>
              </a:rPr>
              <a:t>人の交換実績</a:t>
            </a:r>
            <a:endParaRPr lang="en-US" altLang="ja-JP" sz="2800" b="1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>
                <a:solidFill>
                  <a:schemeClr val="tx1"/>
                </a:solidFill>
              </a:rPr>
              <a:t>当地区では、</a:t>
            </a:r>
            <a:r>
              <a:rPr lang="en-US" altLang="ja-JP" sz="2800" b="1" dirty="0">
                <a:solidFill>
                  <a:schemeClr val="tx1"/>
                </a:solidFill>
              </a:rPr>
              <a:t>1969</a:t>
            </a:r>
            <a:r>
              <a:rPr lang="ja-JP" altLang="en-US" sz="2800" b="1" dirty="0">
                <a:solidFill>
                  <a:schemeClr val="tx1"/>
                </a:solidFill>
              </a:rPr>
              <a:t>年より</a:t>
            </a:r>
            <a:r>
              <a:rPr lang="en-US" altLang="ja-JP" sz="2800" b="1" dirty="0">
                <a:solidFill>
                  <a:schemeClr val="tx1"/>
                </a:solidFill>
              </a:rPr>
              <a:t>1,000</a:t>
            </a:r>
            <a:r>
              <a:rPr lang="ja-JP" altLang="en-US" sz="2800" b="1" dirty="0">
                <a:solidFill>
                  <a:schemeClr val="tx1"/>
                </a:solidFill>
              </a:rPr>
              <a:t>人超の交換実績</a:t>
            </a:r>
            <a:endParaRPr lang="en-US" altLang="ja-JP" sz="2800" b="1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>
                <a:solidFill>
                  <a:schemeClr val="tx1"/>
                </a:solidFill>
              </a:rPr>
              <a:t>対象は</a:t>
            </a:r>
            <a:r>
              <a:rPr lang="en-US" altLang="ja-JP" sz="2800" b="1" dirty="0">
                <a:solidFill>
                  <a:schemeClr val="tx1"/>
                </a:solidFill>
              </a:rPr>
              <a:t>15</a:t>
            </a:r>
            <a:r>
              <a:rPr lang="ja-JP" altLang="en-US" sz="2800" b="1" dirty="0">
                <a:solidFill>
                  <a:schemeClr val="tx1"/>
                </a:solidFill>
              </a:rPr>
              <a:t>～</a:t>
            </a:r>
            <a:r>
              <a:rPr lang="en-US" altLang="ja-JP" sz="2800" b="1" dirty="0">
                <a:solidFill>
                  <a:schemeClr val="tx1"/>
                </a:solidFill>
              </a:rPr>
              <a:t>18</a:t>
            </a:r>
            <a:r>
              <a:rPr lang="ja-JP" altLang="en-US" sz="2800" b="1" dirty="0">
                <a:solidFill>
                  <a:schemeClr val="tx1"/>
                </a:solidFill>
              </a:rPr>
              <a:t>歳の高校生</a:t>
            </a:r>
            <a:endParaRPr lang="en-US" altLang="ja-JP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490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A9A71C-A73F-5E27-C22A-DCE2FC4BC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81" y="198973"/>
            <a:ext cx="7869297" cy="614517"/>
          </a:xfrm>
        </p:spPr>
        <p:txBody>
          <a:bodyPr>
            <a:noAutofit/>
          </a:bodyPr>
          <a:lstStyle/>
          <a:p>
            <a:r>
              <a:rPr kumimoji="1" lang="ja-JP" altLang="en-US" sz="4000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長期交換プログラムの特徴</a:t>
            </a:r>
            <a:endParaRPr kumimoji="1" lang="ja-JP" altLang="en-US" sz="4000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F06C6767-1BDD-356D-D222-864FBB63B5CD}"/>
              </a:ext>
            </a:extLst>
          </p:cNvPr>
          <p:cNvSpPr txBox="1">
            <a:spLocks/>
          </p:cNvSpPr>
          <p:nvPr/>
        </p:nvSpPr>
        <p:spPr>
          <a:xfrm>
            <a:off x="148769" y="2145503"/>
            <a:ext cx="7869296" cy="2989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20000"/>
              </a:lnSpc>
              <a:buFont typeface="+mj-ea"/>
              <a:buAutoNum type="circleNumDbPlain"/>
            </a:pPr>
            <a:r>
              <a:rPr lang="ja-JP" altLang="en-US" sz="2400" b="1" dirty="0">
                <a:solidFill>
                  <a:schemeClr val="tx1"/>
                </a:solidFill>
              </a:rPr>
              <a:t>ホームステイ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ja-JP" altLang="en-US" sz="2400" dirty="0">
                <a:solidFill>
                  <a:schemeClr val="tx1"/>
                </a:solidFill>
              </a:rPr>
              <a:t>衣・食・住が整っている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ja-JP" altLang="en-US" sz="2400" dirty="0">
                <a:solidFill>
                  <a:schemeClr val="tx1"/>
                </a:solidFill>
              </a:rPr>
              <a:t>家族の一員として生活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marL="514350" indent="-514350">
              <a:lnSpc>
                <a:spcPct val="120000"/>
              </a:lnSpc>
              <a:buFont typeface="+mj-ea"/>
              <a:buAutoNum type="circleNumDbPlain"/>
            </a:pPr>
            <a:r>
              <a:rPr lang="ja-JP" altLang="en-US" sz="2400" b="1" dirty="0">
                <a:solidFill>
                  <a:schemeClr val="tx1"/>
                </a:solidFill>
              </a:rPr>
              <a:t>信頼と安心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ja-JP" altLang="en-US" sz="2400" dirty="0">
                <a:solidFill>
                  <a:schemeClr val="tx1"/>
                </a:solidFill>
              </a:rPr>
              <a:t>留学生を守るルールが確立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>90</a:t>
            </a:r>
            <a:r>
              <a:rPr lang="ja-JP" altLang="en-US" sz="2400" dirty="0">
                <a:solidFill>
                  <a:schemeClr val="tx1"/>
                </a:solidFill>
              </a:rPr>
              <a:t>年の歴史とノウハウの蓄積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ja-JP" altLang="en-US" sz="2400" dirty="0">
                <a:solidFill>
                  <a:schemeClr val="tx1"/>
                </a:solidFill>
              </a:rPr>
              <a:t>奉仕の精神で運営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marL="514350" indent="-514350">
              <a:lnSpc>
                <a:spcPct val="120000"/>
              </a:lnSpc>
              <a:buFont typeface="+mj-ea"/>
              <a:buAutoNum type="circleNumDbPlain"/>
            </a:pPr>
            <a:r>
              <a:rPr lang="ja-JP" altLang="en-US" sz="2400" b="1" dirty="0">
                <a:solidFill>
                  <a:schemeClr val="tx1"/>
                </a:solidFill>
              </a:rPr>
              <a:t>経済的負担が少ない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ja-JP" altLang="en-US" sz="2400" dirty="0">
                <a:solidFill>
                  <a:schemeClr val="tx1"/>
                </a:solidFill>
              </a:rPr>
              <a:t>一般的な留学費用は平均約</a:t>
            </a:r>
            <a:r>
              <a:rPr lang="en-US" altLang="ja-JP" sz="2400" dirty="0">
                <a:solidFill>
                  <a:schemeClr val="tx1"/>
                </a:solidFill>
              </a:rPr>
              <a:t>400</a:t>
            </a:r>
            <a:r>
              <a:rPr lang="ja-JP" altLang="en-US" sz="2400" dirty="0">
                <a:solidFill>
                  <a:schemeClr val="tx1"/>
                </a:solidFill>
              </a:rPr>
              <a:t>万円と言われているが、ロータリーのプログラムはホームステイであり、クラブよりお小遣いも支給。実質渡航費＋</a:t>
            </a:r>
            <a:r>
              <a:rPr lang="en-US" altLang="ja-JP" sz="2400" dirty="0">
                <a:solidFill>
                  <a:schemeClr val="tx1"/>
                </a:solidFill>
              </a:rPr>
              <a:t>α</a:t>
            </a:r>
          </a:p>
        </p:txBody>
      </p:sp>
    </p:spTree>
    <p:extLst>
      <p:ext uri="{BB962C8B-B14F-4D97-AF65-F5344CB8AC3E}">
        <p14:creationId xmlns:p14="http://schemas.microsoft.com/office/powerpoint/2010/main" val="1026727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A9A71C-A73F-5E27-C22A-DCE2FC4BC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51" y="535857"/>
            <a:ext cx="7869297" cy="614517"/>
          </a:xfrm>
        </p:spPr>
        <p:txBody>
          <a:bodyPr>
            <a:noAutofit/>
          </a:bodyPr>
          <a:lstStyle/>
          <a:p>
            <a:r>
              <a:rPr kumimoji="1" lang="ja-JP" altLang="en-US" sz="4000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ベルギー短期交換プログラム</a:t>
            </a:r>
            <a:endParaRPr kumimoji="1" lang="ja-JP" altLang="en-US" sz="4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89BDD76-F687-511F-122C-2702CBBFEE40}"/>
              </a:ext>
            </a:extLst>
          </p:cNvPr>
          <p:cNvSpPr txBox="1"/>
          <p:nvPr/>
        </p:nvSpPr>
        <p:spPr>
          <a:xfrm>
            <a:off x="7983794" y="4070555"/>
            <a:ext cx="1944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F06C6767-1BDD-356D-D222-864FBB63B5CD}"/>
              </a:ext>
            </a:extLst>
          </p:cNvPr>
          <p:cNvSpPr txBox="1">
            <a:spLocks/>
          </p:cNvSpPr>
          <p:nvPr/>
        </p:nvSpPr>
        <p:spPr>
          <a:xfrm>
            <a:off x="341274" y="2241756"/>
            <a:ext cx="8648721" cy="2989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>
                <a:solidFill>
                  <a:schemeClr val="tx1"/>
                </a:solidFill>
              </a:rPr>
              <a:t>当地区独自のプログラム</a:t>
            </a:r>
            <a:endParaRPr lang="en-US" altLang="ja-JP" sz="2800" b="1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ja-JP" sz="2800" b="1" dirty="0">
                <a:solidFill>
                  <a:schemeClr val="tx1"/>
                </a:solidFill>
              </a:rPr>
              <a:t>3</a:t>
            </a:r>
            <a:r>
              <a:rPr lang="ja-JP" altLang="en-US" sz="2800" b="1" dirty="0">
                <a:solidFill>
                  <a:schemeClr val="tx1"/>
                </a:solidFill>
              </a:rPr>
              <a:t>年サイクルで受入・派遣・休止</a:t>
            </a:r>
            <a:endParaRPr lang="en-US" altLang="ja-JP" sz="2800" b="1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ja-JP" sz="2800" b="1" dirty="0">
                <a:solidFill>
                  <a:schemeClr val="tx1"/>
                </a:solidFill>
              </a:rPr>
              <a:t>40</a:t>
            </a:r>
            <a:r>
              <a:rPr lang="ja-JP" altLang="en-US" sz="2800" b="1" dirty="0">
                <a:solidFill>
                  <a:schemeClr val="tx1"/>
                </a:solidFill>
              </a:rPr>
              <a:t>年超にわたり</a:t>
            </a:r>
            <a:r>
              <a:rPr lang="en-US" altLang="ja-JP" sz="2800" b="1" dirty="0">
                <a:solidFill>
                  <a:schemeClr val="tx1"/>
                </a:solidFill>
              </a:rPr>
              <a:t>15</a:t>
            </a:r>
            <a:r>
              <a:rPr lang="ja-JP" altLang="en-US" sz="2800" b="1" dirty="0">
                <a:solidFill>
                  <a:schemeClr val="tx1"/>
                </a:solidFill>
              </a:rPr>
              <a:t>回交換を実施</a:t>
            </a:r>
            <a:endParaRPr lang="en-US" altLang="ja-JP" sz="2800" b="1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>
                <a:solidFill>
                  <a:schemeClr val="tx1"/>
                </a:solidFill>
              </a:rPr>
              <a:t>前半は欧州各国を視察、</a:t>
            </a:r>
            <a:r>
              <a:rPr lang="en-US" altLang="ja-JP" sz="2800" b="1" dirty="0">
                <a:solidFill>
                  <a:schemeClr val="tx1"/>
                </a:solidFill>
              </a:rPr>
              <a:t>2</a:t>
            </a:r>
            <a:r>
              <a:rPr lang="ja-JP" altLang="en-US" sz="2800" b="1" dirty="0">
                <a:solidFill>
                  <a:schemeClr val="tx1"/>
                </a:solidFill>
              </a:rPr>
              <a:t>週間のホームステイ</a:t>
            </a:r>
            <a:br>
              <a:rPr lang="en-US" altLang="ja-JP" sz="2800" b="1" dirty="0">
                <a:solidFill>
                  <a:schemeClr val="tx1"/>
                </a:solidFill>
              </a:rPr>
            </a:br>
            <a:r>
              <a:rPr lang="ja-JP" altLang="en-US" sz="2800" b="1" dirty="0">
                <a:solidFill>
                  <a:schemeClr val="tx1"/>
                </a:solidFill>
              </a:rPr>
              <a:t>後半も欧州視察そして帰国。</a:t>
            </a:r>
            <a:r>
              <a:rPr lang="en-US" altLang="ja-JP" sz="2800" b="1" dirty="0">
                <a:solidFill>
                  <a:schemeClr val="tx1"/>
                </a:solidFill>
              </a:rPr>
              <a:t>1</a:t>
            </a:r>
            <a:r>
              <a:rPr lang="ja-JP" altLang="en-US" sz="2800" b="1" dirty="0">
                <a:solidFill>
                  <a:schemeClr val="tx1"/>
                </a:solidFill>
              </a:rPr>
              <a:t>ヶ月間のプログラム</a:t>
            </a:r>
            <a:endParaRPr lang="en-US" altLang="ja-JP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20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フローチャート: 処理 11"/>
          <p:cNvSpPr/>
          <p:nvPr/>
        </p:nvSpPr>
        <p:spPr>
          <a:xfrm>
            <a:off x="3281092" y="258171"/>
            <a:ext cx="2581815" cy="494799"/>
          </a:xfrm>
          <a:prstGeom prst="flowChartProcess">
            <a:avLst/>
          </a:prstGeom>
          <a:solidFill>
            <a:srgbClr val="FEFFF3"/>
          </a:solidFill>
          <a:ln w="28575" cmpd="sng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派 遣 地 区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5458DAE1-1748-485B-8804-FCD0CE51B8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78" t="15278" r="24444" b="31249"/>
          <a:stretch/>
        </p:blipFill>
        <p:spPr>
          <a:xfrm>
            <a:off x="340563" y="990600"/>
            <a:ext cx="5924154" cy="454342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5C186C42-5714-4E44-A221-1C19E095A5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78" t="40973" r="27778" b="7638"/>
          <a:stretch/>
        </p:blipFill>
        <p:spPr>
          <a:xfrm>
            <a:off x="5292596" y="3333748"/>
            <a:ext cx="3510841" cy="324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317F24A5-ABAF-A9B9-AB14-5DC5191230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317084"/>
              </p:ext>
            </p:extLst>
          </p:nvPr>
        </p:nvGraphicFramePr>
        <p:xfrm>
          <a:off x="488335" y="1074939"/>
          <a:ext cx="3695191" cy="4003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078">
                  <a:extLst>
                    <a:ext uri="{9D8B030D-6E8A-4147-A177-3AD203B41FA5}">
                      <a16:colId xmlns:a16="http://schemas.microsoft.com/office/drawing/2014/main" val="2262892623"/>
                    </a:ext>
                  </a:extLst>
                </a:gridCol>
                <a:gridCol w="1167744">
                  <a:extLst>
                    <a:ext uri="{9D8B030D-6E8A-4147-A177-3AD203B41FA5}">
                      <a16:colId xmlns:a16="http://schemas.microsoft.com/office/drawing/2014/main" val="670910273"/>
                    </a:ext>
                  </a:extLst>
                </a:gridCol>
                <a:gridCol w="536168">
                  <a:extLst>
                    <a:ext uri="{9D8B030D-6E8A-4147-A177-3AD203B41FA5}">
                      <a16:colId xmlns:a16="http://schemas.microsoft.com/office/drawing/2014/main" val="2729637095"/>
                    </a:ext>
                  </a:extLst>
                </a:gridCol>
                <a:gridCol w="783112">
                  <a:extLst>
                    <a:ext uri="{9D8B030D-6E8A-4147-A177-3AD203B41FA5}">
                      <a16:colId xmlns:a16="http://schemas.microsoft.com/office/drawing/2014/main" val="2039516214"/>
                    </a:ext>
                  </a:extLst>
                </a:gridCol>
                <a:gridCol w="901089">
                  <a:extLst>
                    <a:ext uri="{9D8B030D-6E8A-4147-A177-3AD203B41FA5}">
                      <a16:colId xmlns:a16="http://schemas.microsoft.com/office/drawing/2014/main" val="3139537179"/>
                    </a:ext>
                  </a:extLst>
                </a:gridCol>
              </a:tblGrid>
              <a:tr h="300380">
                <a:tc>
                  <a:txBody>
                    <a:bodyPr/>
                    <a:lstStyle/>
                    <a:p>
                      <a:pPr algn="ctr"/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700" dirty="0"/>
                        <a:t>氏名・性別・生年月日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700" dirty="0"/>
                        <a:t>推薦</a:t>
                      </a:r>
                      <a:r>
                        <a:rPr kumimoji="1" lang="en-US" altLang="ja-JP" sz="700" dirty="0"/>
                        <a:t>RC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700" dirty="0"/>
                        <a:t>学校・学年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700" dirty="0"/>
                        <a:t>派遣希望国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532798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500" dirty="0"/>
                        <a:t>たちばな　たいり</a:t>
                      </a:r>
                      <a:endParaRPr kumimoji="1" lang="en-US" altLang="ja-JP" sz="500" dirty="0"/>
                    </a:p>
                    <a:p>
                      <a:r>
                        <a:rPr kumimoji="1" lang="ja-JP" altLang="en-US" sz="700" dirty="0"/>
                        <a:t>橘　泰里　　　（男）</a:t>
                      </a:r>
                      <a:endParaRPr kumimoji="1" lang="en-US" altLang="ja-JP" sz="700" dirty="0"/>
                    </a:p>
                    <a:p>
                      <a:r>
                        <a:rPr kumimoji="1" lang="en-US" altLang="ja-JP" sz="700" dirty="0"/>
                        <a:t>2008.11.01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南砺</a:t>
                      </a:r>
                      <a:endParaRPr kumimoji="1" lang="en-US" altLang="ja-JP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南砺福野</a:t>
                      </a:r>
                      <a:endParaRPr kumimoji="1" lang="en-US" altLang="ja-JP" sz="700" dirty="0"/>
                    </a:p>
                    <a:p>
                      <a:pPr algn="ctr"/>
                      <a:r>
                        <a:rPr kumimoji="1" lang="en-US" altLang="ja-JP" sz="700" dirty="0"/>
                        <a:t>1</a:t>
                      </a:r>
                      <a:r>
                        <a:rPr kumimoji="1" lang="ja-JP" altLang="en-US" sz="700" dirty="0"/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dirty="0"/>
                        <a:t>アメリカ</a:t>
                      </a:r>
                      <a:endParaRPr kumimoji="1" lang="en-US" altLang="ja-JP" sz="700" dirty="0"/>
                    </a:p>
                    <a:p>
                      <a:r>
                        <a:rPr kumimoji="1" lang="ja-JP" altLang="en-US" sz="700" dirty="0"/>
                        <a:t>カナダ</a:t>
                      </a:r>
                      <a:endParaRPr kumimoji="1" lang="en-US" altLang="ja-JP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368816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/>
                        <a:t>2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500" dirty="0"/>
                        <a:t>からさわ　ひかる</a:t>
                      </a:r>
                      <a:endParaRPr kumimoji="1" lang="en-US" altLang="ja-JP" sz="500" dirty="0"/>
                    </a:p>
                    <a:p>
                      <a:r>
                        <a:rPr kumimoji="1" lang="ja-JP" altLang="en-US" sz="700" dirty="0"/>
                        <a:t>唐澤　光　　　（男）</a:t>
                      </a:r>
                      <a:endParaRPr kumimoji="1" lang="en-US" altLang="ja-JP" sz="700" dirty="0"/>
                    </a:p>
                    <a:p>
                      <a:r>
                        <a:rPr kumimoji="1" lang="en-US" altLang="ja-JP" sz="700" dirty="0"/>
                        <a:t>2007.01.07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高岡北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高岡第一</a:t>
                      </a:r>
                      <a:endParaRPr kumimoji="1" lang="en-US" altLang="ja-JP" sz="700" dirty="0"/>
                    </a:p>
                    <a:p>
                      <a:pPr algn="ctr"/>
                      <a:r>
                        <a:rPr kumimoji="1" lang="en-US" altLang="ja-JP" sz="700" dirty="0"/>
                        <a:t>1</a:t>
                      </a:r>
                      <a:r>
                        <a:rPr kumimoji="1" lang="ja-JP" altLang="en-US" sz="700" dirty="0"/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dirty="0"/>
                        <a:t>アメリカ</a:t>
                      </a:r>
                      <a:endParaRPr kumimoji="1" lang="en-US" altLang="ja-JP" sz="700" dirty="0"/>
                    </a:p>
                    <a:p>
                      <a:r>
                        <a:rPr kumimoji="1" lang="ja-JP" altLang="en-US" sz="700" dirty="0"/>
                        <a:t>カナダ</a:t>
                      </a:r>
                      <a:endParaRPr kumimoji="1" lang="en-US" altLang="ja-JP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087656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/>
                        <a:t>3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500" dirty="0"/>
                        <a:t>しまだ　りさ</a:t>
                      </a:r>
                      <a:endParaRPr kumimoji="1" lang="en-US" altLang="ja-JP" sz="500" dirty="0"/>
                    </a:p>
                    <a:p>
                      <a:r>
                        <a:rPr kumimoji="1" lang="ja-JP" altLang="en-US" sz="700" dirty="0"/>
                        <a:t>島田　璃紗　　（女）</a:t>
                      </a:r>
                      <a:endParaRPr kumimoji="1" lang="en-US" altLang="ja-JP" sz="700" dirty="0"/>
                    </a:p>
                    <a:p>
                      <a:r>
                        <a:rPr kumimoji="1" lang="en-US" altLang="ja-JP" sz="700" dirty="0"/>
                        <a:t>2008.10.10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金沢東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石川県立工業</a:t>
                      </a:r>
                      <a:endParaRPr kumimoji="1" lang="en-US" altLang="ja-JP" sz="700" dirty="0"/>
                    </a:p>
                    <a:p>
                      <a:pPr algn="ctr"/>
                      <a:r>
                        <a:rPr kumimoji="1" lang="en-US" altLang="ja-JP" sz="700" dirty="0"/>
                        <a:t>1</a:t>
                      </a:r>
                      <a:r>
                        <a:rPr kumimoji="1" lang="ja-JP" altLang="en-US" sz="700" dirty="0"/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dirty="0"/>
                        <a:t>アメリカ</a:t>
                      </a:r>
                      <a:endParaRPr kumimoji="1" lang="en-US" altLang="ja-JP" sz="700" dirty="0"/>
                    </a:p>
                    <a:p>
                      <a:r>
                        <a:rPr kumimoji="1" lang="ja-JP" altLang="en-US" sz="700" dirty="0"/>
                        <a:t>カナダ</a:t>
                      </a:r>
                      <a:endParaRPr kumimoji="1" lang="en-US" altLang="ja-JP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685158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/>
                        <a:t>4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500" dirty="0"/>
                        <a:t>はしうら　そうた</a:t>
                      </a:r>
                      <a:endParaRPr kumimoji="1" lang="en-US" altLang="ja-JP" sz="500" dirty="0"/>
                    </a:p>
                    <a:p>
                      <a:r>
                        <a:rPr kumimoji="1" lang="ja-JP" altLang="en-US" sz="700" dirty="0"/>
                        <a:t>橋浦　宗汰　　（男）</a:t>
                      </a:r>
                      <a:endParaRPr kumimoji="1" lang="en-US" altLang="ja-JP" sz="700" dirty="0"/>
                    </a:p>
                    <a:p>
                      <a:r>
                        <a:rPr kumimoji="1" lang="en-US" altLang="ja-JP" sz="700" dirty="0"/>
                        <a:t>2009.01.01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金沢東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石川工業</a:t>
                      </a:r>
                      <a:endParaRPr kumimoji="1" lang="en-US" altLang="ja-JP" sz="700" dirty="0"/>
                    </a:p>
                    <a:p>
                      <a:pPr algn="ctr"/>
                      <a:r>
                        <a:rPr kumimoji="1" lang="ja-JP" altLang="en-US" sz="700" dirty="0"/>
                        <a:t>高等専門</a:t>
                      </a:r>
                      <a:endParaRPr kumimoji="1" lang="en-US" altLang="ja-JP" sz="700" dirty="0"/>
                    </a:p>
                    <a:p>
                      <a:pPr algn="ctr"/>
                      <a:r>
                        <a:rPr kumimoji="1" lang="en-US" altLang="ja-JP" sz="700" dirty="0"/>
                        <a:t>1</a:t>
                      </a:r>
                      <a:r>
                        <a:rPr kumimoji="1" lang="ja-JP" altLang="en-US" sz="700" dirty="0"/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dirty="0"/>
                        <a:t>カナダ</a:t>
                      </a:r>
                      <a:endParaRPr kumimoji="1" lang="en-US" altLang="ja-JP" sz="700" dirty="0"/>
                    </a:p>
                    <a:p>
                      <a:r>
                        <a:rPr kumimoji="1" lang="ja-JP" altLang="en-US" sz="700" dirty="0"/>
                        <a:t>オーストラリア</a:t>
                      </a:r>
                      <a:endParaRPr kumimoji="1" lang="en-US" altLang="ja-JP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681373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/>
                        <a:t>5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500" dirty="0"/>
                        <a:t>やまぎし　もあな</a:t>
                      </a:r>
                      <a:endParaRPr kumimoji="1" lang="en-US" altLang="ja-JP" sz="500" dirty="0"/>
                    </a:p>
                    <a:p>
                      <a:r>
                        <a:rPr kumimoji="1" lang="ja-JP" altLang="en-US" sz="700" dirty="0"/>
                        <a:t>山岸　萌亜奈　（女）</a:t>
                      </a:r>
                      <a:endParaRPr kumimoji="1" lang="en-US" altLang="ja-JP" sz="700" dirty="0"/>
                    </a:p>
                    <a:p>
                      <a:r>
                        <a:rPr kumimoji="1" lang="en-US" altLang="ja-JP" sz="700" dirty="0"/>
                        <a:t>2008.05.09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金沢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金沢桜丘</a:t>
                      </a:r>
                      <a:endParaRPr kumimoji="1" lang="en-US" altLang="ja-JP" sz="700" dirty="0"/>
                    </a:p>
                    <a:p>
                      <a:pPr algn="ctr"/>
                      <a:r>
                        <a:rPr kumimoji="1" lang="en-US" altLang="ja-JP" sz="700" dirty="0"/>
                        <a:t>1</a:t>
                      </a:r>
                      <a:r>
                        <a:rPr kumimoji="1" lang="ja-JP" altLang="en-US" sz="700" dirty="0"/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dirty="0"/>
                        <a:t>アメリカ</a:t>
                      </a:r>
                      <a:endParaRPr kumimoji="1" lang="en-US" altLang="ja-JP" sz="700" dirty="0"/>
                    </a:p>
                    <a:p>
                      <a:r>
                        <a:rPr kumimoji="1" lang="ja-JP" altLang="en-US" sz="700" dirty="0"/>
                        <a:t>カナダ</a:t>
                      </a:r>
                      <a:endParaRPr kumimoji="1" lang="en-US" altLang="ja-JP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835213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/>
                        <a:t>6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500" dirty="0"/>
                        <a:t>つるやま　しゅんすけ</a:t>
                      </a:r>
                      <a:endParaRPr kumimoji="1" lang="en-US" altLang="ja-JP" sz="500" dirty="0"/>
                    </a:p>
                    <a:p>
                      <a:r>
                        <a:rPr kumimoji="1" lang="ja-JP" altLang="en-US" sz="700" dirty="0"/>
                        <a:t>鶴山　俊輔　　（男）</a:t>
                      </a:r>
                      <a:endParaRPr kumimoji="1" lang="en-US" altLang="ja-JP" sz="700" dirty="0"/>
                    </a:p>
                    <a:p>
                      <a:r>
                        <a:rPr kumimoji="1" lang="en-US" altLang="ja-JP" sz="700" dirty="0"/>
                        <a:t>2008.12.09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金沢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星稜</a:t>
                      </a:r>
                      <a:endParaRPr kumimoji="1" lang="en-US" altLang="ja-JP" sz="700" dirty="0"/>
                    </a:p>
                    <a:p>
                      <a:pPr algn="ctr"/>
                      <a:r>
                        <a:rPr kumimoji="1" lang="en-US" altLang="ja-JP" sz="700" dirty="0"/>
                        <a:t>1</a:t>
                      </a:r>
                      <a:r>
                        <a:rPr kumimoji="1" lang="ja-JP" altLang="en-US" sz="700" dirty="0"/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dirty="0"/>
                        <a:t>アメリカ</a:t>
                      </a:r>
                      <a:endParaRPr kumimoji="1" lang="en-US" altLang="ja-JP" sz="700" dirty="0"/>
                    </a:p>
                    <a:p>
                      <a:r>
                        <a:rPr kumimoji="1" lang="ja-JP" altLang="en-US" sz="700" dirty="0"/>
                        <a:t>オーストラリア</a:t>
                      </a:r>
                      <a:endParaRPr kumimoji="1" lang="en-US" altLang="ja-JP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810724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/>
                        <a:t>7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500" dirty="0"/>
                        <a:t>まつもと　はくみ</a:t>
                      </a:r>
                      <a:endParaRPr kumimoji="1" lang="en-US" altLang="ja-JP" sz="500" dirty="0"/>
                    </a:p>
                    <a:p>
                      <a:r>
                        <a:rPr kumimoji="1" lang="ja-JP" altLang="en-US" sz="700" dirty="0"/>
                        <a:t>松本　珀三　　（男）</a:t>
                      </a:r>
                      <a:endParaRPr kumimoji="1" lang="en-US" altLang="ja-JP" sz="700" dirty="0"/>
                    </a:p>
                    <a:p>
                      <a:r>
                        <a:rPr kumimoji="1" lang="en-US" altLang="ja-JP" sz="700" dirty="0"/>
                        <a:t>2009.01.23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金沢西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北陸学院</a:t>
                      </a:r>
                      <a:endParaRPr kumimoji="1" lang="en-US" altLang="ja-JP" sz="700" dirty="0"/>
                    </a:p>
                    <a:p>
                      <a:pPr algn="ctr"/>
                      <a:r>
                        <a:rPr kumimoji="1" lang="en-US" altLang="ja-JP" sz="700" dirty="0"/>
                        <a:t>1</a:t>
                      </a:r>
                      <a:r>
                        <a:rPr kumimoji="1" lang="ja-JP" altLang="en-US" sz="700" dirty="0"/>
                        <a:t>年</a:t>
                      </a:r>
                      <a:endParaRPr kumimoji="1" lang="en-US" altLang="ja-JP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dirty="0"/>
                        <a:t>カナダ</a:t>
                      </a:r>
                      <a:endParaRPr kumimoji="1" lang="en-US" altLang="ja-JP" sz="700" dirty="0"/>
                    </a:p>
                    <a:p>
                      <a:r>
                        <a:rPr kumimoji="1" lang="ja-JP" altLang="en-US" sz="700" dirty="0"/>
                        <a:t>アメリカ</a:t>
                      </a:r>
                      <a:endParaRPr kumimoji="1" lang="en-US" altLang="ja-JP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433014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/>
                        <a:t>8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500" dirty="0"/>
                        <a:t>くろさき　あん</a:t>
                      </a:r>
                      <a:endParaRPr kumimoji="1" lang="en-US" altLang="ja-JP" sz="500" dirty="0"/>
                    </a:p>
                    <a:p>
                      <a:r>
                        <a:rPr kumimoji="1" lang="ja-JP" altLang="en-US" sz="700" dirty="0"/>
                        <a:t>黒崎　杏　　　（女）</a:t>
                      </a:r>
                      <a:endParaRPr kumimoji="1" lang="en-US" altLang="ja-JP" sz="700" dirty="0"/>
                    </a:p>
                    <a:p>
                      <a:r>
                        <a:rPr kumimoji="1" lang="en-US" altLang="ja-JP" sz="700" dirty="0"/>
                        <a:t>2009.10.07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金沢南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星稜中学</a:t>
                      </a:r>
                      <a:endParaRPr kumimoji="1" lang="en-US" altLang="ja-JP" sz="700" dirty="0"/>
                    </a:p>
                    <a:p>
                      <a:pPr algn="ctr"/>
                      <a:r>
                        <a:rPr kumimoji="1" lang="en-US" altLang="ja-JP" sz="700" dirty="0"/>
                        <a:t>3</a:t>
                      </a:r>
                      <a:r>
                        <a:rPr kumimoji="1" lang="ja-JP" altLang="en-US" sz="700" dirty="0"/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dirty="0"/>
                        <a:t>オーストラリア</a:t>
                      </a:r>
                      <a:endParaRPr kumimoji="1" lang="en-US" altLang="ja-JP" sz="700" dirty="0"/>
                    </a:p>
                    <a:p>
                      <a:r>
                        <a:rPr kumimoji="1" lang="ja-JP" altLang="en-US" sz="700" dirty="0"/>
                        <a:t>カナダ</a:t>
                      </a:r>
                      <a:endParaRPr kumimoji="1" lang="en-US" altLang="ja-JP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126451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/>
                        <a:t>9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500" dirty="0"/>
                        <a:t>くぼた　ゆうか</a:t>
                      </a:r>
                      <a:endParaRPr kumimoji="1" lang="en-US" altLang="ja-JP" sz="500" dirty="0"/>
                    </a:p>
                    <a:p>
                      <a:r>
                        <a:rPr kumimoji="1" lang="ja-JP" altLang="en-US" sz="700" dirty="0"/>
                        <a:t>久保田　由加　（女）</a:t>
                      </a:r>
                      <a:endParaRPr kumimoji="1" lang="en-US" altLang="ja-JP" sz="700" dirty="0"/>
                    </a:p>
                    <a:p>
                      <a:r>
                        <a:rPr kumimoji="1" lang="en-US" altLang="ja-JP" sz="700" dirty="0"/>
                        <a:t>2008.10.02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加賀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山手学院</a:t>
                      </a:r>
                      <a:endParaRPr kumimoji="1" lang="en-US" altLang="ja-JP" sz="700" dirty="0"/>
                    </a:p>
                    <a:p>
                      <a:pPr algn="ctr"/>
                      <a:r>
                        <a:rPr kumimoji="1" lang="en-US" altLang="ja-JP" sz="700" dirty="0"/>
                        <a:t>1</a:t>
                      </a:r>
                      <a:r>
                        <a:rPr kumimoji="1" lang="ja-JP" altLang="en-US" sz="700" dirty="0"/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700" dirty="0"/>
                        <a:t>アメリカ</a:t>
                      </a:r>
                      <a:endParaRPr kumimoji="1" lang="en-US" altLang="ja-JP" sz="700" dirty="0"/>
                    </a:p>
                    <a:p>
                      <a:r>
                        <a:rPr kumimoji="1" lang="ja-JP" altLang="en-US" sz="700" dirty="0"/>
                        <a:t>カナダ</a:t>
                      </a:r>
                      <a:endParaRPr kumimoji="1" lang="en-US" altLang="ja-JP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288043"/>
                  </a:ext>
                </a:extLst>
              </a:tr>
            </a:tbl>
          </a:graphicData>
        </a:graphic>
      </p:graphicFrame>
      <p:sp>
        <p:nvSpPr>
          <p:cNvPr id="10" name="四角形: 対角を丸める 9">
            <a:extLst>
              <a:ext uri="{FF2B5EF4-FFF2-40B4-BE49-F238E27FC236}">
                <a16:creationId xmlns:a16="http://schemas.microsoft.com/office/drawing/2014/main" id="{945C9914-5E6D-F877-F74D-86B795CC8891}"/>
              </a:ext>
            </a:extLst>
          </p:cNvPr>
          <p:cNvSpPr/>
          <p:nvPr/>
        </p:nvSpPr>
        <p:spPr>
          <a:xfrm>
            <a:off x="5412617" y="396225"/>
            <a:ext cx="2960035" cy="294197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2024-2025</a:t>
            </a:r>
            <a:r>
              <a:rPr kumimoji="1" lang="ja-JP" altLang="en-US" sz="1200" dirty="0"/>
              <a:t>　受入学生リスト</a:t>
            </a:r>
          </a:p>
        </p:txBody>
      </p:sp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CB4B04A5-B9FB-9817-0458-6B8B77945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681651"/>
              </p:ext>
            </p:extLst>
          </p:nvPr>
        </p:nvGraphicFramePr>
        <p:xfrm>
          <a:off x="4656219" y="1074939"/>
          <a:ext cx="4236572" cy="2458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368">
                  <a:extLst>
                    <a:ext uri="{9D8B030D-6E8A-4147-A177-3AD203B41FA5}">
                      <a16:colId xmlns:a16="http://schemas.microsoft.com/office/drawing/2014/main" val="2262892623"/>
                    </a:ext>
                  </a:extLst>
                </a:gridCol>
                <a:gridCol w="1344205">
                  <a:extLst>
                    <a:ext uri="{9D8B030D-6E8A-4147-A177-3AD203B41FA5}">
                      <a16:colId xmlns:a16="http://schemas.microsoft.com/office/drawing/2014/main" val="670910273"/>
                    </a:ext>
                  </a:extLst>
                </a:gridCol>
                <a:gridCol w="841345">
                  <a:extLst>
                    <a:ext uri="{9D8B030D-6E8A-4147-A177-3AD203B41FA5}">
                      <a16:colId xmlns:a16="http://schemas.microsoft.com/office/drawing/2014/main" val="2729637095"/>
                    </a:ext>
                  </a:extLst>
                </a:gridCol>
                <a:gridCol w="553158">
                  <a:extLst>
                    <a:ext uri="{9D8B030D-6E8A-4147-A177-3AD203B41FA5}">
                      <a16:colId xmlns:a16="http://schemas.microsoft.com/office/drawing/2014/main" val="2039516214"/>
                    </a:ext>
                  </a:extLst>
                </a:gridCol>
                <a:gridCol w="652317">
                  <a:extLst>
                    <a:ext uri="{9D8B030D-6E8A-4147-A177-3AD203B41FA5}">
                      <a16:colId xmlns:a16="http://schemas.microsoft.com/office/drawing/2014/main" val="3329747649"/>
                    </a:ext>
                  </a:extLst>
                </a:gridCol>
                <a:gridCol w="544179">
                  <a:extLst>
                    <a:ext uri="{9D8B030D-6E8A-4147-A177-3AD203B41FA5}">
                      <a16:colId xmlns:a16="http://schemas.microsoft.com/office/drawing/2014/main" val="3139537179"/>
                    </a:ext>
                  </a:extLst>
                </a:gridCol>
              </a:tblGrid>
              <a:tr h="3246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700" dirty="0"/>
                        <a:t>District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700" dirty="0"/>
                        <a:t>Sponsor Club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700" dirty="0"/>
                        <a:t>学生　名</a:t>
                      </a:r>
                      <a:endParaRPr kumimoji="1" lang="en-US" altLang="ja-JP" sz="7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700" dirty="0"/>
                        <a:t>　　　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700" dirty="0"/>
                        <a:t>性別</a:t>
                      </a:r>
                      <a:endParaRPr kumimoji="1" lang="en-US" altLang="ja-JP" sz="7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700" dirty="0"/>
                        <a:t>生年月日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700" dirty="0"/>
                        <a:t>Host</a:t>
                      </a:r>
                      <a:r>
                        <a:rPr kumimoji="1" lang="ja-JP" altLang="en-US" sz="700" dirty="0"/>
                        <a:t> </a:t>
                      </a:r>
                      <a:r>
                        <a:rPr kumimoji="1" lang="en-US" altLang="ja-JP" sz="700" dirty="0"/>
                        <a:t>Club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700" dirty="0"/>
                        <a:t>通学高校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532798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5420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Bjork</a:t>
                      </a:r>
                    </a:p>
                    <a:p>
                      <a:r>
                        <a:rPr kumimoji="1" lang="en-US" altLang="ja-JP" sz="700" dirty="0"/>
                        <a:t>KESLER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F</a:t>
                      </a:r>
                    </a:p>
                    <a:p>
                      <a:r>
                        <a:rPr kumimoji="1" lang="en-US" altLang="ja-JP" sz="700" dirty="0"/>
                        <a:t>07.07.11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富山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富山国際大学付属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368816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/>
                        <a:t>2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5970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Greenlee</a:t>
                      </a:r>
                    </a:p>
                    <a:p>
                      <a:r>
                        <a:rPr kumimoji="1" lang="en-US" altLang="ja-JP" sz="700" dirty="0"/>
                        <a:t>ADNEY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 err="1"/>
                        <a:t>NonBin</a:t>
                      </a:r>
                      <a:endParaRPr kumimoji="1" lang="en-US" altLang="ja-JP" sz="700" dirty="0"/>
                    </a:p>
                    <a:p>
                      <a:r>
                        <a:rPr kumimoji="1" lang="en-US" altLang="ja-JP" sz="700" dirty="0"/>
                        <a:t>06.04.21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金沢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北陸学院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087656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/>
                        <a:t>3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5050</a:t>
                      </a:r>
                    </a:p>
                    <a:p>
                      <a:r>
                        <a:rPr kumimoji="1" lang="en-US" altLang="ja-JP" sz="700" dirty="0"/>
                        <a:t>Everett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Parker</a:t>
                      </a:r>
                    </a:p>
                    <a:p>
                      <a:r>
                        <a:rPr kumimoji="1" lang="en-US" altLang="ja-JP" sz="700" dirty="0"/>
                        <a:t>MILLER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M</a:t>
                      </a:r>
                    </a:p>
                    <a:p>
                      <a:r>
                        <a:rPr kumimoji="1" lang="en-US" altLang="ja-JP" sz="700" dirty="0"/>
                        <a:t>08.03.02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金沢百万石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北陸学院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685158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7120</a:t>
                      </a:r>
                    </a:p>
                    <a:p>
                      <a:r>
                        <a:rPr kumimoji="1" lang="en-US" altLang="ja-JP" sz="700" dirty="0"/>
                        <a:t>Livonia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Lucille</a:t>
                      </a:r>
                    </a:p>
                    <a:p>
                      <a:r>
                        <a:rPr kumimoji="1" lang="en-US" altLang="ja-JP" sz="700" dirty="0"/>
                        <a:t>SEXTON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F</a:t>
                      </a:r>
                    </a:p>
                    <a:p>
                      <a:r>
                        <a:rPr kumimoji="1" lang="en-US" altLang="ja-JP" sz="700" dirty="0"/>
                        <a:t>06.05.28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金沢みなと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金沢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346534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/>
                        <a:t>5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7090</a:t>
                      </a:r>
                    </a:p>
                    <a:p>
                      <a:r>
                        <a:rPr kumimoji="1" lang="en-US" altLang="ja-JP" sz="700" dirty="0"/>
                        <a:t>Grimsby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 err="1"/>
                        <a:t>Beowolf</a:t>
                      </a:r>
                      <a:endParaRPr kumimoji="1" lang="en-US" altLang="ja-JP" sz="700" dirty="0"/>
                    </a:p>
                    <a:p>
                      <a:r>
                        <a:rPr kumimoji="1" lang="en-US" altLang="ja-JP" sz="700" dirty="0"/>
                        <a:t>TOMS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M</a:t>
                      </a:r>
                    </a:p>
                    <a:p>
                      <a:r>
                        <a:rPr kumimoji="1" lang="en-US" altLang="ja-JP" sz="700" dirty="0"/>
                        <a:t>06.11.27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富山中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富山国際大学付属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313163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/>
                        <a:t>6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7790</a:t>
                      </a:r>
                    </a:p>
                    <a:p>
                      <a:r>
                        <a:rPr kumimoji="1" lang="en-US" altLang="ja-JP" sz="700" dirty="0"/>
                        <a:t>Riviere-du-Loup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Xavier</a:t>
                      </a:r>
                    </a:p>
                    <a:p>
                      <a:r>
                        <a:rPr kumimoji="1" lang="en-US" altLang="ja-JP" sz="700" dirty="0"/>
                        <a:t>BAILLARGEON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M</a:t>
                      </a:r>
                    </a:p>
                    <a:p>
                      <a:r>
                        <a:rPr kumimoji="1" lang="en-US" altLang="ja-JP" sz="700" dirty="0"/>
                        <a:t>07.01.10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金沢東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金沢商業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415539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/>
                        <a:t>7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7080</a:t>
                      </a:r>
                    </a:p>
                    <a:p>
                      <a:r>
                        <a:rPr kumimoji="1" lang="en-US" altLang="ja-JP" sz="700" dirty="0" err="1"/>
                        <a:t>Kitchenes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Ella</a:t>
                      </a:r>
                    </a:p>
                    <a:p>
                      <a:r>
                        <a:rPr kumimoji="1" lang="en-US" altLang="ja-JP" sz="700" dirty="0"/>
                        <a:t>MIRONESCU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F</a:t>
                      </a:r>
                    </a:p>
                    <a:p>
                      <a:r>
                        <a:rPr kumimoji="1" lang="en-US" altLang="ja-JP" sz="700" dirty="0"/>
                        <a:t>07.05.13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白山石川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松任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954341"/>
                  </a:ext>
                </a:extLst>
              </a:tr>
            </a:tbl>
          </a:graphicData>
        </a:graphic>
      </p:graphicFrame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81C326D-6397-9786-DE7C-D4B1EC228F36}"/>
              </a:ext>
            </a:extLst>
          </p:cNvPr>
          <p:cNvSpPr txBox="1"/>
          <p:nvPr/>
        </p:nvSpPr>
        <p:spPr>
          <a:xfrm>
            <a:off x="4656219" y="769585"/>
            <a:ext cx="2458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US</a:t>
            </a:r>
            <a:r>
              <a:rPr kumimoji="1" lang="ja-JP" altLang="en-US" dirty="0"/>
              <a:t>　</a:t>
            </a:r>
            <a:r>
              <a:rPr kumimoji="1" lang="en-US" altLang="ja-JP" dirty="0"/>
              <a:t>and</a:t>
            </a:r>
            <a:r>
              <a:rPr kumimoji="1" lang="ja-JP" altLang="en-US" dirty="0"/>
              <a:t>　</a:t>
            </a:r>
            <a:r>
              <a:rPr lang="en-US" altLang="ja-JP" dirty="0"/>
              <a:t>Canada</a:t>
            </a:r>
            <a:endParaRPr kumimoji="1" lang="en-US" altLang="ja-JP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6874A03-3602-5301-F388-8168EDB4C6CE}"/>
              </a:ext>
            </a:extLst>
          </p:cNvPr>
          <p:cNvSpPr txBox="1"/>
          <p:nvPr/>
        </p:nvSpPr>
        <p:spPr>
          <a:xfrm>
            <a:off x="4656219" y="3638748"/>
            <a:ext cx="223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Australia</a:t>
            </a:r>
          </a:p>
        </p:txBody>
      </p:sp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id="{8F0C64C3-6CE6-4A7A-A309-8220122C25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975654"/>
              </p:ext>
            </p:extLst>
          </p:nvPr>
        </p:nvGraphicFramePr>
        <p:xfrm>
          <a:off x="4656219" y="3960009"/>
          <a:ext cx="4236572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368">
                  <a:extLst>
                    <a:ext uri="{9D8B030D-6E8A-4147-A177-3AD203B41FA5}">
                      <a16:colId xmlns:a16="http://schemas.microsoft.com/office/drawing/2014/main" val="2262892623"/>
                    </a:ext>
                  </a:extLst>
                </a:gridCol>
                <a:gridCol w="1344205">
                  <a:extLst>
                    <a:ext uri="{9D8B030D-6E8A-4147-A177-3AD203B41FA5}">
                      <a16:colId xmlns:a16="http://schemas.microsoft.com/office/drawing/2014/main" val="670910273"/>
                    </a:ext>
                  </a:extLst>
                </a:gridCol>
                <a:gridCol w="841345">
                  <a:extLst>
                    <a:ext uri="{9D8B030D-6E8A-4147-A177-3AD203B41FA5}">
                      <a16:colId xmlns:a16="http://schemas.microsoft.com/office/drawing/2014/main" val="2729637095"/>
                    </a:ext>
                  </a:extLst>
                </a:gridCol>
                <a:gridCol w="553158">
                  <a:extLst>
                    <a:ext uri="{9D8B030D-6E8A-4147-A177-3AD203B41FA5}">
                      <a16:colId xmlns:a16="http://schemas.microsoft.com/office/drawing/2014/main" val="2039516214"/>
                    </a:ext>
                  </a:extLst>
                </a:gridCol>
                <a:gridCol w="648859">
                  <a:extLst>
                    <a:ext uri="{9D8B030D-6E8A-4147-A177-3AD203B41FA5}">
                      <a16:colId xmlns:a16="http://schemas.microsoft.com/office/drawing/2014/main" val="3329747649"/>
                    </a:ext>
                  </a:extLst>
                </a:gridCol>
                <a:gridCol w="547637">
                  <a:extLst>
                    <a:ext uri="{9D8B030D-6E8A-4147-A177-3AD203B41FA5}">
                      <a16:colId xmlns:a16="http://schemas.microsoft.com/office/drawing/2014/main" val="3139537179"/>
                    </a:ext>
                  </a:extLst>
                </a:gridCol>
              </a:tblGrid>
              <a:tr h="2249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700" dirty="0"/>
                        <a:t>District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700" dirty="0"/>
                        <a:t>Sponsor Club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700" dirty="0"/>
                        <a:t>学生　名</a:t>
                      </a:r>
                      <a:endParaRPr kumimoji="1" lang="en-US" altLang="ja-JP" sz="7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700" dirty="0"/>
                        <a:t>　　　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700" dirty="0"/>
                        <a:t>性別</a:t>
                      </a:r>
                      <a:endParaRPr kumimoji="1" lang="en-US" altLang="ja-JP" sz="7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700" dirty="0"/>
                        <a:t>生年月日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700" dirty="0"/>
                        <a:t>Host</a:t>
                      </a:r>
                      <a:r>
                        <a:rPr kumimoji="1" lang="ja-JP" altLang="en-US" sz="700" dirty="0"/>
                        <a:t> </a:t>
                      </a:r>
                      <a:r>
                        <a:rPr kumimoji="1" lang="en-US" altLang="ja-JP" sz="700" dirty="0"/>
                        <a:t>Club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700" dirty="0"/>
                        <a:t>通学高校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532798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9660</a:t>
                      </a:r>
                    </a:p>
                    <a:p>
                      <a:r>
                        <a:rPr kumimoji="1" lang="en-US" altLang="ja-JP" sz="700" dirty="0"/>
                        <a:t>Bellingen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Oliver</a:t>
                      </a:r>
                    </a:p>
                    <a:p>
                      <a:r>
                        <a:rPr kumimoji="1" lang="en-US" altLang="ja-JP" sz="700" dirty="0"/>
                        <a:t>EHEMANN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M</a:t>
                      </a:r>
                    </a:p>
                    <a:p>
                      <a:r>
                        <a:rPr kumimoji="1" lang="en-US" altLang="ja-JP" sz="700" dirty="0"/>
                        <a:t>09.09.17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金沢香林坊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北陸学院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368816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/>
                        <a:t>2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9685</a:t>
                      </a:r>
                    </a:p>
                    <a:p>
                      <a:r>
                        <a:rPr kumimoji="1" lang="en-US" altLang="ja-JP" sz="700" dirty="0" err="1"/>
                        <a:t>Mosman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Alana</a:t>
                      </a:r>
                    </a:p>
                    <a:p>
                      <a:r>
                        <a:rPr kumimoji="1" lang="en-US" altLang="ja-JP" sz="700" dirty="0"/>
                        <a:t>SAWKINS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F</a:t>
                      </a:r>
                    </a:p>
                    <a:p>
                      <a:r>
                        <a:rPr kumimoji="1" lang="en-US" altLang="ja-JP" sz="700" dirty="0"/>
                        <a:t>08.08.29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河北南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津幡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087656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9790</a:t>
                      </a:r>
                    </a:p>
                    <a:p>
                      <a:r>
                        <a:rPr kumimoji="1" lang="en-US" altLang="ja-JP" sz="700" dirty="0" err="1"/>
                        <a:t>Euroa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Oakley</a:t>
                      </a:r>
                    </a:p>
                    <a:p>
                      <a:r>
                        <a:rPr kumimoji="1" lang="en-US" altLang="ja-JP" sz="700" dirty="0"/>
                        <a:t>PAUL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/>
                        <a:t>F</a:t>
                      </a:r>
                    </a:p>
                    <a:p>
                      <a:r>
                        <a:rPr kumimoji="1" lang="en-US" altLang="ja-JP" sz="700" dirty="0"/>
                        <a:t>08.03.04</a:t>
                      </a:r>
                      <a:endParaRPr kumimoji="1" lang="ja-JP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富山みらい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/>
                        <a:t>富山国際大学付属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5692713"/>
                  </a:ext>
                </a:extLst>
              </a:tr>
            </a:tbl>
          </a:graphicData>
        </a:graphic>
      </p:graphicFrame>
      <p:sp>
        <p:nvSpPr>
          <p:cNvPr id="2" name="四角形: 対角を丸める 1">
            <a:extLst>
              <a:ext uri="{FF2B5EF4-FFF2-40B4-BE49-F238E27FC236}">
                <a16:creationId xmlns:a16="http://schemas.microsoft.com/office/drawing/2014/main" id="{9E09AFA7-063A-79F8-6792-1E4C20D3B974}"/>
              </a:ext>
            </a:extLst>
          </p:cNvPr>
          <p:cNvSpPr/>
          <p:nvPr/>
        </p:nvSpPr>
        <p:spPr>
          <a:xfrm>
            <a:off x="940478" y="396225"/>
            <a:ext cx="2790907" cy="294198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2025-2026</a:t>
            </a:r>
            <a:r>
              <a:rPr kumimoji="1" lang="ja-JP" altLang="en-US" sz="1200" dirty="0"/>
              <a:t>　派遣予定者　一覧</a:t>
            </a:r>
          </a:p>
        </p:txBody>
      </p:sp>
    </p:spTree>
    <p:extLst>
      <p:ext uri="{BB962C8B-B14F-4D97-AF65-F5344CB8AC3E}">
        <p14:creationId xmlns:p14="http://schemas.microsoft.com/office/powerpoint/2010/main" val="2927723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alpha val="59000"/>
                <a:lumMod val="42000"/>
                <a:lumOff val="58000"/>
              </a:schemeClr>
            </a:gs>
            <a:gs pos="84000">
              <a:schemeClr val="bg2">
                <a:lumMod val="7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55569FD-D633-43A9-83F0-9BCB49FA143A}"/>
              </a:ext>
            </a:extLst>
          </p:cNvPr>
          <p:cNvSpPr txBox="1"/>
          <p:nvPr/>
        </p:nvSpPr>
        <p:spPr>
          <a:xfrm>
            <a:off x="5082465" y="770342"/>
            <a:ext cx="313317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Georgia" panose="02040502050405020303" pitchFamily="18" charset="0"/>
              </a:rPr>
              <a:t>2024</a:t>
            </a:r>
            <a:r>
              <a:rPr kumimoji="1" lang="ja-JP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年</a:t>
            </a:r>
            <a:endParaRPr kumimoji="1" lang="en-US" altLang="ja-JP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Georgia" panose="02040502050405020303" pitchFamily="18" charset="0"/>
            </a:endParaRPr>
          </a:p>
          <a:p>
            <a:endParaRPr kumimoji="1" lang="en-US" altLang="ja-JP" sz="1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Georgia" panose="02040502050405020303" pitchFamily="18" charset="0"/>
            </a:endParaRPr>
          </a:p>
          <a:p>
            <a:r>
              <a:rPr lang="ja-JP" altLang="en-US" sz="3600" b="1" spc="50" dirty="0">
                <a:ln w="0"/>
                <a:solidFill>
                  <a:schemeClr val="bg2"/>
                </a:solidFill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　</a:t>
            </a:r>
            <a:r>
              <a:rPr lang="en-US" altLang="ja-JP" sz="36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Bjork</a:t>
            </a:r>
            <a:r>
              <a:rPr lang="ja-JP" altLang="en-US" sz="36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　来日</a:t>
            </a:r>
            <a:endParaRPr kumimoji="1" lang="ja-JP" altLang="en-US" sz="3600" b="1" spc="50" dirty="0">
              <a:ln w="0"/>
              <a:effectLst>
                <a:outerShdw blurRad="50800" dist="38100" dir="5400000" algn="t" rotWithShape="0">
                  <a:schemeClr val="tx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66A4382-C3C7-5CD7-8542-3B9E301764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896" y="3018480"/>
            <a:ext cx="27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1A08DC7-3C04-0FCC-8EB8-11BAB3395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8"/>
          <a:stretch/>
        </p:blipFill>
        <p:spPr>
          <a:xfrm>
            <a:off x="666104" y="3610947"/>
            <a:ext cx="4798917" cy="3007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361E609-D406-B93E-AE6F-92CCCCB61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5"/>
          <a:stretch/>
        </p:blipFill>
        <p:spPr>
          <a:xfrm rot="5400000">
            <a:off x="1079977" y="450753"/>
            <a:ext cx="3122465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586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alpha val="59000"/>
                <a:lumMod val="42000"/>
                <a:lumOff val="58000"/>
              </a:schemeClr>
            </a:gs>
            <a:gs pos="84000">
              <a:schemeClr val="bg2">
                <a:lumMod val="75000"/>
              </a:schemeClr>
            </a:gs>
          </a:gsLst>
          <a:lin ang="42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901F26-762B-559B-E667-838284D6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07C1F04-A577-67CE-16A8-26ECF554E1E2}"/>
              </a:ext>
            </a:extLst>
          </p:cNvPr>
          <p:cNvSpPr txBox="1"/>
          <p:nvPr/>
        </p:nvSpPr>
        <p:spPr>
          <a:xfrm>
            <a:off x="2151048" y="161323"/>
            <a:ext cx="562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Georgia" panose="02040502050405020303" pitchFamily="18" charset="0"/>
              </a:rPr>
              <a:t>2024  </a:t>
            </a:r>
            <a:r>
              <a:rPr lang="en-US" altLang="ja-JP" sz="3600" b="1" spc="50" dirty="0" err="1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Beowolf</a:t>
            </a:r>
            <a:r>
              <a:rPr lang="ja-JP" altLang="en-US" sz="36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　来日</a:t>
            </a:r>
            <a:endParaRPr kumimoji="1" lang="ja-JP" altLang="en-US" sz="3600" b="1" spc="50" dirty="0">
              <a:ln w="0"/>
              <a:effectLst>
                <a:outerShdw blurRad="50800" dist="38100" dir="5400000" algn="t" rotWithShape="0">
                  <a:schemeClr val="tx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4CC75F4-A828-3115-C0DB-BE0261BADB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6" t="10072" r="11500" b="17019"/>
          <a:stretch/>
        </p:blipFill>
        <p:spPr>
          <a:xfrm>
            <a:off x="5521568" y="866610"/>
            <a:ext cx="3083443" cy="3346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9E52127-5E2B-7B03-3BD5-B332E7E94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6" t="8222" r="2581" b="19491"/>
          <a:stretch/>
        </p:blipFill>
        <p:spPr>
          <a:xfrm>
            <a:off x="5267489" y="4479883"/>
            <a:ext cx="3591602" cy="2189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1F27349-E5E1-33EE-906C-C548BCFA3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16494" r="7469" b="8295"/>
          <a:stretch/>
        </p:blipFill>
        <p:spPr>
          <a:xfrm>
            <a:off x="284909" y="3733085"/>
            <a:ext cx="4678977" cy="2936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7FD6BEB-8788-2639-B7A9-0797529C30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8" b="7557"/>
          <a:stretch/>
        </p:blipFill>
        <p:spPr>
          <a:xfrm>
            <a:off x="508843" y="866610"/>
            <a:ext cx="4287091" cy="2603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87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alpha val="59000"/>
                <a:lumMod val="42000"/>
                <a:lumOff val="58000"/>
              </a:schemeClr>
            </a:gs>
            <a:gs pos="84000">
              <a:schemeClr val="bg2">
                <a:lumMod val="75000"/>
              </a:schemeClr>
            </a:gs>
          </a:gsLst>
          <a:lin ang="42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BB4754-F242-C576-0927-54FBEBE42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3D8BDC4-B7E4-143E-4E47-9B4336297F58}"/>
              </a:ext>
            </a:extLst>
          </p:cNvPr>
          <p:cNvSpPr txBox="1"/>
          <p:nvPr/>
        </p:nvSpPr>
        <p:spPr>
          <a:xfrm>
            <a:off x="1787633" y="154458"/>
            <a:ext cx="5092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Georgia" panose="02040502050405020303" pitchFamily="18" charset="0"/>
              </a:rPr>
              <a:t>2024</a:t>
            </a:r>
            <a:r>
              <a:rPr lang="ja-JP" altLang="en-US" sz="3600" b="1" spc="50" dirty="0">
                <a:ln w="0"/>
                <a:solidFill>
                  <a:schemeClr val="bg2"/>
                </a:solidFill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　</a:t>
            </a:r>
            <a:r>
              <a:rPr lang="en-US" altLang="ja-JP" sz="36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Oakley</a:t>
            </a:r>
            <a:r>
              <a:rPr lang="ja-JP" altLang="en-US" sz="36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　来日</a:t>
            </a:r>
            <a:endParaRPr kumimoji="1" lang="ja-JP" altLang="en-US" sz="3600" b="1" spc="50" dirty="0">
              <a:ln w="0"/>
              <a:effectLst>
                <a:outerShdw blurRad="50800" dist="38100" dir="5400000" algn="t" rotWithShape="0">
                  <a:schemeClr val="tx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3343344-3F65-DA47-3BA7-C2B8279BA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02"/>
          <a:stretch/>
        </p:blipFill>
        <p:spPr>
          <a:xfrm>
            <a:off x="250351" y="1005233"/>
            <a:ext cx="6747748" cy="2913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03BA71E-AD25-CF56-0923-DBB670F65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02" y="4327248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777AD1E-F0C8-C199-BE24-03218D0A7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191" y="4327248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1FA4C7B-FF28-3553-E0CC-EA79B0AA0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0" t="27964" r="10295" b="23141"/>
          <a:stretch/>
        </p:blipFill>
        <p:spPr>
          <a:xfrm rot="5400000">
            <a:off x="6611326" y="2777343"/>
            <a:ext cx="2913127" cy="1651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554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alpha val="59000"/>
                <a:lumMod val="42000"/>
                <a:lumOff val="58000"/>
              </a:schemeClr>
            </a:gs>
            <a:gs pos="84000">
              <a:schemeClr val="bg2">
                <a:lumMod val="7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55569FD-D633-43A9-83F0-9BCB49FA143A}"/>
              </a:ext>
            </a:extLst>
          </p:cNvPr>
          <p:cNvSpPr txBox="1"/>
          <p:nvPr/>
        </p:nvSpPr>
        <p:spPr>
          <a:xfrm>
            <a:off x="628736" y="892434"/>
            <a:ext cx="35976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2024</a:t>
            </a:r>
            <a:r>
              <a:rPr kumimoji="1" lang="ja-JP" altLang="en-US" sz="3200" b="1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～</a:t>
            </a:r>
            <a:r>
              <a:rPr kumimoji="1" lang="en-US" altLang="ja-JP" sz="3200" b="1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2025</a:t>
            </a:r>
            <a:r>
              <a:rPr kumimoji="1" lang="ja-JP" altLang="en-US" sz="3200" b="1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年度派遣学生選考会</a:t>
            </a:r>
            <a:endParaRPr kumimoji="1" lang="en-US" altLang="ja-JP" sz="1200" b="1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C6AD832-8F36-A664-DC4D-84C283BCD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17" y="3737831"/>
            <a:ext cx="3808114" cy="2856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6F3D20E-C1C4-2D6D-759B-2AA4C36B4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0" y="2479117"/>
            <a:ext cx="3808114" cy="2856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D135B40-BA2A-DE7F-53D4-D5019CFBF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230" y="264083"/>
            <a:ext cx="4219889" cy="3164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132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alpha val="59000"/>
                <a:lumMod val="42000"/>
                <a:lumOff val="58000"/>
              </a:schemeClr>
            </a:gs>
            <a:gs pos="84000">
              <a:schemeClr val="bg2">
                <a:lumMod val="7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55569FD-D633-43A9-83F0-9BCB49FA143A}"/>
              </a:ext>
            </a:extLst>
          </p:cNvPr>
          <p:cNvSpPr txBox="1"/>
          <p:nvPr/>
        </p:nvSpPr>
        <p:spPr>
          <a:xfrm>
            <a:off x="494277" y="71921"/>
            <a:ext cx="4340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2014</a:t>
            </a:r>
            <a:r>
              <a:rPr lang="ja-JP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年＆</a:t>
            </a:r>
            <a:r>
              <a:rPr lang="en-US" altLang="ja-JP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2023</a:t>
            </a:r>
            <a:r>
              <a:rPr lang="ja-JP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年</a:t>
            </a:r>
            <a:endParaRPr lang="en-US" altLang="ja-JP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Georgia" panose="02040502050405020303" pitchFamily="18" charset="0"/>
            </a:endParaRPr>
          </a:p>
          <a:p>
            <a:r>
              <a:rPr lang="ja-JP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ベルギー短期交換プログラム</a:t>
            </a:r>
            <a:endParaRPr lang="en-US" altLang="ja-JP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44EAB4B-A1D4-4437-6965-2C7B9A5AB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3" b="28855"/>
          <a:stretch/>
        </p:blipFill>
        <p:spPr>
          <a:xfrm>
            <a:off x="4931851" y="153654"/>
            <a:ext cx="3906557" cy="1488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388AFFB-81BA-36FA-001E-80BAD3B7C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8" b="7444"/>
          <a:stretch/>
        </p:blipFill>
        <p:spPr>
          <a:xfrm>
            <a:off x="494277" y="936202"/>
            <a:ext cx="2743865" cy="2841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E04F5AD-8E56-B565-CFDA-393AAECC41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4" b="17249"/>
          <a:stretch/>
        </p:blipFill>
        <p:spPr>
          <a:xfrm>
            <a:off x="3657070" y="1831424"/>
            <a:ext cx="4340301" cy="1870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4ADFFA9-F6F9-7E24-D5A2-979FF68670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44" y="3989155"/>
            <a:ext cx="3509711" cy="2632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4493839-A5FC-C2B4-4D34-CCAFA775DC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6"/>
          <a:stretch/>
        </p:blipFill>
        <p:spPr>
          <a:xfrm>
            <a:off x="4810917" y="3917890"/>
            <a:ext cx="3906557" cy="261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183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4413BB-8873-5494-8663-B616C5493ECF}"/>
              </a:ext>
            </a:extLst>
          </p:cNvPr>
          <p:cNvSpPr txBox="1"/>
          <p:nvPr/>
        </p:nvSpPr>
        <p:spPr>
          <a:xfrm>
            <a:off x="522514" y="499448"/>
            <a:ext cx="7968344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ja-JP" sz="5400" dirty="0"/>
              <a:t>3</a:t>
            </a:r>
            <a:r>
              <a:rPr lang="ja-JP" altLang="en-US" sz="5400" dirty="0"/>
              <a:t>年間の目標</a:t>
            </a:r>
            <a:endParaRPr lang="en-US" altLang="ja-JP" sz="5400" dirty="0"/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ja-JP" altLang="en-US" sz="5400" dirty="0"/>
              <a:t>事業計画</a:t>
            </a:r>
            <a:endParaRPr lang="en-US" altLang="ja-JP" sz="5400" dirty="0"/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ja-JP" altLang="en-US" sz="5400" dirty="0"/>
              <a:t>交換プログラム概要</a:t>
            </a:r>
          </a:p>
        </p:txBody>
      </p:sp>
    </p:spTree>
    <p:extLst>
      <p:ext uri="{BB962C8B-B14F-4D97-AF65-F5344CB8AC3E}">
        <p14:creationId xmlns:p14="http://schemas.microsoft.com/office/powerpoint/2010/main" val="1673447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alpha val="59000"/>
                <a:lumMod val="42000"/>
                <a:lumOff val="58000"/>
              </a:schemeClr>
            </a:gs>
            <a:gs pos="84000">
              <a:schemeClr val="bg2">
                <a:lumMod val="7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55569FD-D633-43A9-83F0-9BCB49FA143A}"/>
              </a:ext>
            </a:extLst>
          </p:cNvPr>
          <p:cNvSpPr txBox="1"/>
          <p:nvPr/>
        </p:nvSpPr>
        <p:spPr>
          <a:xfrm>
            <a:off x="336293" y="4940042"/>
            <a:ext cx="70892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広島・大阪方面</a:t>
            </a:r>
            <a:endParaRPr lang="en-US" altLang="ja-JP" sz="2800" b="1" spc="50" dirty="0">
              <a:ln w="0"/>
              <a:effectLst>
                <a:outerShdw blurRad="50800" dist="38100" dir="5400000" algn="t" rotWithShape="0">
                  <a:schemeClr val="tx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  <a:p>
            <a:r>
              <a:rPr lang="ja-JP" altLang="en-US" sz="28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修学旅行</a:t>
            </a:r>
            <a:endParaRPr lang="en-US" altLang="ja-JP" sz="2800" b="1" spc="50" dirty="0">
              <a:ln w="0"/>
              <a:effectLst>
                <a:outerShdw blurRad="50800" dist="38100" dir="5400000" algn="t" rotWithShape="0">
                  <a:schemeClr val="tx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  <a:p>
            <a:r>
              <a:rPr lang="en-US" altLang="ja-JP" sz="28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2024</a:t>
            </a:r>
            <a:r>
              <a:rPr lang="ja-JP" altLang="en-US" sz="28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年</a:t>
            </a:r>
            <a:r>
              <a:rPr lang="en-US" altLang="ja-JP" sz="28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3</a:t>
            </a:r>
            <a:r>
              <a:rPr lang="ja-JP" altLang="en-US" sz="28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月</a:t>
            </a:r>
            <a:r>
              <a:rPr lang="en-US" altLang="ja-JP" sz="28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23</a:t>
            </a:r>
            <a:r>
              <a:rPr lang="ja-JP" altLang="en-US" sz="28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日</a:t>
            </a:r>
            <a:r>
              <a:rPr lang="en-US" altLang="ja-JP" sz="28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(</a:t>
            </a:r>
            <a:r>
              <a:rPr lang="ja-JP" altLang="en-US" sz="28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土</a:t>
            </a:r>
            <a:r>
              <a:rPr lang="en-US" altLang="ja-JP" sz="28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)</a:t>
            </a:r>
            <a:r>
              <a:rPr lang="ja-JP" altLang="en-US" sz="28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～</a:t>
            </a:r>
            <a:r>
              <a:rPr lang="en-US" altLang="ja-JP" sz="28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26</a:t>
            </a:r>
            <a:r>
              <a:rPr lang="ja-JP" altLang="en-US" sz="28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日</a:t>
            </a:r>
            <a:r>
              <a:rPr lang="en-US" altLang="ja-JP" sz="28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(</a:t>
            </a:r>
            <a:r>
              <a:rPr lang="ja-JP" altLang="en-US" sz="28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火</a:t>
            </a:r>
            <a:r>
              <a:rPr lang="en-US" altLang="ja-JP" sz="28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)</a:t>
            </a:r>
            <a:r>
              <a:rPr lang="ja-JP" altLang="en-US" sz="28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　</a:t>
            </a:r>
            <a:endParaRPr lang="en-US" altLang="ja-JP" sz="2800" b="1" spc="50" dirty="0">
              <a:ln w="0"/>
              <a:effectLst>
                <a:outerShdw blurRad="50800" dist="38100" dir="5400000" algn="t" rotWithShape="0">
                  <a:schemeClr val="tx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  <a:p>
            <a:r>
              <a:rPr lang="en-US" altLang="ja-JP" sz="28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3</a:t>
            </a:r>
            <a:r>
              <a:rPr lang="ja-JP" altLang="en-US" sz="28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泊</a:t>
            </a:r>
            <a:r>
              <a:rPr lang="en-US" altLang="ja-JP" sz="28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4</a:t>
            </a:r>
            <a:r>
              <a:rPr lang="ja-JP" altLang="en-US" sz="28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日　</a:t>
            </a:r>
            <a:endParaRPr kumimoji="1" lang="ja-JP" altLang="en-US" sz="2800" b="1" spc="50" dirty="0">
              <a:ln w="0"/>
              <a:effectLst>
                <a:outerShdw blurRad="50800" dist="38100" dir="5400000" algn="t" rotWithShape="0">
                  <a:schemeClr val="tx1">
                    <a:alpha val="40000"/>
                  </a:schemeClr>
                </a:outerShdw>
              </a:effectLst>
              <a:latin typeface="+mn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91E7FCE-218F-3B49-76EC-38C3184CF6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68" b="14360"/>
          <a:stretch/>
        </p:blipFill>
        <p:spPr>
          <a:xfrm>
            <a:off x="6903799" y="3153995"/>
            <a:ext cx="2024743" cy="2674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18769EA-1EDB-BF49-4488-9F351E6AA4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2"/>
          <a:stretch/>
        </p:blipFill>
        <p:spPr>
          <a:xfrm>
            <a:off x="3077954" y="3584599"/>
            <a:ext cx="3584702" cy="2177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E8A5F28-98A0-AE8C-143F-F4D8D44629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3" y="102076"/>
            <a:ext cx="4227479" cy="3171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FE35012-A967-71CA-BFFB-D4594342EC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b="19560"/>
          <a:stretch/>
        </p:blipFill>
        <p:spPr>
          <a:xfrm>
            <a:off x="4968124" y="397522"/>
            <a:ext cx="3350544" cy="2424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02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alpha val="59000"/>
                <a:lumMod val="42000"/>
                <a:lumOff val="58000"/>
              </a:schemeClr>
            </a:gs>
            <a:gs pos="84000">
              <a:schemeClr val="bg2">
                <a:lumMod val="75000"/>
              </a:schemeClr>
            </a:gs>
          </a:gsLst>
          <a:lin ang="42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FFDC68-18FC-4001-6C0F-4A80AC360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D5E7733-26AE-F900-036D-B7DA12E49319}"/>
              </a:ext>
            </a:extLst>
          </p:cNvPr>
          <p:cNvSpPr txBox="1"/>
          <p:nvPr/>
        </p:nvSpPr>
        <p:spPr>
          <a:xfrm>
            <a:off x="1027397" y="369153"/>
            <a:ext cx="70892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+mn-ea"/>
              </a:rPr>
              <a:t>委員会開催＆</a:t>
            </a:r>
            <a:endParaRPr kumimoji="1" lang="en-US" altLang="ja-JP" sz="2800" b="1" spc="50" dirty="0">
              <a:ln w="0"/>
              <a:effectLst>
                <a:outerShdw blurRad="50800" dist="38100" dir="5400000" algn="t" rotWithShape="0">
                  <a:schemeClr val="tx1">
                    <a:alpha val="40000"/>
                  </a:schemeClr>
                </a:outerShdw>
              </a:effectLst>
              <a:latin typeface="+mn-ea"/>
            </a:endParaRPr>
          </a:p>
          <a:p>
            <a:r>
              <a:rPr lang="ja-JP" altLang="en-US" sz="2800" b="1" spc="50" dirty="0">
                <a:ln w="0"/>
                <a:effectLst>
                  <a:outerShdw blurRad="50800" dist="38100" dir="5400000" algn="t" rotWithShape="0">
                    <a:schemeClr val="tx1">
                      <a:alpha val="40000"/>
                    </a:schemeClr>
                  </a:outerShdw>
                </a:effectLst>
                <a:latin typeface="+mn-ea"/>
              </a:rPr>
              <a:t>オリエンテーション開催</a:t>
            </a:r>
            <a:endParaRPr kumimoji="1" lang="ja-JP" altLang="en-US" sz="2800" b="1" spc="50" dirty="0">
              <a:ln w="0"/>
              <a:effectLst>
                <a:outerShdw blurRad="50800" dist="38100" dir="5400000" algn="t" rotWithShape="0">
                  <a:schemeClr val="tx1">
                    <a:alpha val="40000"/>
                  </a:schemeClr>
                </a:outerShdw>
              </a:effectLst>
              <a:latin typeface="+mn-ea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3F0DCB6-C93F-0231-C997-98E9537BBA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7" b="16166"/>
          <a:stretch/>
        </p:blipFill>
        <p:spPr>
          <a:xfrm>
            <a:off x="5922264" y="1143398"/>
            <a:ext cx="2836185" cy="2161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A7D67FD-826E-B5EC-1F52-249EE8E078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0" b="48051"/>
          <a:stretch/>
        </p:blipFill>
        <p:spPr>
          <a:xfrm>
            <a:off x="560678" y="1497846"/>
            <a:ext cx="5144661" cy="1931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2D34B21-576C-F034-9D53-BB669FF92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9" b="37057"/>
          <a:stretch/>
        </p:blipFill>
        <p:spPr>
          <a:xfrm>
            <a:off x="5705339" y="3851413"/>
            <a:ext cx="3270037" cy="2161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EDA3823-1581-7FD1-29F2-858082B220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9" b="18826"/>
          <a:stretch/>
        </p:blipFill>
        <p:spPr>
          <a:xfrm>
            <a:off x="297203" y="3851413"/>
            <a:ext cx="5144661" cy="2352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229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7407A8-CD56-B87A-F193-7A8B3F09E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4433"/>
            <a:ext cx="7772400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4800" dirty="0"/>
              <a:t>ご清聴ありがとうございました。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156946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4F0DA-D29C-949F-6136-AE37735EE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C64A98-9078-3D27-7E23-D3AC8B319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17" y="295461"/>
            <a:ext cx="7214865" cy="614517"/>
          </a:xfrm>
        </p:spPr>
        <p:txBody>
          <a:bodyPr>
            <a:noAutofit/>
          </a:bodyPr>
          <a:lstStyle/>
          <a:p>
            <a:r>
              <a:rPr lang="ja-JP" altLang="en-US" sz="4000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「</a:t>
            </a:r>
            <a:r>
              <a:rPr lang="en-US" altLang="ja-JP" sz="4000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r>
              <a:rPr lang="ja-JP" altLang="en-US" sz="4000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年間の目標」</a:t>
            </a:r>
            <a:endParaRPr kumimoji="1" lang="ja-JP" altLang="en-US" sz="4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D676C86-D00D-248C-3954-568A963ABB64}"/>
              </a:ext>
            </a:extLst>
          </p:cNvPr>
          <p:cNvSpPr txBox="1"/>
          <p:nvPr/>
        </p:nvSpPr>
        <p:spPr>
          <a:xfrm>
            <a:off x="7983794" y="4070555"/>
            <a:ext cx="1944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7F449BEB-8BB5-66BB-CBA7-0C5A0086393E}"/>
              </a:ext>
            </a:extLst>
          </p:cNvPr>
          <p:cNvSpPr txBox="1">
            <a:spLocks/>
          </p:cNvSpPr>
          <p:nvPr/>
        </p:nvSpPr>
        <p:spPr>
          <a:xfrm>
            <a:off x="621072" y="4433057"/>
            <a:ext cx="8335074" cy="22467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800" dirty="0">
                <a:solidFill>
                  <a:schemeClr val="tx1"/>
                </a:solidFill>
              </a:rPr>
              <a:t>「青少年保護」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ja-JP" sz="2800" dirty="0">
                <a:solidFill>
                  <a:schemeClr val="tx1"/>
                </a:solidFill>
              </a:rPr>
              <a:t>1</a:t>
            </a:r>
            <a:r>
              <a:rPr lang="ja-JP" altLang="en-US" sz="2800" dirty="0">
                <a:solidFill>
                  <a:schemeClr val="tx1"/>
                </a:solidFill>
              </a:rPr>
              <a:t>年目　研修資料の作成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ja-JP" sz="2800" dirty="0">
                <a:solidFill>
                  <a:schemeClr val="tx1"/>
                </a:solidFill>
              </a:rPr>
              <a:t>2</a:t>
            </a:r>
            <a:r>
              <a:rPr lang="ja-JP" altLang="en-US" sz="2800" dirty="0">
                <a:solidFill>
                  <a:schemeClr val="tx1"/>
                </a:solidFill>
              </a:rPr>
              <a:t>年目　委員会メンバーの教育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ja-JP" sz="2800" dirty="0">
                <a:solidFill>
                  <a:schemeClr val="tx1"/>
                </a:solidFill>
              </a:rPr>
              <a:t>3</a:t>
            </a:r>
            <a:r>
              <a:rPr lang="ja-JP" altLang="en-US" sz="2800" dirty="0">
                <a:solidFill>
                  <a:schemeClr val="tx1"/>
                </a:solidFill>
              </a:rPr>
              <a:t>年目　委員による受入れクラブでの説明実施</a:t>
            </a:r>
            <a:endParaRPr lang="en-US" altLang="ja-JP" sz="2800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39C5B69-9941-951D-5B0E-F9A7E69A317F}"/>
              </a:ext>
            </a:extLst>
          </p:cNvPr>
          <p:cNvSpPr/>
          <p:nvPr/>
        </p:nvSpPr>
        <p:spPr>
          <a:xfrm>
            <a:off x="723643" y="3726124"/>
            <a:ext cx="3541196" cy="576000"/>
          </a:xfrm>
          <a:prstGeom prst="rect">
            <a:avLst/>
          </a:prstGeom>
          <a:noFill/>
          <a:ln w="76200">
            <a:solidFill>
              <a:srgbClr val="E6E6E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/>
            <a:r>
              <a:rPr kumimoji="1" lang="en-US" altLang="ja-JP" sz="3200" dirty="0">
                <a:solidFill>
                  <a:schemeClr val="tx1"/>
                </a:solidFill>
              </a:rPr>
              <a:t>3</a:t>
            </a:r>
            <a:r>
              <a:rPr kumimoji="1" lang="ja-JP" altLang="en-US" sz="3200" dirty="0">
                <a:solidFill>
                  <a:schemeClr val="tx1"/>
                </a:solidFill>
              </a:rPr>
              <a:t>年間の目標数値</a:t>
            </a: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F38E1260-7EFF-9208-F94E-A455B6BD859A}"/>
              </a:ext>
            </a:extLst>
          </p:cNvPr>
          <p:cNvSpPr txBox="1">
            <a:spLocks/>
          </p:cNvSpPr>
          <p:nvPr/>
        </p:nvSpPr>
        <p:spPr>
          <a:xfrm>
            <a:off x="296217" y="968688"/>
            <a:ext cx="8150825" cy="2989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l"/>
            </a:pPr>
            <a:r>
              <a:rPr lang="ja-JP" altLang="en-US" sz="2800" dirty="0">
                <a:solidFill>
                  <a:schemeClr val="tx1"/>
                </a:solidFill>
              </a:rPr>
              <a:t>「</a:t>
            </a:r>
            <a:r>
              <a:rPr lang="en-US" altLang="ja-JP" sz="2800" dirty="0">
                <a:solidFill>
                  <a:schemeClr val="tx1"/>
                </a:solidFill>
              </a:rPr>
              <a:t>Rotary Youth Day</a:t>
            </a:r>
            <a:r>
              <a:rPr lang="ja-JP" altLang="en-US" sz="2800" dirty="0">
                <a:solidFill>
                  <a:schemeClr val="tx1"/>
                </a:solidFill>
              </a:rPr>
              <a:t>」通じロータリーの活動を広める</a:t>
            </a:r>
            <a:endParaRPr lang="en-US" altLang="ja-JP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ja-JP" altLang="en-US" sz="2800" dirty="0">
                <a:solidFill>
                  <a:schemeClr val="tx1"/>
                </a:solidFill>
              </a:rPr>
              <a:t>「青少年保護を図る研修」ハラスメントが生じない環境を構築</a:t>
            </a:r>
            <a:endParaRPr lang="en-US" altLang="ja-JP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ja-JP" altLang="en-US" sz="2800" dirty="0">
                <a:solidFill>
                  <a:schemeClr val="tx1"/>
                </a:solidFill>
              </a:rPr>
              <a:t>「ユース部門・米山記念奨学会」関係強化</a:t>
            </a:r>
          </a:p>
        </p:txBody>
      </p:sp>
    </p:spTree>
    <p:extLst>
      <p:ext uri="{BB962C8B-B14F-4D97-AF65-F5344CB8AC3E}">
        <p14:creationId xmlns:p14="http://schemas.microsoft.com/office/powerpoint/2010/main" val="135605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73BCE91A-973B-44AB-9581-F4409EF2D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091" y="662527"/>
            <a:ext cx="7293995" cy="392286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ja-JP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明朝E" panose="02020900000000000000" pitchFamily="18" charset="-128"/>
                <a:ea typeface="HGP明朝E" panose="02020900000000000000" pitchFamily="18" charset="-128"/>
              </a:rPr>
              <a:t>2025-2026</a:t>
            </a:r>
            <a:r>
              <a:rPr lang="ja-JP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明朝E" panose="02020900000000000000" pitchFamily="18" charset="-128"/>
                <a:ea typeface="HGP明朝E" panose="02020900000000000000" pitchFamily="18" charset="-128"/>
              </a:rPr>
              <a:t>年度　地区青少年交換委員会予定表</a:t>
            </a:r>
            <a:endParaRPr kumimoji="1" lang="ja-JP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9" name="矢印: 五方向 8">
            <a:extLst>
              <a:ext uri="{FF2B5EF4-FFF2-40B4-BE49-F238E27FC236}">
                <a16:creationId xmlns:a16="http://schemas.microsoft.com/office/drawing/2014/main" id="{4D772535-D784-4985-9B70-392119C8BBF5}"/>
              </a:ext>
            </a:extLst>
          </p:cNvPr>
          <p:cNvSpPr/>
          <p:nvPr/>
        </p:nvSpPr>
        <p:spPr>
          <a:xfrm>
            <a:off x="152400" y="190500"/>
            <a:ext cx="2809875" cy="523875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矢印: 五方向 10">
            <a:extLst>
              <a:ext uri="{FF2B5EF4-FFF2-40B4-BE49-F238E27FC236}">
                <a16:creationId xmlns:a16="http://schemas.microsoft.com/office/drawing/2014/main" id="{807D2015-A58F-4597-8EE5-7A5D86D3957B}"/>
              </a:ext>
            </a:extLst>
          </p:cNvPr>
          <p:cNvSpPr/>
          <p:nvPr/>
        </p:nvSpPr>
        <p:spPr>
          <a:xfrm>
            <a:off x="318300" y="116067"/>
            <a:ext cx="2643974" cy="554023"/>
          </a:xfrm>
          <a:prstGeom prst="homePlate">
            <a:avLst>
              <a:gd name="adj" fmla="val 89706"/>
            </a:avLst>
          </a:prstGeom>
          <a:gradFill>
            <a:gsLst>
              <a:gs pos="0">
                <a:schemeClr val="tx2">
                  <a:lumMod val="25000"/>
                </a:schemeClr>
              </a:gs>
              <a:gs pos="40000">
                <a:schemeClr val="accent1">
                  <a:lumMod val="7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343298" y="209675"/>
            <a:ext cx="3092159" cy="5238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50000"/>
              </a:lnSpc>
            </a:pPr>
            <a:r>
              <a:rPr lang="ja-JP" altLang="en-US" sz="2400" cap="none" dirty="0">
                <a:ln w="317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明朝B" panose="02020800000000000000" pitchFamily="18" charset="-128"/>
                <a:ea typeface="HGS明朝B" panose="02020800000000000000" pitchFamily="18" charset="-128"/>
                <a:cs typeface="Kartika" panose="02020503030404060203" pitchFamily="18" charset="0"/>
              </a:rPr>
              <a:t>次年度事業計画</a:t>
            </a:r>
          </a:p>
        </p:txBody>
      </p:sp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id="{C28E1E29-7197-4D6B-BC5E-5E3762E84F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064542"/>
              </p:ext>
            </p:extLst>
          </p:nvPr>
        </p:nvGraphicFramePr>
        <p:xfrm>
          <a:off x="318300" y="1167227"/>
          <a:ext cx="4270765" cy="56311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808392">
                  <a:extLst>
                    <a:ext uri="{9D8B030D-6E8A-4147-A177-3AD203B41FA5}">
                      <a16:colId xmlns:a16="http://schemas.microsoft.com/office/drawing/2014/main" val="203606640"/>
                    </a:ext>
                  </a:extLst>
                </a:gridCol>
                <a:gridCol w="2627798">
                  <a:extLst>
                    <a:ext uri="{9D8B030D-6E8A-4147-A177-3AD203B41FA5}">
                      <a16:colId xmlns:a16="http://schemas.microsoft.com/office/drawing/2014/main" val="2483129701"/>
                    </a:ext>
                  </a:extLst>
                </a:gridCol>
                <a:gridCol w="834575">
                  <a:extLst>
                    <a:ext uri="{9D8B030D-6E8A-4147-A177-3AD203B41FA5}">
                      <a16:colId xmlns:a16="http://schemas.microsoft.com/office/drawing/2014/main" val="540667640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ja-JP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" panose="02040604050505020304" pitchFamily="18" charset="0"/>
                          <a:ea typeface="HGS明朝E" panose="02020900000000000000" pitchFamily="18" charset="-128"/>
                        </a:rPr>
                        <a:t>2025</a:t>
                      </a:r>
                      <a:endParaRPr lang="ja-JP" altLang="en-US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" panose="02040604050505020304" pitchFamily="18" charset="0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ja-JP" altLang="en-US" sz="11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" panose="02040604050505020304" pitchFamily="18" charset="0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110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974178"/>
                  </a:ext>
                </a:extLst>
              </a:tr>
              <a:tr h="19772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月　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行　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備 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159245"/>
                  </a:ext>
                </a:extLst>
              </a:tr>
              <a:tr h="427459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6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月</a:t>
                      </a:r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28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日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7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月</a:t>
                      </a:r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1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日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7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月下旬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8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月上旬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8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月中旬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8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月中旬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8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月</a:t>
                      </a:r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26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日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b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</a:b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8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月</a:t>
                      </a:r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31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日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9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月</a:t>
                      </a:r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13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日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10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月中旬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10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月中旬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12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月中旬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地区青少年交換委員会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国際青少年交換委員長会議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　　　　　　</a:t>
                      </a:r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(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派遣・受入について）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派遣交換学生募集開始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派遣交換学生（オーストラリア）渡航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派遣直前オリエンテーション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　　　　　　（アメリカ・カナダ）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ベルギー短期受入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派遣交換学生（アメリカ・カナダ）渡航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受入交換学生（アメリカ・カナダ）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　　　　　　　　　　　　　成田出迎え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受入交換学生（アメリカ・カナダ）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　　　　　　　来日オリエンテーション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派遣学生募集締め切り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派遣交換学生選考試験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（語学テスト、面接試験）保護者同席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帰国報告会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派遣学生オリエンテーション（第１回）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派遣・受入合同オリエンテーション　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（第２回）（オーストラリア帰国準備）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金沢</a:t>
                      </a:r>
                      <a:b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</a:b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金沢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金沢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富山･金沢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成田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金沢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金沢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金沢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313820"/>
                  </a:ext>
                </a:extLst>
              </a:tr>
            </a:tbl>
          </a:graphicData>
        </a:graphic>
      </p:graphicFrame>
      <p:graphicFrame>
        <p:nvGraphicFramePr>
          <p:cNvPr id="22" name="表 21">
            <a:extLst>
              <a:ext uri="{FF2B5EF4-FFF2-40B4-BE49-F238E27FC236}">
                <a16:creationId xmlns:a16="http://schemas.microsoft.com/office/drawing/2014/main" id="{DEC70CAB-F784-4447-B7E6-806B3444E4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0328"/>
              </p:ext>
            </p:extLst>
          </p:nvPr>
        </p:nvGraphicFramePr>
        <p:xfrm>
          <a:off x="4741825" y="1167227"/>
          <a:ext cx="4122156" cy="56388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3606640"/>
                    </a:ext>
                  </a:extLst>
                </a:gridCol>
                <a:gridCol w="2781300">
                  <a:extLst>
                    <a:ext uri="{9D8B030D-6E8A-4147-A177-3AD203B41FA5}">
                      <a16:colId xmlns:a16="http://schemas.microsoft.com/office/drawing/2014/main" val="2483129701"/>
                    </a:ext>
                  </a:extLst>
                </a:gridCol>
                <a:gridCol w="578856">
                  <a:extLst>
                    <a:ext uri="{9D8B030D-6E8A-4147-A177-3AD203B41FA5}">
                      <a16:colId xmlns:a16="http://schemas.microsoft.com/office/drawing/2014/main" val="540667640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ja-JP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" panose="02040604050505020304" pitchFamily="18" charset="0"/>
                          <a:ea typeface="HGS明朝E" panose="02020900000000000000" pitchFamily="18" charset="-128"/>
                        </a:rPr>
                        <a:t>2026</a:t>
                      </a:r>
                      <a:endParaRPr lang="ja-JP" altLang="en-US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" panose="02040604050505020304" pitchFamily="18" charset="0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ja-JP" altLang="en-US" sz="11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" panose="02040604050505020304" pitchFamily="18" charset="0"/>
                        <a:ea typeface="HGS明朝E" panose="020209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110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974178"/>
                  </a:ext>
                </a:extLst>
              </a:tr>
              <a:tr h="15142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月　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行　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備 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159245"/>
                  </a:ext>
                </a:extLst>
              </a:tr>
              <a:tr h="427459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1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月中旬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1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月下旬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2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月中旬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3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月</a:t>
                      </a:r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21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日　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　～</a:t>
                      </a:r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24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日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b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</a:br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5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月初旬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5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月</a:t>
                      </a:r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18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日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6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月</a:t>
                      </a:r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7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日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　～</a:t>
                      </a:r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8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日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6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月上旬</a:t>
                      </a:r>
                      <a:b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</a:br>
                      <a:b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</a:b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8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月上旬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受入交換学生（オーストラリア）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　　　　　　　　　　　成田出迎え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受入交換学生（オーストラリア）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　　　　　　　来日オリエンテーション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派遣学生オリエンテーション（第３回）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受入学生修学旅行（関西・広島）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受入交換学生ロータリー･ウィークエンド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“Rotary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　</a:t>
                      </a:r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Youth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　</a:t>
                      </a:r>
                      <a:r>
                        <a:rPr kumimoji="1" lang="en-US" altLang="ja-JP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Day”</a:t>
                      </a:r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　開催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全国青少年交換研究会　福岡会議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派遣・受入合同オリエンテーション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　　　　（第４回）（北米帰国準備）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派遣直前オリエンテーション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成田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富山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金沢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富山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富山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福岡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金沢</a:t>
                      </a:r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endParaRPr kumimoji="1" lang="en-US" altLang="ja-JP" sz="1050" b="1" dirty="0">
                        <a:solidFill>
                          <a:schemeClr val="bg1"/>
                        </a:solidFill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  <a:p>
                      <a:pPr algn="ctr"/>
                      <a:r>
                        <a:rPr kumimoji="1" lang="ja-JP" altLang="en-US" sz="1050" b="1" dirty="0">
                          <a:solidFill>
                            <a:schemeClr val="bg1"/>
                          </a:solidFill>
                          <a:latin typeface="ＭＳ 明朝" panose="02020609040205080304" pitchFamily="17" charset="-128"/>
                          <a:ea typeface="ＭＳ 明朝" panose="02020609040205080304" pitchFamily="17" charset="-128"/>
                        </a:rPr>
                        <a:t>金沢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313820"/>
                  </a:ext>
                </a:extLst>
              </a:tr>
            </a:tbl>
          </a:graphicData>
        </a:graphic>
      </p:graphicFrame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A35C5817-C06B-424C-AAB2-FD639A4ECBDB}"/>
              </a:ext>
            </a:extLst>
          </p:cNvPr>
          <p:cNvCxnSpPr>
            <a:cxnSpLocks/>
          </p:cNvCxnSpPr>
          <p:nvPr/>
        </p:nvCxnSpPr>
        <p:spPr>
          <a:xfrm>
            <a:off x="1193091" y="1081291"/>
            <a:ext cx="6703134" cy="0"/>
          </a:xfrm>
          <a:prstGeom prst="line">
            <a:avLst/>
          </a:prstGeom>
          <a:ln w="31750" cap="flat" cmpd="sng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87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01757-9554-5150-60E3-8744967B8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D00E68-9983-7493-C20E-1668D8A49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21" y="381306"/>
            <a:ext cx="5710083" cy="614517"/>
          </a:xfrm>
        </p:spPr>
        <p:txBody>
          <a:bodyPr>
            <a:noAutofit/>
          </a:bodyPr>
          <a:lstStyle/>
          <a:p>
            <a:r>
              <a:rPr kumimoji="1" lang="ja-JP" altLang="en-US" sz="4000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事業の重点項目</a:t>
            </a:r>
            <a:endParaRPr kumimoji="1" lang="ja-JP" altLang="en-US" sz="4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023E2E7-9AB3-EF24-9645-578F5062E52A}"/>
              </a:ext>
            </a:extLst>
          </p:cNvPr>
          <p:cNvSpPr txBox="1"/>
          <p:nvPr/>
        </p:nvSpPr>
        <p:spPr>
          <a:xfrm>
            <a:off x="7983794" y="4070555"/>
            <a:ext cx="1944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D825FA27-6AB1-379A-B379-E94853CE5A38}"/>
              </a:ext>
            </a:extLst>
          </p:cNvPr>
          <p:cNvSpPr txBox="1">
            <a:spLocks/>
          </p:cNvSpPr>
          <p:nvPr/>
        </p:nvSpPr>
        <p:spPr>
          <a:xfrm>
            <a:off x="1610527" y="1845649"/>
            <a:ext cx="7345619" cy="31667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ja-JP" altLang="en-US" sz="3200" b="1" dirty="0">
                <a:solidFill>
                  <a:schemeClr val="tx1"/>
                </a:solidFill>
              </a:rPr>
              <a:t>①</a:t>
            </a:r>
            <a:r>
              <a:rPr lang="en-US" altLang="ja-JP" sz="3200" b="1" dirty="0">
                <a:solidFill>
                  <a:schemeClr val="tx1"/>
                </a:solidFill>
              </a:rPr>
              <a:t>”Rotary Youth Day”</a:t>
            </a:r>
            <a:r>
              <a:rPr lang="ja-JP" altLang="en-US" sz="3200" b="1" dirty="0">
                <a:solidFill>
                  <a:schemeClr val="tx1"/>
                </a:solidFill>
              </a:rPr>
              <a:t>実地</a:t>
            </a:r>
            <a:endParaRPr kumimoji="1" lang="en-US" altLang="ja-JP" sz="2400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ja-JP" altLang="en-US" sz="1600" dirty="0">
                <a:solidFill>
                  <a:schemeClr val="tx1"/>
                </a:solidFill>
              </a:rPr>
              <a:t>ユース米山部門、国際奉仕、</a:t>
            </a:r>
            <a:r>
              <a:rPr lang="en-US" altLang="ja-JP" sz="1600" dirty="0">
                <a:solidFill>
                  <a:schemeClr val="tx1"/>
                </a:solidFill>
              </a:rPr>
              <a:t>R</a:t>
            </a:r>
            <a:r>
              <a:rPr lang="ja-JP" altLang="en-US" sz="1600" dirty="0">
                <a:solidFill>
                  <a:schemeClr val="tx1"/>
                </a:solidFill>
              </a:rPr>
              <a:t>財団</a:t>
            </a:r>
            <a:endParaRPr lang="en-US" altLang="ja-JP" sz="1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ja-JP" altLang="en-US" sz="1600" dirty="0">
                <a:solidFill>
                  <a:schemeClr val="tx1"/>
                </a:solidFill>
              </a:rPr>
              <a:t>ロータリーの活動を紹介するイベントを実施</a:t>
            </a:r>
            <a:endParaRPr lang="en-US" altLang="ja-JP" sz="1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ja-JP" altLang="en-US" sz="1600" dirty="0">
                <a:solidFill>
                  <a:schemeClr val="tx1"/>
                </a:solidFill>
              </a:rPr>
              <a:t>青少年交換プログラム体験談</a:t>
            </a:r>
            <a:endParaRPr lang="en-US" altLang="ja-JP" sz="1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ja-JP" altLang="en-US" sz="1600" dirty="0">
                <a:solidFill>
                  <a:schemeClr val="tx1"/>
                </a:solidFill>
              </a:rPr>
              <a:t>インターアクターによる体験談</a:t>
            </a:r>
            <a:endParaRPr lang="en-US" altLang="ja-JP" sz="1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ja-JP" altLang="en-US" sz="1600" dirty="0">
                <a:solidFill>
                  <a:schemeClr val="tx1"/>
                </a:solidFill>
              </a:rPr>
              <a:t>米山記念奨学生からのメッセージ</a:t>
            </a:r>
            <a:endParaRPr lang="en-US" altLang="ja-JP" sz="1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ja-JP" altLang="en-US" sz="1600" dirty="0">
                <a:solidFill>
                  <a:schemeClr val="tx1"/>
                </a:solidFill>
              </a:rPr>
              <a:t>ローターアクトの活動報告</a:t>
            </a:r>
            <a:endParaRPr lang="en-US" altLang="ja-JP" sz="1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ja-JP" altLang="en-US" sz="1600" dirty="0">
                <a:solidFill>
                  <a:schemeClr val="tx1"/>
                </a:solidFill>
              </a:rPr>
              <a:t>一般学生によるパフォーマンス</a:t>
            </a:r>
            <a:endParaRPr lang="en-US" altLang="ja-JP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ja-JP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ja-JP" altLang="en-US" sz="1600" dirty="0">
                <a:solidFill>
                  <a:schemeClr val="tx1"/>
                </a:solidFill>
              </a:rPr>
              <a:t>　</a:t>
            </a:r>
            <a:r>
              <a:rPr lang="en-US" altLang="ja-JP" sz="1600" dirty="0">
                <a:solidFill>
                  <a:schemeClr val="tx1"/>
                </a:solidFill>
              </a:rPr>
              <a:t>※</a:t>
            </a:r>
            <a:r>
              <a:rPr lang="ja-JP" altLang="en-US" sz="1600" dirty="0">
                <a:solidFill>
                  <a:schemeClr val="tx1"/>
                </a:solidFill>
              </a:rPr>
              <a:t>ロータリーの誕生・活動内容をパネル表示</a:t>
            </a:r>
            <a:endParaRPr lang="en-US" altLang="ja-JP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ja-JP" altLang="en-US" sz="1600" dirty="0">
                <a:solidFill>
                  <a:schemeClr val="tx1"/>
                </a:solidFill>
              </a:rPr>
              <a:t>　</a:t>
            </a:r>
            <a:r>
              <a:rPr lang="en-US" altLang="ja-JP" sz="1600" dirty="0">
                <a:solidFill>
                  <a:schemeClr val="tx1"/>
                </a:solidFill>
              </a:rPr>
              <a:t>※</a:t>
            </a:r>
            <a:r>
              <a:rPr lang="ja-JP" altLang="en-US" sz="1600" dirty="0">
                <a:solidFill>
                  <a:schemeClr val="tx1"/>
                </a:solidFill>
              </a:rPr>
              <a:t>チャリティー募金を実施</a:t>
            </a:r>
            <a:endParaRPr lang="en-US" altLang="ja-JP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21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7CA6B-31C1-59AA-8DBB-BBB72C170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541C0B-97D9-2FAC-E9F6-FB909F5C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904" y="1073765"/>
            <a:ext cx="7308021" cy="614517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Rotary Youth Day </a:t>
            </a:r>
            <a:r>
              <a:rPr lang="ja-JP" altLang="en-US" sz="4000" dirty="0"/>
              <a:t>　開催</a:t>
            </a:r>
            <a:br>
              <a:rPr lang="en-US" altLang="ja-JP" sz="4000" dirty="0"/>
            </a:br>
            <a:r>
              <a:rPr lang="en-US" altLang="ja-JP" sz="2800" dirty="0"/>
              <a:t>2026</a:t>
            </a:r>
            <a:r>
              <a:rPr lang="ja-JP" altLang="en-US" sz="2800" dirty="0"/>
              <a:t>年</a:t>
            </a:r>
            <a:r>
              <a:rPr lang="en-US" altLang="ja-JP" sz="2800" dirty="0"/>
              <a:t>5</a:t>
            </a:r>
            <a:r>
              <a:rPr lang="ja-JP" altLang="en-US" sz="2800" dirty="0"/>
              <a:t>月</a:t>
            </a:r>
            <a:br>
              <a:rPr lang="en-US" altLang="ja-JP" sz="2800" dirty="0"/>
            </a:br>
            <a:r>
              <a:rPr lang="en-US" altLang="ja-JP" sz="2800" dirty="0"/>
              <a:t>10</a:t>
            </a:r>
            <a:r>
              <a:rPr lang="ja-JP" altLang="en-US" sz="2800" dirty="0"/>
              <a:t>：</a:t>
            </a:r>
            <a:r>
              <a:rPr lang="en-US" altLang="ja-JP" sz="2800" dirty="0"/>
              <a:t>00</a:t>
            </a:r>
            <a:r>
              <a:rPr lang="ja-JP" altLang="en-US" sz="2800" dirty="0"/>
              <a:t>～</a:t>
            </a:r>
            <a:r>
              <a:rPr lang="en-US" altLang="ja-JP" sz="2800" dirty="0"/>
              <a:t>16</a:t>
            </a:r>
            <a:r>
              <a:rPr lang="ja-JP" altLang="en-US" sz="2800" dirty="0"/>
              <a:t>：</a:t>
            </a:r>
            <a:r>
              <a:rPr lang="en-US" altLang="ja-JP" sz="2800" dirty="0"/>
              <a:t>00</a:t>
            </a:r>
            <a:endParaRPr kumimoji="1" lang="ja-JP" altLang="en-US" sz="4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146A43-2C4A-B3D9-C976-00C8B754D415}"/>
              </a:ext>
            </a:extLst>
          </p:cNvPr>
          <p:cNvSpPr txBox="1"/>
          <p:nvPr/>
        </p:nvSpPr>
        <p:spPr>
          <a:xfrm>
            <a:off x="7983794" y="4070555"/>
            <a:ext cx="1944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B76629A-03E8-3F18-E84E-FD554E4DA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915" y="2879418"/>
            <a:ext cx="4129021" cy="2751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8A58B91-ACB3-CA85-5262-C0E2ABD5F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4" y="2879418"/>
            <a:ext cx="4129021" cy="2751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6992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A9A71C-A73F-5E27-C22A-DCE2FC4BC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921" y="771831"/>
            <a:ext cx="5710083" cy="614517"/>
          </a:xfrm>
        </p:spPr>
        <p:txBody>
          <a:bodyPr>
            <a:noAutofit/>
          </a:bodyPr>
          <a:lstStyle/>
          <a:p>
            <a:r>
              <a:rPr kumimoji="1" lang="ja-JP" altLang="en-US" sz="4000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交換プログラムの概要</a:t>
            </a:r>
            <a:br>
              <a:rPr kumimoji="1" lang="ja-JP" altLang="en-US" sz="4000" dirty="0"/>
            </a:br>
            <a:endParaRPr kumimoji="1" lang="ja-JP" altLang="en-US" sz="4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89BDD76-F687-511F-122C-2702CBBFEE40}"/>
              </a:ext>
            </a:extLst>
          </p:cNvPr>
          <p:cNvSpPr txBox="1"/>
          <p:nvPr/>
        </p:nvSpPr>
        <p:spPr>
          <a:xfrm>
            <a:off x="7983794" y="4070555"/>
            <a:ext cx="1944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F06C6767-1BDD-356D-D222-864FBB63B5CD}"/>
              </a:ext>
            </a:extLst>
          </p:cNvPr>
          <p:cNvSpPr txBox="1">
            <a:spLocks/>
          </p:cNvSpPr>
          <p:nvPr/>
        </p:nvSpPr>
        <p:spPr>
          <a:xfrm>
            <a:off x="848032" y="2797070"/>
            <a:ext cx="7135762" cy="2989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l"/>
            </a:pPr>
            <a:r>
              <a:rPr kumimoji="1" lang="ja-JP" altLang="en-US" sz="2800" b="1" dirty="0">
                <a:solidFill>
                  <a:schemeClr val="tx1"/>
                </a:solidFill>
              </a:rPr>
              <a:t>長期交換プログラム</a:t>
            </a:r>
            <a:r>
              <a:rPr kumimoji="1" lang="en-US" altLang="ja-JP" sz="2800" b="1" dirty="0">
                <a:solidFill>
                  <a:schemeClr val="tx1"/>
                </a:solidFill>
              </a:rPr>
              <a:t>(</a:t>
            </a:r>
            <a:r>
              <a:rPr kumimoji="1" lang="ja-JP" altLang="en-US" sz="2800" b="1" dirty="0">
                <a:solidFill>
                  <a:schemeClr val="tx1"/>
                </a:solidFill>
              </a:rPr>
              <a:t>高校生を対象</a:t>
            </a:r>
            <a:r>
              <a:rPr kumimoji="1" lang="en-US" altLang="ja-JP" sz="2800" b="1" dirty="0">
                <a:solidFill>
                  <a:schemeClr val="tx1"/>
                </a:solidFill>
              </a:rPr>
              <a:t>)</a:t>
            </a:r>
            <a:br>
              <a:rPr kumimoji="1" lang="en-US" altLang="ja-JP" sz="2800" b="1" dirty="0">
                <a:solidFill>
                  <a:schemeClr val="tx1"/>
                </a:solidFill>
              </a:rPr>
            </a:br>
            <a:endParaRPr lang="en-US" altLang="ja-JP" sz="2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ja-JP" altLang="en-US" sz="2800" dirty="0">
                <a:solidFill>
                  <a:schemeClr val="tx1"/>
                </a:solidFill>
              </a:rPr>
              <a:t>一年間の交換プログラム</a:t>
            </a:r>
            <a:br>
              <a:rPr lang="en-US" altLang="ja-JP" sz="2800" dirty="0">
                <a:solidFill>
                  <a:schemeClr val="tx1"/>
                </a:solidFill>
              </a:rPr>
            </a:br>
            <a:r>
              <a:rPr lang="ja-JP" altLang="en-US" sz="2800" dirty="0">
                <a:solidFill>
                  <a:schemeClr val="tx1"/>
                </a:solidFill>
              </a:rPr>
              <a:t>派遣先の国　米国、カナダ、豪州</a:t>
            </a:r>
            <a:r>
              <a:rPr lang="en-US" altLang="ja-JP" sz="2800" dirty="0">
                <a:solidFill>
                  <a:schemeClr val="tx1"/>
                </a:solidFill>
              </a:rPr>
              <a:t>(</a:t>
            </a:r>
            <a:r>
              <a:rPr lang="ja-JP" altLang="en-US" sz="2800" dirty="0">
                <a:solidFill>
                  <a:schemeClr val="tx1"/>
                </a:solidFill>
              </a:rPr>
              <a:t>英語圏</a:t>
            </a:r>
            <a:r>
              <a:rPr lang="en-US" altLang="ja-JP" sz="2800" dirty="0">
                <a:solidFill>
                  <a:schemeClr val="tx1"/>
                </a:solidFill>
              </a:rPr>
              <a:t>)</a:t>
            </a:r>
            <a:br>
              <a:rPr lang="en-US" altLang="ja-JP" sz="2800" dirty="0">
                <a:solidFill>
                  <a:schemeClr val="tx1"/>
                </a:solidFill>
              </a:rPr>
            </a:br>
            <a:endParaRPr lang="ja-JP" alt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ja-JP" altLang="en-US" sz="2800" b="1" dirty="0">
                <a:solidFill>
                  <a:schemeClr val="tx1"/>
                </a:solidFill>
              </a:rPr>
              <a:t>短期交換プログラム</a:t>
            </a:r>
            <a:r>
              <a:rPr lang="en-US" altLang="ja-JP" sz="2800" b="1" dirty="0">
                <a:solidFill>
                  <a:schemeClr val="tx1"/>
                </a:solidFill>
              </a:rPr>
              <a:t>(</a:t>
            </a:r>
            <a:r>
              <a:rPr lang="ja-JP" altLang="en-US" sz="2800" b="1" dirty="0">
                <a:solidFill>
                  <a:schemeClr val="tx1"/>
                </a:solidFill>
              </a:rPr>
              <a:t>大学生を対象</a:t>
            </a:r>
            <a:r>
              <a:rPr lang="en-US" altLang="ja-JP" sz="2800" b="1" dirty="0">
                <a:solidFill>
                  <a:schemeClr val="tx1"/>
                </a:solidFill>
              </a:rPr>
              <a:t>)</a:t>
            </a:r>
            <a:br>
              <a:rPr lang="en-US" altLang="ja-JP" sz="2800" b="1" dirty="0">
                <a:solidFill>
                  <a:schemeClr val="tx1"/>
                </a:solidFill>
              </a:rPr>
            </a:br>
            <a:endParaRPr lang="en-US" altLang="ja-JP" sz="2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ja-JP" altLang="en-US" sz="2800" dirty="0">
                <a:solidFill>
                  <a:schemeClr val="tx1"/>
                </a:solidFill>
              </a:rPr>
              <a:t>ベルギーとの夏季</a:t>
            </a:r>
            <a:r>
              <a:rPr lang="en-US" altLang="ja-JP" sz="2800" dirty="0">
                <a:solidFill>
                  <a:schemeClr val="tx1"/>
                </a:solidFill>
              </a:rPr>
              <a:t>1</a:t>
            </a:r>
            <a:r>
              <a:rPr lang="ja-JP" altLang="en-US" sz="2800" dirty="0">
                <a:solidFill>
                  <a:schemeClr val="tx1"/>
                </a:solidFill>
              </a:rPr>
              <a:t>ヶ月の交換プログラム</a:t>
            </a:r>
            <a:br>
              <a:rPr lang="en-US" altLang="ja-JP" sz="2800" dirty="0">
                <a:solidFill>
                  <a:schemeClr val="tx1"/>
                </a:solidFill>
              </a:rPr>
            </a:br>
            <a:r>
              <a:rPr lang="en-US" altLang="ja-JP" sz="2800" dirty="0">
                <a:solidFill>
                  <a:schemeClr val="tx1"/>
                </a:solidFill>
              </a:rPr>
              <a:t>3</a:t>
            </a:r>
            <a:r>
              <a:rPr lang="ja-JP" altLang="en-US" sz="2800" dirty="0">
                <a:solidFill>
                  <a:schemeClr val="tx1"/>
                </a:solidFill>
              </a:rPr>
              <a:t>年サイクル</a:t>
            </a:r>
            <a:r>
              <a:rPr lang="en-US" altLang="ja-JP" sz="2800" dirty="0">
                <a:solidFill>
                  <a:schemeClr val="tx1"/>
                </a:solidFill>
              </a:rPr>
              <a:t>(</a:t>
            </a:r>
            <a:r>
              <a:rPr lang="ja-JP" altLang="en-US" sz="2800" dirty="0">
                <a:solidFill>
                  <a:schemeClr val="tx1"/>
                </a:solidFill>
              </a:rPr>
              <a:t>受入年→派遣年→お休み</a:t>
            </a:r>
            <a:r>
              <a:rPr lang="en-US" altLang="ja-JP" sz="2800" dirty="0">
                <a:solidFill>
                  <a:schemeClr val="tx1"/>
                </a:solidFill>
              </a:rPr>
              <a:t>)</a:t>
            </a:r>
            <a:br>
              <a:rPr lang="en-US" altLang="ja-JP" sz="2800" dirty="0">
                <a:solidFill>
                  <a:schemeClr val="tx1"/>
                </a:solidFill>
              </a:rPr>
            </a:br>
            <a:endParaRPr lang="en-US" altLang="ja-JP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endParaRPr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597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CC659927-7741-401E-952E-3D076C33C398}"/>
              </a:ext>
            </a:extLst>
          </p:cNvPr>
          <p:cNvCxnSpPr>
            <a:cxnSpLocks/>
          </p:cNvCxnSpPr>
          <p:nvPr/>
        </p:nvCxnSpPr>
        <p:spPr>
          <a:xfrm>
            <a:off x="1426369" y="598625"/>
            <a:ext cx="5958279" cy="0"/>
          </a:xfrm>
          <a:prstGeom prst="line">
            <a:avLst/>
          </a:prstGeom>
          <a:ln w="31750" cap="flat" cmpd="sng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タイトル 6">
            <a:extLst>
              <a:ext uri="{FF2B5EF4-FFF2-40B4-BE49-F238E27FC236}">
                <a16:creationId xmlns:a16="http://schemas.microsoft.com/office/drawing/2014/main" id="{73BCE91A-973B-44AB-9581-F4409EF2D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469" y="171450"/>
            <a:ext cx="6105104" cy="392286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明朝E" panose="02020900000000000000" pitchFamily="18" charset="-128"/>
                <a:ea typeface="HGP明朝E" panose="02020900000000000000" pitchFamily="18" charset="-128"/>
              </a:rPr>
              <a:t>2025-2026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明朝E" panose="02020900000000000000" pitchFamily="18" charset="-128"/>
                <a:ea typeface="HGP明朝E" panose="02020900000000000000" pitchFamily="18" charset="-128"/>
              </a:rPr>
              <a:t>年度　</a:t>
            </a:r>
            <a:r>
              <a:rPr lang="ja-JP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明朝E" panose="02020900000000000000" pitchFamily="18" charset="-128"/>
                <a:ea typeface="HGP明朝E" panose="02020900000000000000" pitchFamily="18" charset="-128"/>
              </a:rPr>
              <a:t>派遣交換学生　募集要項</a:t>
            </a:r>
            <a:endParaRPr kumimoji="1" lang="ja-JP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9" name="矢印: 五方向 8">
            <a:extLst>
              <a:ext uri="{FF2B5EF4-FFF2-40B4-BE49-F238E27FC236}">
                <a16:creationId xmlns:a16="http://schemas.microsoft.com/office/drawing/2014/main" id="{4D772535-D784-4985-9B70-392119C8BBF5}"/>
              </a:ext>
            </a:extLst>
          </p:cNvPr>
          <p:cNvSpPr/>
          <p:nvPr/>
        </p:nvSpPr>
        <p:spPr>
          <a:xfrm>
            <a:off x="152400" y="190500"/>
            <a:ext cx="2809875" cy="523875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B77E9B4-159A-46D6-B917-6CA9B1DBE5EF}"/>
              </a:ext>
            </a:extLst>
          </p:cNvPr>
          <p:cNvSpPr txBox="1"/>
          <p:nvPr/>
        </p:nvSpPr>
        <p:spPr>
          <a:xfrm>
            <a:off x="535810" y="714375"/>
            <a:ext cx="8368497" cy="629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1300" dirty="0">
                <a:solidFill>
                  <a:srgbClr val="0E04D2"/>
                </a:solidFill>
              </a:rPr>
              <a:t>●</a:t>
            </a:r>
            <a:r>
              <a:rPr lang="ja-JP" altLang="ja-JP" sz="1300" dirty="0"/>
              <a:t>応募資格</a:t>
            </a:r>
            <a:endParaRPr lang="en-US" altLang="ja-JP" sz="1300" dirty="0"/>
          </a:p>
          <a:p>
            <a:pPr lvl="0"/>
            <a:r>
              <a:rPr lang="ja-JP" altLang="en-US" sz="1300" dirty="0"/>
              <a:t>　　１．</a:t>
            </a:r>
            <a:r>
              <a:rPr lang="ja-JP" altLang="ja-JP" sz="1300" dirty="0"/>
              <a:t>ロータリークラブの推薦するロータリアンの子弟、もしくはロータリークラブが指定する高校</a:t>
            </a:r>
            <a:endParaRPr lang="en-US" altLang="ja-JP" sz="1300" dirty="0"/>
          </a:p>
          <a:p>
            <a:pPr lvl="0"/>
            <a:r>
              <a:rPr lang="ja-JP" altLang="en-US" sz="1300" dirty="0"/>
              <a:t>　　　　</a:t>
            </a:r>
            <a:r>
              <a:rPr lang="ja-JP" altLang="ja-JP" sz="1300" dirty="0"/>
              <a:t>の公募による優秀な高校生。</a:t>
            </a:r>
            <a:r>
              <a:rPr lang="ja-JP" altLang="en-US" sz="1300" dirty="0"/>
              <a:t>　　</a:t>
            </a:r>
            <a:endParaRPr lang="en-US" altLang="ja-JP" sz="1300" dirty="0"/>
          </a:p>
          <a:p>
            <a:pPr lvl="0"/>
            <a:r>
              <a:rPr lang="ja-JP" altLang="en-US" sz="1300" dirty="0"/>
              <a:t>　　２．</a:t>
            </a:r>
            <a:r>
              <a:rPr lang="ja-JP" altLang="ja-JP" sz="1300" dirty="0"/>
              <a:t>出願時に高校１、２年生であり、出国時（翌年</a:t>
            </a:r>
            <a:r>
              <a:rPr lang="en-US" altLang="ja-JP" sz="1300" dirty="0"/>
              <a:t>8</a:t>
            </a:r>
            <a:r>
              <a:rPr lang="ja-JP" altLang="ja-JP" sz="1300" dirty="0"/>
              <a:t>月</a:t>
            </a:r>
            <a:r>
              <a:rPr lang="en-US" altLang="ja-JP" sz="1300" dirty="0"/>
              <a:t>)</a:t>
            </a:r>
            <a:r>
              <a:rPr lang="ja-JP" altLang="ja-JP" sz="1300" dirty="0"/>
              <a:t>に</a:t>
            </a:r>
            <a:r>
              <a:rPr lang="en-US" altLang="ja-JP" sz="1300" dirty="0"/>
              <a:t>17</a:t>
            </a:r>
            <a:r>
              <a:rPr lang="ja-JP" altLang="ja-JP" sz="1300" dirty="0"/>
              <a:t>歳</a:t>
            </a:r>
            <a:r>
              <a:rPr lang="en-US" altLang="ja-JP" sz="1300" dirty="0"/>
              <a:t>6</a:t>
            </a:r>
            <a:r>
              <a:rPr lang="ja-JP" altLang="ja-JP" sz="1300" dirty="0"/>
              <a:t>ヶ月未満のこと。</a:t>
            </a:r>
            <a:endParaRPr lang="en-US" altLang="ja-JP" sz="1300" dirty="0"/>
          </a:p>
          <a:p>
            <a:pPr lvl="0"/>
            <a:r>
              <a:rPr lang="ja-JP" altLang="en-US" sz="1300" dirty="0"/>
              <a:t>　　３．</a:t>
            </a:r>
            <a:r>
              <a:rPr lang="ja-JP" altLang="ja-JP" sz="1300" dirty="0"/>
              <a:t>本人および家族が本プログラムの主旨を充分に理解し、帰国後もホスト家庭となり、この事業</a:t>
            </a:r>
            <a:endParaRPr lang="en-US" altLang="ja-JP" sz="1300" dirty="0"/>
          </a:p>
          <a:p>
            <a:pPr lvl="0"/>
            <a:r>
              <a:rPr lang="ja-JP" altLang="en-US" sz="1300" dirty="0"/>
              <a:t>　　　　</a:t>
            </a:r>
            <a:r>
              <a:rPr lang="ja-JP" altLang="ja-JP" sz="1300" dirty="0"/>
              <a:t>の推進に協力できること</a:t>
            </a:r>
            <a:r>
              <a:rPr lang="ja-JP" altLang="en-US" sz="1300" dirty="0"/>
              <a:t>。</a:t>
            </a:r>
            <a:endParaRPr lang="en-US" altLang="ja-JP" sz="1300" dirty="0"/>
          </a:p>
          <a:p>
            <a:pPr lvl="0"/>
            <a:r>
              <a:rPr lang="ja-JP" altLang="en-US" sz="1300" dirty="0"/>
              <a:t>　　４．</a:t>
            </a:r>
            <a:r>
              <a:rPr lang="ja-JP" altLang="ja-JP" sz="1300" dirty="0"/>
              <a:t>１年間の留学生活に耐え得る健康な身体と精神を持ち、若き親善大使としての役割を果たせる</a:t>
            </a:r>
            <a:endParaRPr lang="en-US" altLang="ja-JP" sz="1300" dirty="0"/>
          </a:p>
          <a:p>
            <a:pPr lvl="0"/>
            <a:r>
              <a:rPr lang="ja-JP" altLang="en-US" sz="1300" dirty="0"/>
              <a:t>　　　　</a:t>
            </a:r>
            <a:r>
              <a:rPr lang="ja-JP" altLang="ja-JP" sz="1300" dirty="0"/>
              <a:t>生徒であること。</a:t>
            </a:r>
            <a:endParaRPr lang="en-US" altLang="ja-JP" sz="1300" dirty="0"/>
          </a:p>
          <a:p>
            <a:pPr lvl="0"/>
            <a:r>
              <a:rPr lang="ja-JP" altLang="en-US" sz="1300" dirty="0"/>
              <a:t>　　５．</a:t>
            </a:r>
            <a:r>
              <a:rPr lang="ja-JP" altLang="ja-JP" sz="1300" dirty="0"/>
              <a:t>中学および高校での成績が中以上であること。</a:t>
            </a:r>
          </a:p>
          <a:p>
            <a:pPr lvl="0"/>
            <a:r>
              <a:rPr lang="ja-JP" altLang="en-US" sz="1300" dirty="0">
                <a:solidFill>
                  <a:srgbClr val="0E04D2"/>
                </a:solidFill>
              </a:rPr>
              <a:t>●</a:t>
            </a:r>
            <a:r>
              <a:rPr lang="ja-JP" altLang="ja-JP" sz="1300" dirty="0"/>
              <a:t>定員と派遣先国</a:t>
            </a:r>
          </a:p>
          <a:p>
            <a:r>
              <a:rPr lang="ja-JP" altLang="en-US" sz="1300" dirty="0"/>
              <a:t>　　　</a:t>
            </a:r>
            <a:r>
              <a:rPr lang="ja-JP" altLang="ja-JP" sz="1300" dirty="0"/>
              <a:t>１</a:t>
            </a:r>
            <a:r>
              <a:rPr lang="en-US" altLang="ja-JP" sz="1300" dirty="0"/>
              <a:t>0</a:t>
            </a:r>
            <a:r>
              <a:rPr lang="ja-JP" altLang="ja-JP" sz="1300" dirty="0"/>
              <a:t>名前後で、アメリカ、カナダ、オーストラリアが中心である。</a:t>
            </a:r>
          </a:p>
          <a:p>
            <a:pPr lvl="0"/>
            <a:r>
              <a:rPr lang="ja-JP" altLang="en-US" sz="1300" dirty="0">
                <a:solidFill>
                  <a:srgbClr val="0E04D2"/>
                </a:solidFill>
              </a:rPr>
              <a:t>●</a:t>
            </a:r>
            <a:r>
              <a:rPr lang="ja-JP" altLang="ja-JP" sz="1300" dirty="0"/>
              <a:t>応募者の選考</a:t>
            </a:r>
          </a:p>
          <a:p>
            <a:r>
              <a:rPr lang="ja-JP" altLang="en-US" sz="1300" dirty="0"/>
              <a:t>　　　</a:t>
            </a:r>
            <a:r>
              <a:rPr lang="en-US" altLang="ja-JP" sz="1300" dirty="0"/>
              <a:t>9</a:t>
            </a:r>
            <a:r>
              <a:rPr lang="ja-JP" altLang="ja-JP" sz="1300" dirty="0"/>
              <a:t>月</a:t>
            </a:r>
            <a:r>
              <a:rPr lang="en-US" altLang="ja-JP" sz="1300" dirty="0"/>
              <a:t>13</a:t>
            </a:r>
            <a:r>
              <a:rPr lang="ja-JP" altLang="en-US" sz="1300" dirty="0"/>
              <a:t>日</a:t>
            </a:r>
            <a:r>
              <a:rPr lang="en-US" altLang="ja-JP" sz="1300" dirty="0"/>
              <a:t>(</a:t>
            </a:r>
            <a:r>
              <a:rPr lang="ja-JP" altLang="en-US" sz="1300" dirty="0"/>
              <a:t>土</a:t>
            </a:r>
            <a:r>
              <a:rPr lang="en-US" altLang="ja-JP" sz="1300" dirty="0"/>
              <a:t>)</a:t>
            </a:r>
            <a:r>
              <a:rPr lang="ja-JP" altLang="ja-JP" sz="1300" dirty="0"/>
              <a:t>に学力テストおよび</a:t>
            </a:r>
            <a:r>
              <a:rPr lang="ja-JP" altLang="ja-JP" sz="1300" u="sng" dirty="0"/>
              <a:t>保護者同伴</a:t>
            </a:r>
            <a:r>
              <a:rPr lang="ja-JP" altLang="ja-JP" sz="1300" dirty="0"/>
              <a:t>の面接試験を実施し決定する。</a:t>
            </a:r>
            <a:br>
              <a:rPr lang="en-US" altLang="ja-JP" sz="1300" dirty="0"/>
            </a:br>
            <a:r>
              <a:rPr lang="ja-JP" altLang="en-US" sz="1300" dirty="0"/>
              <a:t>　　　</a:t>
            </a:r>
            <a:r>
              <a:rPr lang="ja-JP" altLang="ja-JP" sz="1300" dirty="0"/>
              <a:t>ただし過去に留学生の受入経験のある家庭を優先する。</a:t>
            </a:r>
          </a:p>
          <a:p>
            <a:pPr lvl="0"/>
            <a:r>
              <a:rPr lang="ja-JP" altLang="en-US" sz="1300" dirty="0">
                <a:solidFill>
                  <a:srgbClr val="0E04D2"/>
                </a:solidFill>
              </a:rPr>
              <a:t>●</a:t>
            </a:r>
            <a:r>
              <a:rPr lang="ja-JP" altLang="ja-JP" sz="1300" dirty="0"/>
              <a:t>留学期間と費用</a:t>
            </a:r>
          </a:p>
          <a:p>
            <a:r>
              <a:rPr lang="ja-JP" altLang="en-US" sz="1300" dirty="0"/>
              <a:t>　　　</a:t>
            </a:r>
            <a:r>
              <a:rPr lang="ja-JP" altLang="ja-JP" sz="1300" dirty="0"/>
              <a:t>留学期間は</a:t>
            </a:r>
            <a:r>
              <a:rPr lang="en-US" altLang="ja-JP" sz="1300" dirty="0"/>
              <a:t>8</a:t>
            </a:r>
            <a:r>
              <a:rPr lang="ja-JP" altLang="ja-JP" sz="1300" dirty="0"/>
              <a:t>月から翌年</a:t>
            </a:r>
            <a:r>
              <a:rPr lang="en-US" altLang="ja-JP" sz="1300" dirty="0"/>
              <a:t>7</a:t>
            </a:r>
            <a:r>
              <a:rPr lang="ja-JP" altLang="ja-JP" sz="1300" dirty="0"/>
              <a:t>月までの</a:t>
            </a:r>
            <a:r>
              <a:rPr lang="en-US" altLang="ja-JP" sz="1300" dirty="0"/>
              <a:t>1</a:t>
            </a:r>
            <a:r>
              <a:rPr lang="ja-JP" altLang="ja-JP" sz="1300" dirty="0"/>
              <a:t>年とする。</a:t>
            </a:r>
            <a:br>
              <a:rPr lang="en-US" altLang="ja-JP" sz="1300" dirty="0"/>
            </a:br>
            <a:r>
              <a:rPr lang="ja-JP" altLang="en-US" sz="1300" dirty="0"/>
              <a:t>　　　</a:t>
            </a:r>
            <a:r>
              <a:rPr lang="ja-JP" altLang="ja-JP" sz="1300" dirty="0"/>
              <a:t>費用は受入クラブの指定する都市までの往復航空運賃は本人負担。</a:t>
            </a:r>
            <a:br>
              <a:rPr lang="en-US" altLang="ja-JP" sz="1300" dirty="0"/>
            </a:br>
            <a:r>
              <a:rPr lang="ja-JP" altLang="en-US" sz="1300" dirty="0"/>
              <a:t>　　　</a:t>
            </a:r>
            <a:r>
              <a:rPr lang="ja-JP" altLang="ja-JP" sz="1300" dirty="0"/>
              <a:t>生活はホスト家庭の一員として待遇される。</a:t>
            </a:r>
            <a:br>
              <a:rPr lang="en-US" altLang="ja-JP" sz="1300" dirty="0"/>
            </a:br>
            <a:r>
              <a:rPr lang="ja-JP" altLang="en-US" sz="1300" dirty="0"/>
              <a:t>　　　</a:t>
            </a:r>
            <a:r>
              <a:rPr lang="ja-JP" altLang="ja-JP" sz="1300" dirty="0"/>
              <a:t>学費、月額</a:t>
            </a:r>
            <a:r>
              <a:rPr lang="en-US" altLang="ja-JP" sz="1300" dirty="0"/>
              <a:t>8,000</a:t>
            </a:r>
            <a:r>
              <a:rPr lang="ja-JP" altLang="ja-JP" sz="1300" dirty="0"/>
              <a:t>円程度の小遣いがホストロータリークラブから支給される。</a:t>
            </a:r>
          </a:p>
          <a:p>
            <a:pPr lvl="0"/>
            <a:r>
              <a:rPr lang="ja-JP" altLang="en-US" sz="1300" dirty="0">
                <a:solidFill>
                  <a:srgbClr val="0E04D2"/>
                </a:solidFill>
              </a:rPr>
              <a:t>●</a:t>
            </a:r>
            <a:r>
              <a:rPr lang="ja-JP" altLang="ja-JP" sz="1300" dirty="0"/>
              <a:t>派遣国の決定</a:t>
            </a:r>
          </a:p>
          <a:p>
            <a:r>
              <a:rPr lang="ja-JP" altLang="en-US" sz="1300" dirty="0"/>
              <a:t>　　　</a:t>
            </a:r>
            <a:r>
              <a:rPr lang="ja-JP" altLang="ja-JP" sz="1300" dirty="0"/>
              <a:t>生徒の希望は参考として伺いますが、最終決定は地区委員会がおこないます。</a:t>
            </a:r>
          </a:p>
          <a:p>
            <a:pPr lvl="0"/>
            <a:r>
              <a:rPr lang="ja-JP" altLang="en-US" sz="1300" dirty="0">
                <a:solidFill>
                  <a:srgbClr val="0E04D2"/>
                </a:solidFill>
              </a:rPr>
              <a:t>●</a:t>
            </a:r>
            <a:r>
              <a:rPr lang="ja-JP" altLang="ja-JP" sz="1300" dirty="0"/>
              <a:t>申込期限</a:t>
            </a:r>
          </a:p>
          <a:p>
            <a:r>
              <a:rPr lang="ja-JP" altLang="en-US" sz="1300" dirty="0"/>
              <a:t>　　　</a:t>
            </a:r>
            <a:r>
              <a:rPr lang="en-US" altLang="ja-JP" sz="1300" u="sng" dirty="0"/>
              <a:t>2025</a:t>
            </a:r>
            <a:r>
              <a:rPr lang="ja-JP" altLang="ja-JP" sz="1300" u="sng" dirty="0"/>
              <a:t>年</a:t>
            </a:r>
            <a:r>
              <a:rPr lang="en-US" altLang="ja-JP" sz="1300" u="sng" dirty="0"/>
              <a:t>8</a:t>
            </a:r>
            <a:r>
              <a:rPr lang="ja-JP" altLang="ja-JP" sz="1300" u="sng" dirty="0"/>
              <a:t>月</a:t>
            </a:r>
            <a:r>
              <a:rPr lang="en-US" altLang="ja-JP" sz="1300" u="sng" dirty="0"/>
              <a:t>31</a:t>
            </a:r>
            <a:r>
              <a:rPr lang="ja-JP" altLang="ja-JP" sz="1300" u="sng" dirty="0"/>
              <a:t>日までに必着</a:t>
            </a:r>
            <a:r>
              <a:rPr lang="ja-JP" altLang="ja-JP" sz="1300" dirty="0"/>
              <a:t>のこと。（所定の申込用紙を使用のこと）</a:t>
            </a:r>
          </a:p>
          <a:p>
            <a:pPr lvl="0"/>
            <a:r>
              <a:rPr lang="ja-JP" altLang="en-US" sz="1300" dirty="0">
                <a:solidFill>
                  <a:srgbClr val="0E04D2"/>
                </a:solidFill>
              </a:rPr>
              <a:t>●</a:t>
            </a:r>
            <a:r>
              <a:rPr lang="ja-JP" altLang="ja-JP" sz="1300" dirty="0"/>
              <a:t>申込先および問い合わせ先：　つぎの地区国際青少年副委員長まで</a:t>
            </a:r>
          </a:p>
          <a:p>
            <a:r>
              <a:rPr lang="ja-JP" altLang="ja-JP" sz="1300" dirty="0"/>
              <a:t>＜富山県＞</a:t>
            </a:r>
            <a:r>
              <a:rPr lang="en-US" altLang="ja-JP" sz="1300" dirty="0"/>
              <a:t>    </a:t>
            </a:r>
            <a:r>
              <a:rPr lang="ja-JP" altLang="en-US" sz="1300" dirty="0"/>
              <a:t>吉田愛一郎</a:t>
            </a:r>
            <a:r>
              <a:rPr lang="en-US" altLang="ja-JP" sz="1300" dirty="0"/>
              <a:t>  </a:t>
            </a:r>
            <a:r>
              <a:rPr lang="ja-JP" altLang="ja-JP" sz="1300" dirty="0"/>
              <a:t>〒</a:t>
            </a:r>
            <a:r>
              <a:rPr lang="en-US" altLang="ja-JP" sz="1300" dirty="0"/>
              <a:t>939-0341</a:t>
            </a:r>
            <a:r>
              <a:rPr lang="ja-JP" altLang="ja-JP" sz="1300" dirty="0"/>
              <a:t>　</a:t>
            </a:r>
            <a:r>
              <a:rPr lang="ja-JP" altLang="en-US" sz="1300" dirty="0"/>
              <a:t>射水</a:t>
            </a:r>
            <a:r>
              <a:rPr lang="ja-JP" altLang="ja-JP" sz="1300" dirty="0"/>
              <a:t>市</a:t>
            </a:r>
            <a:r>
              <a:rPr lang="ja-JP" altLang="en-US" sz="1300" dirty="0"/>
              <a:t>三ヶ高寺</a:t>
            </a:r>
            <a:r>
              <a:rPr lang="en-US" altLang="ja-JP" sz="1300" dirty="0"/>
              <a:t>1597-1</a:t>
            </a:r>
            <a:r>
              <a:rPr lang="ja-JP" altLang="en-US" sz="1300" dirty="0"/>
              <a:t>　射水ロータリークラブ事務局</a:t>
            </a:r>
            <a:br>
              <a:rPr lang="en-US" altLang="ja-JP" sz="1300" dirty="0"/>
            </a:br>
            <a:r>
              <a:rPr lang="ja-JP" altLang="en-US" sz="1300" dirty="0"/>
              <a:t>　　　　　　　　　　　　</a:t>
            </a:r>
            <a:r>
              <a:rPr lang="en-US" altLang="ja-JP" sz="1300" dirty="0"/>
              <a:t>TEL (076)655-8155</a:t>
            </a:r>
            <a:r>
              <a:rPr lang="ja-JP" altLang="en-US" sz="1300" dirty="0"/>
              <a:t>　</a:t>
            </a:r>
            <a:r>
              <a:rPr lang="en-US" altLang="ja-JP" sz="1300" dirty="0"/>
              <a:t>FAX (076) 655-8156</a:t>
            </a:r>
            <a:endParaRPr lang="ja-JP" altLang="ja-JP" sz="1300" dirty="0"/>
          </a:p>
          <a:p>
            <a:r>
              <a:rPr lang="ja-JP" altLang="ja-JP" sz="1300" dirty="0"/>
              <a:t>＜石川県＞</a:t>
            </a:r>
            <a:r>
              <a:rPr lang="ja-JP" altLang="en-US" sz="1300" dirty="0"/>
              <a:t>    山岸晋作　</a:t>
            </a:r>
            <a:r>
              <a:rPr lang="en-US" altLang="ja-JP" sz="1300" dirty="0"/>
              <a:t>  </a:t>
            </a:r>
            <a:r>
              <a:rPr lang="ja-JP" altLang="ja-JP" sz="1300" dirty="0"/>
              <a:t>〒</a:t>
            </a:r>
            <a:r>
              <a:rPr lang="en-US" altLang="ja-JP" sz="1300" dirty="0"/>
              <a:t>920-0805</a:t>
            </a:r>
            <a:r>
              <a:rPr lang="ja-JP" altLang="en-US" sz="1300" dirty="0"/>
              <a:t>　石川県金沢市小金町</a:t>
            </a:r>
            <a:r>
              <a:rPr lang="en-US" altLang="ja-JP" sz="1300" dirty="0"/>
              <a:t>3</a:t>
            </a:r>
            <a:r>
              <a:rPr lang="ja-JP" altLang="en-US" sz="1300" dirty="0"/>
              <a:t>－</a:t>
            </a:r>
            <a:r>
              <a:rPr lang="en-US" altLang="ja-JP" sz="1300" dirty="0"/>
              <a:t>31</a:t>
            </a:r>
            <a:r>
              <a:rPr lang="ja-JP" altLang="en-US" sz="1300" dirty="0"/>
              <a:t>　</a:t>
            </a:r>
            <a:r>
              <a:rPr lang="en-US" altLang="ja-JP" sz="1300" dirty="0"/>
              <a:t>(</a:t>
            </a:r>
            <a:r>
              <a:rPr lang="ja-JP" altLang="en-US" sz="1300" dirty="0"/>
              <a:t>株</a:t>
            </a:r>
            <a:r>
              <a:rPr lang="en-US" altLang="ja-JP" sz="1300" dirty="0"/>
              <a:t>)</a:t>
            </a:r>
            <a:r>
              <a:rPr lang="ja-JP" altLang="en-US" sz="1300" dirty="0"/>
              <a:t>山岸製作所</a:t>
            </a:r>
            <a:br>
              <a:rPr lang="en-US" altLang="ja-JP" sz="1300" dirty="0"/>
            </a:br>
            <a:r>
              <a:rPr lang="ja-JP" altLang="en-US" sz="1300" dirty="0"/>
              <a:t>　　　　　　　　　　　　</a:t>
            </a:r>
            <a:r>
              <a:rPr lang="en-US" altLang="ja-JP" sz="1300" dirty="0"/>
              <a:t>TEL (076)252-5121</a:t>
            </a:r>
            <a:r>
              <a:rPr lang="ja-JP" altLang="en-US" sz="1300" dirty="0"/>
              <a:t>　</a:t>
            </a:r>
            <a:r>
              <a:rPr lang="en-US" altLang="ja-JP" sz="1300" dirty="0"/>
              <a:t>FAX (076) 253-9220</a:t>
            </a:r>
            <a:endParaRPr lang="ja-JP" altLang="ja-JP" sz="1300" dirty="0"/>
          </a:p>
          <a:p>
            <a:pPr lvl="0"/>
            <a:r>
              <a:rPr lang="ja-JP" altLang="en-US" sz="1300" dirty="0">
                <a:solidFill>
                  <a:srgbClr val="0E04D2"/>
                </a:solidFill>
              </a:rPr>
              <a:t>●</a:t>
            </a:r>
            <a:r>
              <a:rPr lang="ja-JP" altLang="ja-JP" sz="1300" dirty="0"/>
              <a:t>申込書ダウンロード先</a:t>
            </a:r>
            <a:r>
              <a:rPr lang="ja-JP" altLang="en-US" sz="1300" dirty="0"/>
              <a:t>　　</a:t>
            </a:r>
            <a:r>
              <a:rPr lang="en-US" altLang="ja-JP" sz="1300" u="sng" dirty="0">
                <a:solidFill>
                  <a:schemeClr val="accent3">
                    <a:lumMod val="40000"/>
                    <a:lumOff val="6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http://www.rotary2610yep.jp/send/</a:t>
            </a:r>
            <a:endParaRPr lang="ja-JP" altLang="ja-JP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ja-JP" altLang="en-US" sz="1300" dirty="0"/>
              <a:t>　　　　　　　　　　　　　　　　　　　　　　　　　　　　　　　　　　　　　　　　　　　　　　　</a:t>
            </a:r>
            <a:r>
              <a:rPr lang="ja-JP" altLang="ja-JP" sz="1300" dirty="0"/>
              <a:t>以上</a:t>
            </a:r>
          </a:p>
        </p:txBody>
      </p:sp>
    </p:spTree>
    <p:extLst>
      <p:ext uri="{BB962C8B-B14F-4D97-AF65-F5344CB8AC3E}">
        <p14:creationId xmlns:p14="http://schemas.microsoft.com/office/powerpoint/2010/main" val="164509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A9A71C-A73F-5E27-C22A-DCE2FC4BC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921" y="771831"/>
            <a:ext cx="5710083" cy="614517"/>
          </a:xfrm>
        </p:spPr>
        <p:txBody>
          <a:bodyPr>
            <a:noAutofit/>
          </a:bodyPr>
          <a:lstStyle/>
          <a:p>
            <a:r>
              <a:rPr kumimoji="1" lang="ja-JP" altLang="en-US" sz="4000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なぜ海外留学か？</a:t>
            </a:r>
            <a:br>
              <a:rPr kumimoji="1" lang="ja-JP" altLang="en-US" sz="4000" dirty="0"/>
            </a:br>
            <a:endParaRPr kumimoji="1" lang="ja-JP" altLang="en-US" sz="4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89BDD76-F687-511F-122C-2702CBBFEE40}"/>
              </a:ext>
            </a:extLst>
          </p:cNvPr>
          <p:cNvSpPr txBox="1"/>
          <p:nvPr/>
        </p:nvSpPr>
        <p:spPr>
          <a:xfrm>
            <a:off x="7983794" y="4070555"/>
            <a:ext cx="1944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F06C6767-1BDD-356D-D222-864FBB63B5CD}"/>
              </a:ext>
            </a:extLst>
          </p:cNvPr>
          <p:cNvSpPr txBox="1">
            <a:spLocks/>
          </p:cNvSpPr>
          <p:nvPr/>
        </p:nvSpPr>
        <p:spPr>
          <a:xfrm>
            <a:off x="1118024" y="2123768"/>
            <a:ext cx="7135762" cy="2989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umimoji="1"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l"/>
            </a:pPr>
            <a:r>
              <a:rPr lang="ja-JP" altLang="en-US" sz="2800" b="1" dirty="0">
                <a:solidFill>
                  <a:schemeClr val="tx1"/>
                </a:solidFill>
              </a:rPr>
              <a:t>海外留学の意義とは</a:t>
            </a:r>
            <a:br>
              <a:rPr lang="en-US" altLang="ja-JP" sz="2800" b="1" dirty="0">
                <a:solidFill>
                  <a:schemeClr val="tx1"/>
                </a:solidFill>
              </a:rPr>
            </a:br>
            <a:endParaRPr lang="en-US" altLang="ja-JP" sz="2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ja-JP" altLang="en-US" sz="2800" dirty="0">
                <a:solidFill>
                  <a:schemeClr val="tx1"/>
                </a:solidFill>
              </a:rPr>
              <a:t>「高校生という人生で最も多感な時期に</a:t>
            </a:r>
            <a:br>
              <a:rPr lang="en-US" altLang="ja-JP" sz="2800" dirty="0">
                <a:solidFill>
                  <a:schemeClr val="tx1"/>
                </a:solidFill>
              </a:rPr>
            </a:br>
            <a:r>
              <a:rPr lang="ja-JP" altLang="en-US" sz="2800" dirty="0">
                <a:solidFill>
                  <a:schemeClr val="tx1"/>
                </a:solidFill>
              </a:rPr>
              <a:t>日本にいては決して経験できない</a:t>
            </a:r>
            <a:br>
              <a:rPr lang="en-US" altLang="ja-JP" sz="2800" dirty="0">
                <a:solidFill>
                  <a:schemeClr val="tx1"/>
                </a:solidFill>
              </a:rPr>
            </a:br>
            <a:r>
              <a:rPr lang="ja-JP" altLang="en-US" sz="2800" dirty="0">
                <a:solidFill>
                  <a:schemeClr val="tx1"/>
                </a:solidFill>
              </a:rPr>
              <a:t>さまざまな経験を通じて</a:t>
            </a:r>
            <a:br>
              <a:rPr lang="en-US" altLang="ja-JP" sz="2800" dirty="0">
                <a:solidFill>
                  <a:schemeClr val="tx1"/>
                </a:solidFill>
              </a:rPr>
            </a:br>
            <a:r>
              <a:rPr lang="ja-JP" altLang="en-US" sz="2800" dirty="0">
                <a:solidFill>
                  <a:schemeClr val="tx1"/>
                </a:solidFill>
              </a:rPr>
              <a:t>人間的な成長が促される」こと。</a:t>
            </a:r>
            <a:br>
              <a:rPr lang="en-US" altLang="ja-JP" sz="2800" dirty="0">
                <a:solidFill>
                  <a:schemeClr val="tx1"/>
                </a:solidFill>
              </a:rPr>
            </a:br>
            <a:br>
              <a:rPr lang="en-US" altLang="ja-JP" sz="2800" dirty="0">
                <a:solidFill>
                  <a:schemeClr val="tx1"/>
                </a:solidFill>
              </a:rPr>
            </a:br>
            <a:r>
              <a:rPr lang="ja-JP" altLang="en-US" sz="2800" dirty="0">
                <a:solidFill>
                  <a:schemeClr val="tx1"/>
                </a:solidFill>
              </a:rPr>
              <a:t>留学は人生観、世界観を変える。</a:t>
            </a:r>
          </a:p>
        </p:txBody>
      </p:sp>
    </p:spTree>
    <p:extLst>
      <p:ext uri="{BB962C8B-B14F-4D97-AF65-F5344CB8AC3E}">
        <p14:creationId xmlns:p14="http://schemas.microsoft.com/office/powerpoint/2010/main" val="34637586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縞模様">
  <a:themeElements>
    <a:clrScheme name="ユーザー定義 7">
      <a:dk1>
        <a:srgbClr val="2C2C2C"/>
      </a:dk1>
      <a:lt1>
        <a:srgbClr val="FFFFFF"/>
      </a:lt1>
      <a:dk2>
        <a:srgbClr val="002E5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縞模様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縞模様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スライス">
  <a:themeElements>
    <a:clrScheme name="暖かみのある青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スライス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スライ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天空">
  <a:themeElements>
    <a:clrScheme name="天空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天空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天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2029</TotalTime>
  <Words>1604</Words>
  <Application>Microsoft Office PowerPoint</Application>
  <PresentationFormat>画面に合わせる (4:3)</PresentationFormat>
  <Paragraphs>458</Paragraphs>
  <Slides>22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22</vt:i4>
      </vt:variant>
    </vt:vector>
  </HeadingPairs>
  <TitlesOfParts>
    <vt:vector size="38" baseType="lpstr">
      <vt:lpstr>HGP明朝E</vt:lpstr>
      <vt:lpstr>HGS明朝B</vt:lpstr>
      <vt:lpstr>HG創英ﾌﾟﾚｾﾞﾝｽEB</vt:lpstr>
      <vt:lpstr>ＭＳ 明朝</vt:lpstr>
      <vt:lpstr>Arial</vt:lpstr>
      <vt:lpstr>Calibri</vt:lpstr>
      <vt:lpstr>Calibri Light</vt:lpstr>
      <vt:lpstr>Century</vt:lpstr>
      <vt:lpstr>Century Gothic</vt:lpstr>
      <vt:lpstr>Corbel</vt:lpstr>
      <vt:lpstr>Georgia</vt:lpstr>
      <vt:lpstr>Wingdings</vt:lpstr>
      <vt:lpstr>Wingdings 3</vt:lpstr>
      <vt:lpstr>縞模様</vt:lpstr>
      <vt:lpstr>スライス</vt:lpstr>
      <vt:lpstr>天空</vt:lpstr>
      <vt:lpstr>地区国際青少年交換委員会</vt:lpstr>
      <vt:lpstr>PowerPoint プレゼンテーション</vt:lpstr>
      <vt:lpstr>「3年間の目標」</vt:lpstr>
      <vt:lpstr>2025-2026年度　地区青少年交換委員会予定表</vt:lpstr>
      <vt:lpstr>事業の重点項目</vt:lpstr>
      <vt:lpstr>Rotary Youth Day 　開催 2026年5月 10：00～16：00</vt:lpstr>
      <vt:lpstr>交換プログラムの概要 </vt:lpstr>
      <vt:lpstr>2025-2026年度　派遣交換学生　募集要項</vt:lpstr>
      <vt:lpstr>なぜ海外留学か？ </vt:lpstr>
      <vt:lpstr>長期交換プログラムの歴史と実績</vt:lpstr>
      <vt:lpstr>長期交換プログラムの特徴</vt:lpstr>
      <vt:lpstr>ベルギー短期交換プログラム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「国際青少年交換委員会の課題と今後</dc:title>
  <dc:creator>gloss-soumu</dc:creator>
  <cp:lastModifiedBy>2610地区 ユーザ２</cp:lastModifiedBy>
  <cp:revision>265</cp:revision>
  <cp:lastPrinted>2018-03-12T00:45:43Z</cp:lastPrinted>
  <dcterms:created xsi:type="dcterms:W3CDTF">2016-09-12T06:13:38Z</dcterms:created>
  <dcterms:modified xsi:type="dcterms:W3CDTF">2025-03-28T13:00:59Z</dcterms:modified>
</cp:coreProperties>
</file>