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0" r:id="rId6"/>
    <p:sldId id="261" r:id="rId7"/>
    <p:sldId id="266" r:id="rId8"/>
  </p:sldIdLst>
  <p:sldSz cx="14630400" cy="8229600"/>
  <p:notesSz cx="8229600" cy="14630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4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2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610地区 ユーザ２" userId="f0981298-905b-4581-9958-5a0c34a3664b" providerId="ADAL" clId="{B897A409-FA38-4A84-93F3-8542F2075BB1}"/>
    <pc:docChg chg="modSld">
      <pc:chgData name="2610地区 ユーザ２" userId="f0981298-905b-4581-9958-5a0c34a3664b" providerId="ADAL" clId="{B897A409-FA38-4A84-93F3-8542F2075BB1}" dt="2025-03-28T12:25:50.648" v="3" actId="20577"/>
      <pc:docMkLst>
        <pc:docMk/>
      </pc:docMkLst>
      <pc:sldChg chg="modSp mod">
        <pc:chgData name="2610地区 ユーザ２" userId="f0981298-905b-4581-9958-5a0c34a3664b" providerId="ADAL" clId="{B897A409-FA38-4A84-93F3-8542F2075BB1}" dt="2025-03-28T12:25:50.648" v="3" actId="20577"/>
        <pc:sldMkLst>
          <pc:docMk/>
          <pc:sldMk cId="0" sldId="256"/>
        </pc:sldMkLst>
        <pc:spChg chg="mod">
          <ac:chgData name="2610地区 ユーザ２" userId="f0981298-905b-4581-9958-5a0c34a3664b" providerId="ADAL" clId="{B897A409-FA38-4A84-93F3-8542F2075BB1}" dt="2025-03-28T12:25:50.648" v="3" actId="20577"/>
          <ac:spMkLst>
            <pc:docMk/>
            <pc:sldMk cId="0" sldId="256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47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87233" y="1177448"/>
            <a:ext cx="8317281" cy="216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ln w="15875">
                  <a:solidFill>
                    <a:srgbClr val="FF40FF"/>
                  </a:solidFill>
                </a:ln>
                <a:solidFill>
                  <a:srgbClr val="FF8AD8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2025-26年度 </a:t>
            </a:r>
          </a:p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 err="1">
                <a:ln w="15875">
                  <a:solidFill>
                    <a:srgbClr val="FF40FF"/>
                  </a:solidFill>
                </a:ln>
                <a:solidFill>
                  <a:srgbClr val="FF8AD8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ロータリー米山記念奨学会委員会</a:t>
            </a:r>
            <a:r>
              <a:rPr lang="en-US" sz="4400" kern="0" spc="-89" dirty="0">
                <a:ln w="15875">
                  <a:solidFill>
                    <a:srgbClr val="FF40FF"/>
                  </a:solidFill>
                </a:ln>
                <a:solidFill>
                  <a:srgbClr val="FF8AD8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事業計画</a:t>
            </a:r>
            <a:endParaRPr lang="en-US" sz="4400" dirty="0">
              <a:ln w="15875">
                <a:solidFill>
                  <a:srgbClr val="FF40FF"/>
                </a:solidFill>
              </a:ln>
              <a:solidFill>
                <a:srgbClr val="FF8AD8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6324124" y="5898833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3"/>
          <p:cNvSpPr/>
          <p:nvPr/>
        </p:nvSpPr>
        <p:spPr>
          <a:xfrm>
            <a:off x="5887233" y="4479325"/>
            <a:ext cx="5711866" cy="2160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50"/>
              </a:lnSpc>
              <a:buNone/>
            </a:pPr>
            <a:r>
              <a:rPr lang="en-US" sz="360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2025年</a:t>
            </a:r>
            <a:r>
              <a:rPr lang="en-US" sz="3600" b="1" kern="0" spc="-38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3月</a:t>
            </a:r>
            <a:r>
              <a:rPr lang="en-US" altLang="ja-JP" sz="3600" b="1" kern="0" spc="-38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30</a:t>
            </a:r>
            <a:r>
              <a:rPr lang="en-US" sz="3600" b="1" kern="0" spc="-38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日</a:t>
            </a:r>
            <a:endParaRPr lang="en-US" sz="3600" b="1" kern="0" spc="-38" dirty="0">
              <a:solidFill>
                <a:srgbClr val="272525"/>
              </a:solidFill>
              <a:latin typeface="Source Sans Pro Bold" pitchFamily="34" charset="0"/>
              <a:ea typeface="Source Sans Pro Bold" pitchFamily="34" charset="-122"/>
              <a:cs typeface="Source Sans Pro Bold" pitchFamily="34" charset="-120"/>
            </a:endParaRPr>
          </a:p>
          <a:p>
            <a:pPr marL="0" indent="0">
              <a:lnSpc>
                <a:spcPts val="3250"/>
              </a:lnSpc>
              <a:buNone/>
            </a:pPr>
            <a:endParaRPr lang="en-US" sz="3600" b="1" kern="0" spc="-38" dirty="0">
              <a:solidFill>
                <a:srgbClr val="272525"/>
              </a:solidFill>
              <a:latin typeface="Source Sans Pro Bold" pitchFamily="34" charset="0"/>
              <a:ea typeface="Source Sans Pro Bold" pitchFamily="34" charset="-122"/>
              <a:cs typeface="Source Sans Pro Bold" pitchFamily="34" charset="-120"/>
            </a:endParaRPr>
          </a:p>
          <a:p>
            <a:pPr marL="0" indent="0">
              <a:lnSpc>
                <a:spcPts val="3250"/>
              </a:lnSpc>
              <a:buNone/>
            </a:pPr>
            <a:r>
              <a:rPr lang="en-US" sz="2800" b="1" kern="0" spc="-38" dirty="0" err="1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ロータリー米山記念奨学会委員会委員長</a:t>
            </a:r>
            <a:endParaRPr lang="en-US" sz="2800" b="1" kern="0" spc="-38" dirty="0">
              <a:solidFill>
                <a:srgbClr val="272525"/>
              </a:solidFill>
              <a:latin typeface="Source Sans Pro Bold" pitchFamily="34" charset="0"/>
              <a:ea typeface="Source Sans Pro Bold" pitchFamily="34" charset="-122"/>
              <a:cs typeface="Source Sans Pro Bold" pitchFamily="34" charset="-120"/>
            </a:endParaRPr>
          </a:p>
          <a:p>
            <a:pPr marL="0" indent="0">
              <a:lnSpc>
                <a:spcPts val="3250"/>
              </a:lnSpc>
              <a:buNone/>
            </a:pPr>
            <a:r>
              <a:rPr lang="en-US" sz="2800" b="1" kern="0" spc="-38" dirty="0" err="1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松崎</a:t>
            </a:r>
            <a:r>
              <a:rPr lang="en-US" altLang="ja-JP" sz="280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 </a:t>
            </a:r>
            <a:r>
              <a:rPr lang="en-US" altLang="ja-JP" sz="2800" b="1" kern="0" spc="-38" dirty="0" err="1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秀規</a:t>
            </a:r>
            <a:r>
              <a:rPr lang="ja-JP" altLang="en-US" sz="280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（金沢</a:t>
            </a:r>
            <a:r>
              <a:rPr lang="en-US" altLang="ja-JP" sz="280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RC</a:t>
            </a:r>
            <a:r>
              <a:rPr lang="ja-JP" altLang="en-US" sz="280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）</a:t>
            </a:r>
            <a:r>
              <a:rPr lang="en-US" altLang="ja-JP" sz="280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99267"/>
            <a:ext cx="5632490" cy="704017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ln w="15875">
                  <a:solidFill>
                    <a:srgbClr val="FF40FF"/>
                  </a:solidFill>
                </a:ln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３年間の目標</a:t>
            </a:r>
            <a:endParaRPr lang="en-US" sz="4400" dirty="0">
              <a:ln w="15875">
                <a:solidFill>
                  <a:srgbClr val="FF40FF"/>
                </a:solidFill>
              </a:ln>
            </a:endParaRPr>
          </a:p>
        </p:txBody>
      </p:sp>
      <p:sp>
        <p:nvSpPr>
          <p:cNvPr id="4" name="Shape 1"/>
          <p:cNvSpPr/>
          <p:nvPr/>
        </p:nvSpPr>
        <p:spPr>
          <a:xfrm>
            <a:off x="6324124" y="213145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6508909" y="223170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01959" y="2131457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優秀な奨学生の採用と育成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7101959" y="2978944"/>
            <a:ext cx="283678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優秀な奨学生を採用し、彼らの成長を支援することを目指します。これにより、将来の国際社会で活躍する人材を育成します。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10178058" y="213145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6"/>
          <p:cNvSpPr/>
          <p:nvPr/>
        </p:nvSpPr>
        <p:spPr>
          <a:xfrm>
            <a:off x="10362843" y="2231708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55893" y="2131457"/>
            <a:ext cx="283678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ロータリー会員への理解促進と寄付増進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10955893" y="2978944"/>
            <a:ext cx="283678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奨学事業への理解を深め、会員からの寄付を増やすことを目標とします。これにより、より多くの学生を支援することが可能になります。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6324124" y="5785604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0"/>
          <p:cNvSpPr/>
          <p:nvPr/>
        </p:nvSpPr>
        <p:spPr>
          <a:xfrm>
            <a:off x="6508909" y="5885855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101959" y="5785604"/>
            <a:ext cx="468915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44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世話クラブ・カウンセラー制度の充実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7101959" y="6281142"/>
            <a:ext cx="669071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奨学生の育成には、世話クラブやカウンセラーとの連携強化が不可欠です。この制度をさらに充実させることで、より効果的な支援を提供します。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7724" y="675084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ln w="15875">
                  <a:solidFill>
                    <a:srgbClr val="FF40FF"/>
                  </a:solidFill>
                </a:ln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具体的な数値目標</a:t>
            </a:r>
            <a:endParaRPr lang="en-US" sz="4400" dirty="0">
              <a:ln w="15875">
                <a:solidFill>
                  <a:srgbClr val="FF40FF"/>
                </a:solidFill>
              </a:ln>
            </a:endParaRPr>
          </a:p>
        </p:txBody>
      </p:sp>
      <p:sp>
        <p:nvSpPr>
          <p:cNvPr id="4" name="Text 1"/>
          <p:cNvSpPr/>
          <p:nvPr/>
        </p:nvSpPr>
        <p:spPr>
          <a:xfrm>
            <a:off x="837724" y="1857732"/>
            <a:ext cx="35547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7200" b="1" kern="0" spc="-124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5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682580" y="2946678"/>
            <a:ext cx="3709874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経験世話クラブを、現在の４５クラブから</a:t>
            </a:r>
            <a:r>
              <a:rPr lang="en-US" sz="2400" b="1" kern="0" spc="-38" dirty="0">
                <a:solidFill>
                  <a:srgbClr val="F44444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５クラブ増加</a:t>
            </a: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させ、より多くのクラブが奨学生支援に参加することを目指します。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4751427" y="1857732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7200" b="1" kern="0" spc="-124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0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4751427" y="2946678"/>
            <a:ext cx="3554849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b="1" kern="0" spc="-38" dirty="0">
                <a:solidFill>
                  <a:srgbClr val="F44444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全てのクラブが特別寄付</a:t>
            </a: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を行うことを目標とし、奨学事業への参加意識を高めます。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2794516" y="5316498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7200" b="1" kern="0" spc="-124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5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2380491" y="6410087"/>
            <a:ext cx="4382898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現在のゼロから</a:t>
            </a:r>
            <a:r>
              <a:rPr lang="en-US" sz="2400" b="1" kern="0" spc="-38" dirty="0">
                <a:solidFill>
                  <a:srgbClr val="F44444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年間５回の共催イベント</a:t>
            </a:r>
            <a:r>
              <a:rPr lang="en-US" sz="24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を目指し、学友との連携を強化します。</a:t>
            </a:r>
            <a:endParaRPr lang="en-US" sz="2400" dirty="0"/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7890F8DE-3F8F-AEBA-86D6-01FFBD07E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5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1400" y="566857"/>
            <a:ext cx="4850130" cy="606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kern="0" spc="-76" dirty="0">
                <a:ln w="15875">
                  <a:solidFill>
                    <a:srgbClr val="FF40FF"/>
                  </a:solidFill>
                </a:ln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今年度の事業目標</a:t>
            </a:r>
            <a:endParaRPr lang="en-US" sz="3800" dirty="0">
              <a:ln w="15875">
                <a:solidFill>
                  <a:srgbClr val="FF40FF"/>
                </a:solidFill>
              </a:ln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995" y="1482209"/>
            <a:ext cx="1030605" cy="123670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69725" y="1688306"/>
            <a:ext cx="2613184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米山奨学事業の理解促進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721400" y="2115026"/>
            <a:ext cx="6361509" cy="329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400" b="1" kern="0" spc="-32" dirty="0">
                <a:solidFill>
                  <a:srgbClr val="F44444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会員への周知</a:t>
            </a:r>
            <a:r>
              <a:rPr lang="en-US" sz="1600" b="1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を深め</a:t>
            </a: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、事業の重要性を伝えます。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995" y="2718911"/>
            <a:ext cx="1030605" cy="123670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657844" y="2925008"/>
            <a:ext cx="2425065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優秀な奨学生の支援</a:t>
            </a: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721400" y="3351728"/>
            <a:ext cx="6361509" cy="329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円滑な</a:t>
            </a:r>
            <a:r>
              <a:rPr lang="en-US" sz="2400" b="1" kern="0" spc="-32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募集、選考</a:t>
            </a:r>
            <a:r>
              <a:rPr lang="en-US" sz="2400" kern="0" spc="-32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、支援</a:t>
            </a: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プロセスを確立します。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995" y="3955613"/>
            <a:ext cx="1030605" cy="123670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476988" y="4161711"/>
            <a:ext cx="2605921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交流促進による相互理解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721400" y="4588431"/>
            <a:ext cx="6361509" cy="329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奨学生と</a:t>
            </a:r>
            <a:r>
              <a:rPr lang="en-US" sz="2000" b="1" kern="0" spc="-32" dirty="0">
                <a:solidFill>
                  <a:srgbClr val="F44444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ロータリー会員の交流</a:t>
            </a: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を通じて、相互理解を深めます。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995" y="5192316"/>
            <a:ext cx="1030605" cy="123670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657844" y="5398413"/>
            <a:ext cx="2425065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学友会との連携強化</a:t>
            </a:r>
            <a:endParaRPr lang="en-US" sz="2400" dirty="0"/>
          </a:p>
        </p:txBody>
      </p:sp>
      <p:sp>
        <p:nvSpPr>
          <p:cNvPr id="15" name="Text 8"/>
          <p:cNvSpPr/>
          <p:nvPr/>
        </p:nvSpPr>
        <p:spPr>
          <a:xfrm>
            <a:off x="721400" y="5825133"/>
            <a:ext cx="6361509" cy="329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00" b="1" kern="0" spc="-32" dirty="0">
                <a:solidFill>
                  <a:srgbClr val="F44444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学友会</a:t>
            </a: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との協力を通じて、事業の認知度向上を目指します。</a:t>
            </a:r>
            <a:endParaRPr lang="en-US" sz="16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995" y="6429018"/>
            <a:ext cx="1030605" cy="1236702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4469725" y="6635115"/>
            <a:ext cx="2613184" cy="303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24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地域社会での認知度向上</a:t>
            </a:r>
            <a:endParaRPr lang="en-US" sz="2400" dirty="0"/>
          </a:p>
        </p:txBody>
      </p:sp>
      <p:sp>
        <p:nvSpPr>
          <p:cNvPr id="18" name="Text 10"/>
          <p:cNvSpPr/>
          <p:nvPr/>
        </p:nvSpPr>
        <p:spPr>
          <a:xfrm>
            <a:off x="721400" y="7061835"/>
            <a:ext cx="6361509" cy="329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地域社会における米山奨学事業の</a:t>
            </a:r>
            <a:r>
              <a:rPr lang="en-US" sz="2400" kern="0" spc="-32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認知度</a:t>
            </a:r>
            <a:r>
              <a:rPr lang="en-US" sz="1600" kern="0" spc="-32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を高めます。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5632490" cy="70401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ln>
                  <a:solidFill>
                    <a:srgbClr val="FF40FF">
                      <a:alpha val="98000"/>
                    </a:srgbClr>
                  </a:solidFill>
                </a:ln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重点事業</a:t>
            </a:r>
            <a:endParaRPr lang="en-US" sz="4400" dirty="0">
              <a:ln>
                <a:solidFill>
                  <a:srgbClr val="FF40FF">
                    <a:alpha val="98000"/>
                  </a:srgbClr>
                </a:solidFill>
              </a:ln>
            </a:endParaRPr>
          </a:p>
        </p:txBody>
      </p:sp>
      <p:sp>
        <p:nvSpPr>
          <p:cNvPr id="3" name="Text 1"/>
          <p:cNvSpPr/>
          <p:nvPr/>
        </p:nvSpPr>
        <p:spPr>
          <a:xfrm>
            <a:off x="1379101" y="2780228"/>
            <a:ext cx="331005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b="1" kern="0" spc="-44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会員理解度促進と寄付増進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275767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20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会員の個人平均寄付額を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837724" y="3802380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20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5％増加させることを目指します。</a:t>
            </a:r>
            <a:endParaRPr lang="en-US" sz="2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327815" y="3168491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9941243" y="2660571"/>
            <a:ext cx="303418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kern="0" spc="-44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奨学生募集・選考・採用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9941243" y="3156109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b="1" kern="0" spc="-38" dirty="0">
                <a:solidFill>
                  <a:srgbClr val="F44444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指定校カバー率90％以上</a:t>
            </a:r>
            <a:r>
              <a:rPr lang="en-US" sz="20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、海外応募者対象奨学生1名以上の採用を目標とします。</a:t>
            </a:r>
            <a:endParaRPr lang="en-US" sz="20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538686" y="3554254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2" name="Text 8"/>
          <p:cNvSpPr/>
          <p:nvPr/>
        </p:nvSpPr>
        <p:spPr>
          <a:xfrm>
            <a:off x="9941243" y="510706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kern="0" spc="-44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奨学生ケアの充実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 9"/>
          <p:cNvSpPr/>
          <p:nvPr/>
        </p:nvSpPr>
        <p:spPr>
          <a:xfrm>
            <a:off x="9941243" y="5602605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緊急時対応マニュアルの作成・整備を行い、安心できるサポート体制を構築します。</a:t>
            </a:r>
            <a:endParaRPr lang="en-US" sz="20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8152924" y="5765125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6" name="Text 11"/>
          <p:cNvSpPr/>
          <p:nvPr/>
        </p:nvSpPr>
        <p:spPr>
          <a:xfrm>
            <a:off x="1872972" y="510706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b="1" kern="0" spc="-44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学友会との連携強化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 12"/>
          <p:cNvSpPr/>
          <p:nvPr/>
        </p:nvSpPr>
        <p:spPr>
          <a:xfrm>
            <a:off x="837724" y="5602605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200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毎月の学友連絡会開催や学友の卓話講演会を実施し、ネットワークを強化します。</a:t>
            </a:r>
            <a:endParaRPr lang="en-US" sz="200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  <a:ln w="41275">
            <a:noFill/>
          </a:ln>
        </p:spPr>
      </p:pic>
      <p:sp>
        <p:nvSpPr>
          <p:cNvPr id="19" name="Text 13"/>
          <p:cNvSpPr/>
          <p:nvPr/>
        </p:nvSpPr>
        <p:spPr>
          <a:xfrm>
            <a:off x="5942052" y="5379363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4</a:t>
            </a:r>
            <a:endParaRPr lang="en-US" sz="2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3425" y="592812"/>
            <a:ext cx="5314950" cy="616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kern="0" spc="-78" dirty="0">
                <a:ln w="15875">
                  <a:solidFill>
                    <a:srgbClr val="FF40FF"/>
                  </a:solidFill>
                </a:ln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その他の重要な取り組み</a:t>
            </a:r>
            <a:endParaRPr lang="en-US" sz="3850" dirty="0">
              <a:ln w="15875">
                <a:solidFill>
                  <a:srgbClr val="FF40FF"/>
                </a:solidFill>
              </a:ln>
            </a:endParaRPr>
          </a:p>
        </p:txBody>
      </p:sp>
      <p:sp>
        <p:nvSpPr>
          <p:cNvPr id="4" name="Shape 1"/>
          <p:cNvSpPr/>
          <p:nvPr/>
        </p:nvSpPr>
        <p:spPr>
          <a:xfrm>
            <a:off x="733425" y="1523524"/>
            <a:ext cx="7677150" cy="1538764"/>
          </a:xfrm>
          <a:prstGeom prst="roundRect">
            <a:avLst>
              <a:gd name="adj" fmla="val 572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950595" y="1740694"/>
            <a:ext cx="2656880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kern="0" spc="-39" dirty="0" err="1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第五回米山学友世界大会</a:t>
            </a:r>
            <a:r>
              <a:rPr lang="en-US" sz="2400" b="1" kern="0" spc="-39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(2027年開催予定)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950595" y="2174558"/>
            <a:ext cx="724281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ja-JP" altLang="en-US" sz="1650" b="1">
                <a:latin typeface="Source Sans Pro" panose="020B0503030403020204" pitchFamily="34" charset="0"/>
              </a:rPr>
              <a:t>世界大会誘致に向けたプレゼンは完了し、現在は選考結果の発表</a:t>
            </a:r>
            <a:endParaRPr lang="en-US" altLang="ja-JP" sz="1650" b="1" dirty="0">
              <a:latin typeface="Source Sans Pro" panose="020B0503030403020204" pitchFamily="34" charset="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ja-JP" altLang="en-US" sz="2000" b="1">
                <a:solidFill>
                  <a:srgbClr val="FF0000"/>
                </a:solidFill>
                <a:latin typeface="Source Sans Pro" panose="020B0503030403020204" pitchFamily="34" charset="0"/>
              </a:rPr>
              <a:t>（４月１日）</a:t>
            </a:r>
            <a:r>
              <a:rPr lang="ja-JP" altLang="en-US" sz="1650" b="1">
                <a:latin typeface="Source Sans Pro" panose="020B0503030403020204" pitchFamily="34" charset="0"/>
              </a:rPr>
              <a:t>を待っている段階です。</a:t>
            </a:r>
            <a:r>
              <a:rPr lang="en-US" sz="1650" kern="0" spc="-33" dirty="0" err="1">
                <a:solidFill>
                  <a:srgbClr val="27252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itchFamily="34" charset="-120"/>
              </a:rPr>
              <a:t>実施</a:t>
            </a:r>
            <a:r>
              <a:rPr lang="en-US" sz="1650" kern="0" spc="-33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に向けた</a:t>
            </a:r>
            <a:r>
              <a:rPr lang="en-US" sz="1650" u="sng" kern="0" spc="-33" dirty="0" err="1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準備委員会を設置</a:t>
            </a:r>
            <a:r>
              <a:rPr lang="en-US" sz="1650" u="sng" kern="0" spc="-33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予定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33425" y="3271838"/>
            <a:ext cx="7677150" cy="1203484"/>
          </a:xfrm>
          <a:prstGeom prst="roundRect">
            <a:avLst>
              <a:gd name="adj" fmla="val 7314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Text 5"/>
          <p:cNvSpPr/>
          <p:nvPr/>
        </p:nvSpPr>
        <p:spPr>
          <a:xfrm>
            <a:off x="950595" y="3489008"/>
            <a:ext cx="2913221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kern="0" spc="-39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米山学友会20周年記念総会</a:t>
            </a:r>
            <a:r>
              <a:rPr lang="en-US" altLang="ja-JP" sz="2400" b="1" kern="0" spc="-39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(2026年5</a:t>
            </a:r>
            <a:r>
              <a:rPr lang="ja-JP" altLang="en-US" sz="2400" b="1" kern="0" spc="-39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月</a:t>
            </a:r>
            <a:r>
              <a:rPr lang="en-US" altLang="ja-JP" sz="2400" b="1" kern="0" spc="-39" dirty="0" err="1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開催予定</a:t>
            </a:r>
            <a:r>
              <a:rPr lang="en-US" altLang="ja-JP" sz="2400" b="1" kern="0" spc="-39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950595" y="3922871"/>
            <a:ext cx="7242810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b="1" u="sng" kern="0" spc="-33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記念式典を開催</a:t>
            </a: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し、これまでの成果を祝うとともに、今後の発展を誓います。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33425" y="4684871"/>
            <a:ext cx="7677150" cy="1203484"/>
          </a:xfrm>
          <a:prstGeom prst="roundRect">
            <a:avLst>
              <a:gd name="adj" fmla="val 7314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" name="Text 8"/>
          <p:cNvSpPr/>
          <p:nvPr/>
        </p:nvSpPr>
        <p:spPr>
          <a:xfrm>
            <a:off x="950595" y="4902041"/>
            <a:ext cx="2465546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kern="0" spc="-39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サブ世話クラブ制度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950595" y="5335905"/>
            <a:ext cx="7242810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新たな支援体制の構築に向けて、</a:t>
            </a:r>
            <a:r>
              <a:rPr lang="en-US" sz="1650" u="sng" kern="0" spc="-33" dirty="0">
                <a:solidFill>
                  <a:srgbClr val="FF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サブ世話クラブ制度の導入を検討</a:t>
            </a: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します。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33425" y="6097905"/>
            <a:ext cx="7677150" cy="1538764"/>
          </a:xfrm>
          <a:prstGeom prst="roundRect">
            <a:avLst>
              <a:gd name="adj" fmla="val 572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950595" y="6315075"/>
            <a:ext cx="2465546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kern="0" spc="-39" dirty="0">
                <a:solidFill>
                  <a:srgbClr val="FF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他地区との連携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950595" y="6748939"/>
            <a:ext cx="724281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2660地区関西米山学友会との連携協議会を開催し、情報交換と協力体制を強化します。</a:t>
            </a:r>
            <a:endParaRPr lang="en-US" sz="1650" dirty="0"/>
          </a:p>
        </p:txBody>
      </p:sp>
      <p:pic>
        <p:nvPicPr>
          <p:cNvPr id="16" name="Image 0" descr="preencoded.png">
            <a:extLst>
              <a:ext uri="{FF2B5EF4-FFF2-40B4-BE49-F238E27FC236}">
                <a16:creationId xmlns:a16="http://schemas.microsoft.com/office/drawing/2014/main" id="{006A2BA1-C91A-AC47-30F3-C8F5E92A3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15622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837724" y="5690235"/>
            <a:ext cx="56397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B62CA130-B57B-7885-6434-977EA0839CD4}"/>
              </a:ext>
            </a:extLst>
          </p:cNvPr>
          <p:cNvSpPr/>
          <p:nvPr/>
        </p:nvSpPr>
        <p:spPr>
          <a:xfrm>
            <a:off x="837724" y="2539365"/>
            <a:ext cx="6705599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800" kern="0" spc="-89" dirty="0">
                <a:ln w="15875">
                  <a:solidFill>
                    <a:srgbClr val="FF40FF"/>
                  </a:solidFill>
                </a:ln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2025-26年度も</a:t>
            </a:r>
          </a:p>
          <a:p>
            <a:pPr marL="0" indent="0">
              <a:lnSpc>
                <a:spcPts val="5500"/>
              </a:lnSpc>
              <a:buNone/>
            </a:pPr>
            <a:r>
              <a:rPr lang="en-US" sz="4800" kern="0" spc="-89" dirty="0" err="1">
                <a:ln w="15875">
                  <a:solidFill>
                    <a:srgbClr val="FF40FF"/>
                  </a:solidFill>
                </a:ln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米山記念奨学会を</a:t>
            </a:r>
            <a:endParaRPr lang="en-US" sz="4800" kern="0" spc="-89" dirty="0">
              <a:ln w="15875">
                <a:solidFill>
                  <a:srgbClr val="FF40FF"/>
                </a:solidFill>
              </a:ln>
              <a:solidFill>
                <a:srgbClr val="D73AD7"/>
              </a:solidFill>
              <a:latin typeface="Source Serif Pro Semi Bold" pitchFamily="34" charset="0"/>
              <a:ea typeface="Source Serif Pro Semi Bold" pitchFamily="34" charset="-122"/>
              <a:cs typeface="Source Serif Pro Semi Bold" pitchFamily="34" charset="-120"/>
            </a:endParaRPr>
          </a:p>
          <a:p>
            <a:pPr marL="0" indent="0">
              <a:lnSpc>
                <a:spcPts val="5500"/>
              </a:lnSpc>
              <a:buNone/>
            </a:pPr>
            <a:r>
              <a:rPr lang="en-US" sz="4800" kern="0" spc="-89" dirty="0" err="1">
                <a:ln w="15875">
                  <a:solidFill>
                    <a:srgbClr val="FF40FF"/>
                  </a:solidFill>
                </a:ln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よろしくお願いします</a:t>
            </a:r>
            <a:endParaRPr lang="en-US" sz="4800" dirty="0">
              <a:ln w="15875">
                <a:solidFill>
                  <a:srgbClr val="FF40FF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0ED3674AB3AFA4483456EC31D99816D" ma:contentTypeVersion="16" ma:contentTypeDescription="新しいドキュメントを作成します。" ma:contentTypeScope="" ma:versionID="7e34f9c06a3528abc6d1f0bc9e67397a">
  <xsd:schema xmlns:xsd="http://www.w3.org/2001/XMLSchema" xmlns:xs="http://www.w3.org/2001/XMLSchema" xmlns:p="http://schemas.microsoft.com/office/2006/metadata/properties" xmlns:ns2="25bbafa1-2555-4cde-96dc-ee7a6dc055e7" xmlns:ns3="3dde1b50-89a4-4db7-a556-615c031fa7af" targetNamespace="http://schemas.microsoft.com/office/2006/metadata/properties" ma:root="true" ma:fieldsID="a4529374b62babf4a13349a531135284" ns2:_="" ns3:_="">
    <xsd:import namespace="25bbafa1-2555-4cde-96dc-ee7a6dc055e7"/>
    <xsd:import namespace="3dde1b50-89a4-4db7-a556-615c031fa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bafa1-2555-4cde-96dc-ee7a6dc05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a9f64833-f4b1-4e48-901f-39453537ca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1b50-89a4-4db7-a556-615c031fa7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408b88-1e92-4589-acdf-e0d86e794acd}" ma:internalName="TaxCatchAll" ma:showField="CatchAllData" ma:web="3dde1b50-89a4-4db7-a556-615c031fa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bbafa1-2555-4cde-96dc-ee7a6dc055e7">
      <Terms xmlns="http://schemas.microsoft.com/office/infopath/2007/PartnerControls"/>
    </lcf76f155ced4ddcb4097134ff3c332f>
    <TaxCatchAll xmlns="3dde1b50-89a4-4db7-a556-615c031fa7af" xsi:nil="true"/>
  </documentManagement>
</p:properties>
</file>

<file path=customXml/itemProps1.xml><?xml version="1.0" encoding="utf-8"?>
<ds:datastoreItem xmlns:ds="http://schemas.openxmlformats.org/officeDocument/2006/customXml" ds:itemID="{0284094A-5DE6-45FF-8372-29893B60E024}"/>
</file>

<file path=customXml/itemProps2.xml><?xml version="1.0" encoding="utf-8"?>
<ds:datastoreItem xmlns:ds="http://schemas.openxmlformats.org/officeDocument/2006/customXml" ds:itemID="{20998AED-9D25-4AFD-AA25-E9AF4CBBAA40}"/>
</file>

<file path=customXml/itemProps3.xml><?xml version="1.0" encoding="utf-8"?>
<ds:datastoreItem xmlns:ds="http://schemas.openxmlformats.org/officeDocument/2006/customXml" ds:itemID="{0C31EE99-B48F-4899-9725-74BA9DE8EFC3}"/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209</Words>
  <Application>Microsoft Office PowerPoint</Application>
  <PresentationFormat>ユーザー設定</PresentationFormat>
  <Paragraphs>68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Source Serif Pro Semi Bold</vt:lpstr>
      <vt:lpstr>Arial</vt:lpstr>
      <vt:lpstr>Source Sans Pro</vt:lpstr>
      <vt:lpstr>Source Sans Pro Bold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2610地区 ユーザ２</cp:lastModifiedBy>
  <cp:revision>10</cp:revision>
  <dcterms:created xsi:type="dcterms:W3CDTF">2025-02-26T11:42:08Z</dcterms:created>
  <dcterms:modified xsi:type="dcterms:W3CDTF">2025-03-28T12:25:53Z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0x01010070ED3674AB3AFA4483456EC31D99816D</vt:lpwstr>
  </property>
</Properties>
</file>