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9" r:id="rId4"/>
    <p:sldMasterId id="2147483697" r:id="rId5"/>
  </p:sldMasterIdLst>
  <p:notesMasterIdLst>
    <p:notesMasterId r:id="rId21"/>
  </p:notesMasterIdLst>
  <p:sldIdLst>
    <p:sldId id="2000" r:id="rId6"/>
    <p:sldId id="8307" r:id="rId7"/>
    <p:sldId id="8311" r:id="rId8"/>
    <p:sldId id="8327" r:id="rId9"/>
    <p:sldId id="8316" r:id="rId10"/>
    <p:sldId id="8318" r:id="rId11"/>
    <p:sldId id="8317" r:id="rId12"/>
    <p:sldId id="8319" r:id="rId13"/>
    <p:sldId id="8333" r:id="rId14"/>
    <p:sldId id="8331" r:id="rId15"/>
    <p:sldId id="8332" r:id="rId16"/>
    <p:sldId id="7735" r:id="rId17"/>
    <p:sldId id="8329" r:id="rId18"/>
    <p:sldId id="8330" r:id="rId19"/>
    <p:sldId id="8334" r:id="rId20"/>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A"/>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7" autoAdjust="0"/>
    <p:restoredTop sz="93195" autoAdjust="0"/>
  </p:normalViewPr>
  <p:slideViewPr>
    <p:cSldViewPr snapToGrid="0">
      <p:cViewPr varScale="1">
        <p:scale>
          <a:sx n="67" d="100"/>
          <a:sy n="67" d="100"/>
        </p:scale>
        <p:origin x="706" y="2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1AB6B81-A76D-437F-9A36-CC387FEB2EFF}" type="datetimeFigureOut">
              <a:rPr kumimoji="1" lang="ja-JP" altLang="en-US" smtClean="0"/>
              <a:t>2025/3/30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F4EE0CA-0C9F-49A0-9388-BAE25D4D74AD}" type="slidenum">
              <a:rPr kumimoji="1" lang="ja-JP" altLang="en-US" smtClean="0"/>
              <a:t>‹#›</a:t>
            </a:fld>
            <a:endParaRPr kumimoji="1" lang="ja-JP" altLang="en-US"/>
          </a:p>
        </p:txBody>
      </p:sp>
    </p:spTree>
    <p:extLst>
      <p:ext uri="{BB962C8B-B14F-4D97-AF65-F5344CB8AC3E}">
        <p14:creationId xmlns:p14="http://schemas.microsoft.com/office/powerpoint/2010/main" val="3173485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95B6F3E-B54A-490A-9508-662DFD249861}" type="slidenum">
              <a:rPr kumimoji="1" lang="ja-JP" altLang="en-US" smtClean="0"/>
              <a:t>1</a:t>
            </a:fld>
            <a:endParaRPr kumimoji="1" lang="ja-JP" altLang="en-US"/>
          </a:p>
        </p:txBody>
      </p:sp>
    </p:spTree>
    <p:extLst>
      <p:ext uri="{BB962C8B-B14F-4D97-AF65-F5344CB8AC3E}">
        <p14:creationId xmlns:p14="http://schemas.microsoft.com/office/powerpoint/2010/main" val="96017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9453094" y="2"/>
            <a:ext cx="2738908" cy="365125"/>
          </a:xfrm>
          <a:prstGeom prst="rect">
            <a:avLst/>
          </a:prstGeom>
        </p:spPr>
        <p:txBody>
          <a:bodyPr/>
          <a:lstStyle>
            <a:lvl1pPr>
              <a:defRPr>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7" name="Slide Number Placeholder 5"/>
          <p:cNvSpPr>
            <a:spLocks noGrp="1"/>
          </p:cNvSpPr>
          <p:nvPr>
            <p:ph type="sldNum" sz="quarter" idx="4"/>
          </p:nvPr>
        </p:nvSpPr>
        <p:spPr>
          <a:xfrm>
            <a:off x="-1" y="6492875"/>
            <a:ext cx="664421"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35026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902122" y="2"/>
            <a:ext cx="1289879"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7" name="Slide Number Placeholder 5"/>
          <p:cNvSpPr>
            <a:spLocks noGrp="1"/>
          </p:cNvSpPr>
          <p:nvPr>
            <p:ph type="sldNum" sz="quarter" idx="4"/>
          </p:nvPr>
        </p:nvSpPr>
        <p:spPr>
          <a:xfrm>
            <a:off x="1" y="6492876"/>
            <a:ext cx="838199"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66865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902122" y="2"/>
            <a:ext cx="1289879"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7" name="Slide Number Placeholder 5"/>
          <p:cNvSpPr>
            <a:spLocks noGrp="1"/>
          </p:cNvSpPr>
          <p:nvPr>
            <p:ph type="sldNum" sz="quarter" idx="4"/>
          </p:nvPr>
        </p:nvSpPr>
        <p:spPr>
          <a:xfrm>
            <a:off x="2" y="6513029"/>
            <a:ext cx="838200"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293856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7" name="フッター プレースホルダー 2"/>
          <p:cNvSpPr>
            <a:spLocks noGrp="1"/>
          </p:cNvSpPr>
          <p:nvPr>
            <p:ph type="ftr" sz="quarter" idx="11"/>
          </p:nvPr>
        </p:nvSpPr>
        <p:spPr>
          <a:xfrm>
            <a:off x="0" y="6486280"/>
            <a:ext cx="12192000" cy="365125"/>
          </a:xfrm>
        </p:spPr>
        <p:txBody>
          <a:bodyPr/>
          <a:lstStyle/>
          <a:p>
            <a:r>
              <a:rPr lang="en-US" altLang="ja-JP">
                <a:solidFill>
                  <a:srgbClr val="5B9BD5"/>
                </a:solidFill>
              </a:rPr>
              <a:t>Keiju Healthcare System</a:t>
            </a:r>
            <a:endParaRPr lang="ja-JP" altLang="en-US" dirty="0">
              <a:solidFill>
                <a:srgbClr val="5B9BD5"/>
              </a:solidFill>
            </a:endParaRPr>
          </a:p>
        </p:txBody>
      </p:sp>
      <p:sp>
        <p:nvSpPr>
          <p:cNvPr id="6" name="Slide Number Placeholder 5"/>
          <p:cNvSpPr>
            <a:spLocks noGrp="1"/>
          </p:cNvSpPr>
          <p:nvPr>
            <p:ph type="sldNum" sz="quarter" idx="4"/>
          </p:nvPr>
        </p:nvSpPr>
        <p:spPr>
          <a:xfrm>
            <a:off x="0" y="6486279"/>
            <a:ext cx="1266701"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fld id="{E3E7C319-E5B4-458F-9028-06A988648FEA}" type="slidenum">
              <a:rPr lang="ja-JP" altLang="en-US" smtClean="0">
                <a:solidFill>
                  <a:srgbClr val="5B9BD5">
                    <a:lumMod val="50000"/>
                  </a:srgbClr>
                </a:solidFill>
              </a:rPr>
              <a:pPr/>
              <a:t>‹#›</a:t>
            </a:fld>
            <a:endParaRPr lang="ja-JP" altLang="en-US" dirty="0">
              <a:solidFill>
                <a:srgbClr val="5B9BD5">
                  <a:lumMod val="50000"/>
                </a:srgbClr>
              </a:solidFill>
            </a:endParaRPr>
          </a:p>
        </p:txBody>
      </p:sp>
      <p:sp>
        <p:nvSpPr>
          <p:cNvPr id="5" name="正方形/長方形 4">
            <a:extLst>
              <a:ext uri="{FF2B5EF4-FFF2-40B4-BE49-F238E27FC236}">
                <a16:creationId xmlns:a16="http://schemas.microsoft.com/office/drawing/2014/main" id="{11133BD2-0A42-CC4E-891D-E0B7D6AC636D}"/>
              </a:ext>
            </a:extLst>
          </p:cNvPr>
          <p:cNvSpPr/>
          <p:nvPr userDrawn="1"/>
        </p:nvSpPr>
        <p:spPr>
          <a:xfrm>
            <a:off x="896963" y="1136346"/>
            <a:ext cx="10398076" cy="5139869"/>
          </a:xfrm>
          <a:prstGeom prst="rect">
            <a:avLst/>
          </a:prstGeom>
          <a:ln>
            <a:noFill/>
          </a:ln>
        </p:spPr>
        <p:txBody>
          <a:bodyPr wrap="square">
            <a:spAutoFit/>
          </a:bodyPr>
          <a:lstStyle/>
          <a:p>
            <a:pPr>
              <a:lnSpc>
                <a:spcPct val="100000"/>
              </a:lnSpc>
              <a:spcBef>
                <a:spcPts val="1200"/>
              </a:spcBef>
            </a:pPr>
            <a:r>
              <a:rPr lang="en-US" altLang="ja-JP" sz="1600" dirty="0"/>
              <a:t>1994     </a:t>
            </a:r>
            <a:r>
              <a:rPr lang="ja-JP" altLang="en-US" sz="1600" dirty="0"/>
              <a:t>　物の管理　　　　　　　　</a:t>
            </a:r>
            <a:r>
              <a:rPr lang="en-US" altLang="ja-JP" sz="1600" dirty="0"/>
              <a:t>SPD</a:t>
            </a:r>
            <a:r>
              <a:rPr lang="ja-JP" altLang="en-US" sz="1600" dirty="0"/>
              <a:t>（診療材料・薬）</a:t>
            </a:r>
          </a:p>
          <a:p>
            <a:pPr>
              <a:lnSpc>
                <a:spcPct val="100000"/>
              </a:lnSpc>
              <a:spcBef>
                <a:spcPts val="1200"/>
              </a:spcBef>
            </a:pPr>
            <a:r>
              <a:rPr lang="en-US" altLang="ja-JP" sz="1600" dirty="0"/>
              <a:t>1997     </a:t>
            </a:r>
            <a:r>
              <a:rPr lang="ja-JP" altLang="en-US" sz="1600" dirty="0"/>
              <a:t>　情報の管理　　　　　　　統合オーダリングシステム</a:t>
            </a:r>
          </a:p>
          <a:p>
            <a:pPr>
              <a:lnSpc>
                <a:spcPct val="100000"/>
              </a:lnSpc>
              <a:spcBef>
                <a:spcPts val="1200"/>
              </a:spcBef>
            </a:pPr>
            <a:r>
              <a:rPr lang="en-US" altLang="ja-JP" sz="1600" dirty="0"/>
              <a:t>1998     </a:t>
            </a:r>
            <a:r>
              <a:rPr lang="ja-JP" altLang="en-US" sz="1600" dirty="0"/>
              <a:t>　情報の共有　　　　　　　施設間連携</a:t>
            </a:r>
            <a:endParaRPr lang="en-US" altLang="ja-JP" sz="1600" dirty="0"/>
          </a:p>
          <a:p>
            <a:pPr>
              <a:lnSpc>
                <a:spcPct val="100000"/>
              </a:lnSpc>
              <a:spcBef>
                <a:spcPts val="1200"/>
              </a:spcBef>
            </a:pPr>
            <a:r>
              <a:rPr lang="en-US" altLang="ja-JP" sz="1600" dirty="0"/>
              <a:t>2000     </a:t>
            </a:r>
            <a:r>
              <a:rPr lang="ja-JP" altLang="en-US" sz="1600" dirty="0"/>
              <a:t>　情報の集約　　　　　　　</a:t>
            </a:r>
            <a:r>
              <a:rPr lang="ja-JP" altLang="en-US" sz="1600" dirty="0" err="1"/>
              <a:t>けいじゅ</a:t>
            </a:r>
            <a:r>
              <a:rPr lang="ja-JP" altLang="en-US" sz="1600" dirty="0"/>
              <a:t>サービスセンター開設（医療介護初）</a:t>
            </a:r>
          </a:p>
          <a:p>
            <a:pPr>
              <a:lnSpc>
                <a:spcPct val="100000"/>
              </a:lnSpc>
              <a:spcBef>
                <a:spcPts val="1200"/>
              </a:spcBef>
            </a:pPr>
            <a:r>
              <a:rPr lang="en-US" altLang="ja-JP" sz="1600" dirty="0"/>
              <a:t>2002     </a:t>
            </a:r>
            <a:r>
              <a:rPr lang="ja-JP" altLang="en-US" sz="1600" dirty="0"/>
              <a:t>　情報の質向上　　　　　　電子カルテ</a:t>
            </a:r>
          </a:p>
          <a:p>
            <a:pPr>
              <a:lnSpc>
                <a:spcPct val="100000"/>
              </a:lnSpc>
              <a:spcBef>
                <a:spcPts val="1200"/>
              </a:spcBef>
            </a:pPr>
            <a:r>
              <a:rPr lang="en-US" altLang="ja-JP" sz="1600" dirty="0"/>
              <a:t>2003     </a:t>
            </a:r>
            <a:r>
              <a:rPr lang="ja-JP" altLang="en-US" sz="1600" dirty="0"/>
              <a:t>　食の管理　　　　　　　　セントラルキッチン（</a:t>
            </a:r>
            <a:r>
              <a:rPr lang="en-US" altLang="ja-JP" sz="1600" dirty="0"/>
              <a:t>HACCAP</a:t>
            </a:r>
            <a:r>
              <a:rPr lang="ja-JP" altLang="en-US" sz="1600" dirty="0"/>
              <a:t>対応）</a:t>
            </a:r>
          </a:p>
          <a:p>
            <a:pPr>
              <a:lnSpc>
                <a:spcPct val="100000"/>
              </a:lnSpc>
              <a:spcBef>
                <a:spcPts val="1200"/>
              </a:spcBef>
            </a:pPr>
            <a:r>
              <a:rPr lang="en-US" altLang="ja-JP" sz="1600" dirty="0"/>
              <a:t>2006     </a:t>
            </a:r>
            <a:r>
              <a:rPr lang="ja-JP" altLang="en-US" sz="1600" dirty="0"/>
              <a:t>　グループ内情報再統合　　医療・介護・福祉カルテ統合</a:t>
            </a:r>
          </a:p>
          <a:p>
            <a:pPr>
              <a:lnSpc>
                <a:spcPct val="100000"/>
              </a:lnSpc>
              <a:spcBef>
                <a:spcPts val="1200"/>
              </a:spcBef>
            </a:pPr>
            <a:r>
              <a:rPr lang="en-US" altLang="ja-JP" sz="1600" dirty="0"/>
              <a:t>2014     </a:t>
            </a:r>
            <a:r>
              <a:rPr lang="ja-JP" altLang="en-US" sz="1600" dirty="0"/>
              <a:t>　ユニバーサルな環境　　　仮想化環境構築</a:t>
            </a:r>
            <a:endParaRPr lang="en-US" altLang="ja-JP" sz="1600" dirty="0"/>
          </a:p>
          <a:p>
            <a:pPr>
              <a:lnSpc>
                <a:spcPct val="100000"/>
              </a:lnSpc>
              <a:spcBef>
                <a:spcPts val="1200"/>
              </a:spcBef>
            </a:pPr>
            <a:r>
              <a:rPr lang="en-US" altLang="ja-JP" sz="1600" dirty="0"/>
              <a:t>2017     </a:t>
            </a:r>
            <a:r>
              <a:rPr lang="ja-JP" altLang="en-US" sz="1600" dirty="0"/>
              <a:t>　患者との情報共有　　　　</a:t>
            </a:r>
            <a:r>
              <a:rPr lang="en-US" altLang="ja-JP" sz="1600" dirty="0"/>
              <a:t>PHR</a:t>
            </a:r>
            <a:r>
              <a:rPr lang="ja-JP" altLang="en-US" sz="1600" dirty="0"/>
              <a:t>（</a:t>
            </a:r>
            <a:r>
              <a:rPr lang="en-US" altLang="ja-JP" sz="1600" dirty="0"/>
              <a:t>Personal Health Record</a:t>
            </a:r>
            <a:r>
              <a:rPr lang="ja-JP" altLang="en-US" sz="1600" dirty="0"/>
              <a:t>）カルテコ</a:t>
            </a:r>
            <a:endParaRPr lang="en-US" altLang="ja-JP" sz="1600" dirty="0"/>
          </a:p>
          <a:p>
            <a:pPr>
              <a:lnSpc>
                <a:spcPct val="100000"/>
              </a:lnSpc>
              <a:spcBef>
                <a:spcPts val="1200"/>
              </a:spcBef>
            </a:pPr>
            <a:r>
              <a:rPr lang="en-US" altLang="ja-JP" sz="1600" dirty="0"/>
              <a:t>2018     </a:t>
            </a:r>
            <a:r>
              <a:rPr lang="ja-JP" altLang="en-US" sz="1600" dirty="0"/>
              <a:t>　</a:t>
            </a:r>
            <a:r>
              <a:rPr lang="ja-JP" altLang="en-US" sz="1600"/>
              <a:t>働き方改革　　　　　　　</a:t>
            </a:r>
            <a:r>
              <a:rPr lang="ja-JP" altLang="en-US" sz="1600" dirty="0"/>
              <a:t>健康経営優良法人（ホワイト</a:t>
            </a:r>
            <a:r>
              <a:rPr lang="en-US" altLang="ja-JP" sz="1600" dirty="0"/>
              <a:t>500</a:t>
            </a:r>
            <a:r>
              <a:rPr lang="ja-JP" altLang="en-US" sz="1600" dirty="0"/>
              <a:t>）</a:t>
            </a:r>
            <a:endParaRPr lang="en-US" altLang="ja-JP" sz="1600" dirty="0"/>
          </a:p>
          <a:p>
            <a:pPr marL="342900" indent="-342900">
              <a:lnSpc>
                <a:spcPct val="100000"/>
              </a:lnSpc>
              <a:spcBef>
                <a:spcPts val="1200"/>
              </a:spcBef>
              <a:buAutoNum type="arabicPlain" startAt="2019"/>
            </a:pPr>
            <a:r>
              <a:rPr lang="ja-JP" altLang="en-US" sz="1600" dirty="0"/>
              <a:t>　　 </a:t>
            </a:r>
            <a:r>
              <a:rPr lang="ja-JP" altLang="en-US" sz="1600"/>
              <a:t>働き方改革・</a:t>
            </a:r>
            <a:r>
              <a:rPr lang="ja-JP" altLang="en-US" sz="1600" dirty="0"/>
              <a:t>生産性向上　</a:t>
            </a:r>
            <a:r>
              <a:rPr lang="en-US" altLang="ja-JP" sz="1600" dirty="0"/>
              <a:t>AI</a:t>
            </a:r>
            <a:r>
              <a:rPr lang="ja-JP" altLang="en-US" sz="1600" dirty="0"/>
              <a:t>問診、</a:t>
            </a:r>
            <a:r>
              <a:rPr lang="ja-JP" altLang="en-US" sz="1600" dirty="0" err="1"/>
              <a:t>けいじゅ</a:t>
            </a:r>
            <a:r>
              <a:rPr lang="ja-JP" altLang="en-US" sz="1600" dirty="0"/>
              <a:t>心の相談室開設</a:t>
            </a:r>
            <a:endParaRPr lang="en-US" altLang="ja-JP" sz="1600" dirty="0"/>
          </a:p>
          <a:p>
            <a:pPr marL="342900" indent="-342900">
              <a:lnSpc>
                <a:spcPct val="100000"/>
              </a:lnSpc>
              <a:spcBef>
                <a:spcPts val="1200"/>
              </a:spcBef>
              <a:buAutoNum type="arabicPlain" startAt="2019"/>
            </a:pPr>
            <a:r>
              <a:rPr lang="ja-JP" altLang="en-US" sz="1600" dirty="0"/>
              <a:t>　　 健康経営                             　 </a:t>
            </a:r>
            <a:r>
              <a:rPr lang="ja-JP" altLang="en-US" sz="1600" dirty="0" err="1"/>
              <a:t>けいじゅ</a:t>
            </a:r>
            <a:r>
              <a:rPr lang="ja-JP" altLang="en-US" sz="1600" dirty="0"/>
              <a:t>健康保険</a:t>
            </a:r>
            <a:r>
              <a:rPr lang="ja-JP" altLang="en-US" sz="1600"/>
              <a:t>組合設立</a:t>
            </a:r>
            <a:endParaRPr lang="en-US" altLang="ja-JP" sz="1600" dirty="0"/>
          </a:p>
          <a:p>
            <a:pPr marL="342900" indent="-342900">
              <a:lnSpc>
                <a:spcPct val="100000"/>
              </a:lnSpc>
              <a:spcBef>
                <a:spcPts val="1200"/>
              </a:spcBef>
              <a:buAutoNum type="arabicPlain" startAt="2019"/>
            </a:pPr>
            <a:r>
              <a:rPr lang="ja-JP" altLang="en-US" sz="1600"/>
              <a:t>　　定年制廃止　　　　　　　人生</a:t>
            </a:r>
            <a:r>
              <a:rPr lang="en-US" altLang="ja-JP" sz="1600" dirty="0"/>
              <a:t>100</a:t>
            </a:r>
            <a:r>
              <a:rPr lang="ja-JP" altLang="en-US" sz="1600"/>
              <a:t>年プロジェクト</a:t>
            </a:r>
            <a:endParaRPr lang="en-US" altLang="ja-JP" sz="1600" dirty="0"/>
          </a:p>
        </p:txBody>
      </p:sp>
    </p:spTree>
    <p:extLst>
      <p:ext uri="{BB962C8B-B14F-4D97-AF65-F5344CB8AC3E}">
        <p14:creationId xmlns:p14="http://schemas.microsoft.com/office/powerpoint/2010/main" val="3617082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7" name="フッター プレースホルダー 2"/>
          <p:cNvSpPr>
            <a:spLocks noGrp="1"/>
          </p:cNvSpPr>
          <p:nvPr>
            <p:ph type="ftr" sz="quarter" idx="11"/>
          </p:nvPr>
        </p:nvSpPr>
        <p:spPr>
          <a:xfrm>
            <a:off x="0" y="6486280"/>
            <a:ext cx="12192000" cy="365125"/>
          </a:xfrm>
        </p:spPr>
        <p:txBody>
          <a:bodyPr/>
          <a:lstStyle/>
          <a:p>
            <a:r>
              <a:rPr lang="en-US" altLang="ja-JP">
                <a:solidFill>
                  <a:srgbClr val="5B9BD5"/>
                </a:solidFill>
              </a:rPr>
              <a:t>Keiju Healthcare System</a:t>
            </a:r>
            <a:endParaRPr lang="ja-JP" altLang="en-US" dirty="0">
              <a:solidFill>
                <a:srgbClr val="5B9BD5"/>
              </a:solidFill>
            </a:endParaRPr>
          </a:p>
        </p:txBody>
      </p:sp>
      <p:sp>
        <p:nvSpPr>
          <p:cNvPr id="6" name="Slide Number Placeholder 5"/>
          <p:cNvSpPr>
            <a:spLocks noGrp="1"/>
          </p:cNvSpPr>
          <p:nvPr>
            <p:ph type="sldNum" sz="quarter" idx="4"/>
          </p:nvPr>
        </p:nvSpPr>
        <p:spPr>
          <a:xfrm>
            <a:off x="0" y="6486279"/>
            <a:ext cx="1266701"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fld id="{E3E7C319-E5B4-458F-9028-06A988648FEA}" type="slidenum">
              <a:rPr lang="ja-JP" altLang="en-US" smtClean="0">
                <a:solidFill>
                  <a:srgbClr val="5B9BD5">
                    <a:lumMod val="50000"/>
                  </a:srgbClr>
                </a:solidFill>
              </a:rPr>
              <a:pPr/>
              <a:t>‹#›</a:t>
            </a:fld>
            <a:endParaRPr lang="ja-JP" altLang="en-US" dirty="0">
              <a:solidFill>
                <a:srgbClr val="5B9BD5">
                  <a:lumMod val="50000"/>
                </a:srgbClr>
              </a:solidFill>
            </a:endParaRPr>
          </a:p>
        </p:txBody>
      </p:sp>
    </p:spTree>
    <p:extLst>
      <p:ext uri="{BB962C8B-B14F-4D97-AF65-F5344CB8AC3E}">
        <p14:creationId xmlns:p14="http://schemas.microsoft.com/office/powerpoint/2010/main" val="2186939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376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45ABFB-D8A7-7818-1901-51245BFC628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E6527DC-513D-885E-9E6F-9FD3806A72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92D9785-86C1-6ADD-A5B0-1226ADE8FC09}"/>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5" name="フッター プレースホルダー 4">
            <a:extLst>
              <a:ext uri="{FF2B5EF4-FFF2-40B4-BE49-F238E27FC236}">
                <a16:creationId xmlns:a16="http://schemas.microsoft.com/office/drawing/2014/main" id="{7726B5D0-072C-CEEC-BB78-FF2FABFBDD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F6BCAC-FB1A-9021-F360-2B42E5DE99FC}"/>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1058031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B3539-B4D0-90CA-A4AA-B68D3C803EA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F949AE-9ACD-3E93-7AC2-04E0F6C4AF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9EF251-F1B5-AF47-9979-DB6D8C5F8A1F}"/>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5" name="フッター プレースホルダー 4">
            <a:extLst>
              <a:ext uri="{FF2B5EF4-FFF2-40B4-BE49-F238E27FC236}">
                <a16:creationId xmlns:a16="http://schemas.microsoft.com/office/drawing/2014/main" id="{397DC543-D8ED-C076-C1A4-1896B9D3BE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4197D6-F639-E31D-9C58-92A5CE283484}"/>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371583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758BC9-9F8A-C963-9871-A3107AC9585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51A0E5-8E61-F2F7-CB84-01FE67F1D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6CB25C3-DEAA-C02E-194B-A747CE54873C}"/>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5" name="フッター プレースホルダー 4">
            <a:extLst>
              <a:ext uri="{FF2B5EF4-FFF2-40B4-BE49-F238E27FC236}">
                <a16:creationId xmlns:a16="http://schemas.microsoft.com/office/drawing/2014/main" id="{FC7BBB54-7640-27D5-BD54-AA50DA231AA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468827-539C-C59F-01BE-FC6551E8FC5C}"/>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209852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FE40F-27AD-740E-9C6D-C7E9F2685D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CE1B4F-5E67-5EA4-6200-DD16528F21E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E8829E4-DEA5-2067-4BEB-172F3BAE238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3EF093F-6314-3FC2-3F65-427E1F81199E}"/>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6" name="フッター プレースホルダー 5">
            <a:extLst>
              <a:ext uri="{FF2B5EF4-FFF2-40B4-BE49-F238E27FC236}">
                <a16:creationId xmlns:a16="http://schemas.microsoft.com/office/drawing/2014/main" id="{20C007DB-5B5F-D14B-7837-DBA2E11F98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1BDC46F-5F62-1BB0-5DFF-282B717EE81D}"/>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241436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C49BFC-B5EA-5E1C-E264-F7CF5C3797C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9FFF40-A992-B005-EEB1-791A9EDC1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D078991-0E29-E5BF-42E2-A83A0F014AB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1FAD218-0CD0-EC41-34E1-2F7FEE62BB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1259349-D274-EEDC-2EA9-2A0E3CD5882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3ADCAE1-29EA-2E61-A75A-E70ACBEE326C}"/>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8" name="フッター プレースホルダー 7">
            <a:extLst>
              <a:ext uri="{FF2B5EF4-FFF2-40B4-BE49-F238E27FC236}">
                <a16:creationId xmlns:a16="http://schemas.microsoft.com/office/drawing/2014/main" id="{0A9B98B0-4078-5576-6BFA-96F9B3EC76B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1AC1D83-683E-FB3E-5FEE-DFB8C0C3561D}"/>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252317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Slide Number Placeholder 5"/>
          <p:cNvSpPr>
            <a:spLocks noGrp="1"/>
          </p:cNvSpPr>
          <p:nvPr>
            <p:ph type="sldNum" sz="quarter" idx="4"/>
          </p:nvPr>
        </p:nvSpPr>
        <p:spPr>
          <a:xfrm>
            <a:off x="2" y="6513066"/>
            <a:ext cx="677576"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3886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DFE68B-A579-BEFE-1B53-92F4B75FB9A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ECCFCE8-DDC4-345C-D667-1421C6837D30}"/>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4" name="フッター プレースホルダー 3">
            <a:extLst>
              <a:ext uri="{FF2B5EF4-FFF2-40B4-BE49-F238E27FC236}">
                <a16:creationId xmlns:a16="http://schemas.microsoft.com/office/drawing/2014/main" id="{EF21619A-C2F4-1C70-0FBD-FE44015BB6A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005ED70-C262-ECAE-BF95-120F62AF445F}"/>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158546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77053A0-642A-516E-E0EA-180A6208C19E}"/>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3" name="フッター プレースホルダー 2">
            <a:extLst>
              <a:ext uri="{FF2B5EF4-FFF2-40B4-BE49-F238E27FC236}">
                <a16:creationId xmlns:a16="http://schemas.microsoft.com/office/drawing/2014/main" id="{86019465-22EE-013C-5E69-AE477052D99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D9FE963-C3AC-CAFF-9D99-627365FA2410}"/>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2195387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B44BA4-4164-6CB4-9DCF-B9CBDC636DA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4F8128-9845-29A9-A9D1-CC56D28E1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9B709FF-824A-9124-B008-E60BAC7A0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42967B-272D-ACD0-9D23-6D10C1CD458A}"/>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6" name="フッター プレースホルダー 5">
            <a:extLst>
              <a:ext uri="{FF2B5EF4-FFF2-40B4-BE49-F238E27FC236}">
                <a16:creationId xmlns:a16="http://schemas.microsoft.com/office/drawing/2014/main" id="{662C54C9-FE8C-A78B-3A80-27616B3DBA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DB2F76-6D34-E15E-0D75-F5877885BC2F}"/>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3395856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0ED88-A037-A5AB-4CD1-460D333A695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EAFADE7-A611-25BC-D3DC-FEB34AB883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1A208D-E22A-5D64-CD37-96CEE921D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658CAB-8B9C-5074-680E-306B09A19AE1}"/>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6" name="フッター プレースホルダー 5">
            <a:extLst>
              <a:ext uri="{FF2B5EF4-FFF2-40B4-BE49-F238E27FC236}">
                <a16:creationId xmlns:a16="http://schemas.microsoft.com/office/drawing/2014/main" id="{4B5CB1DB-813B-B7C9-BB26-7EA77C3EA7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00E7FD3-CE15-C6D7-2EAF-DC02B6EBD1B8}"/>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2021434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4B76BC-1A90-2D33-62E3-797525298E0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F0B7C36-D5C6-0980-5AB1-8E3A76FAB40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D94A21-83A2-C01E-0435-B41D64AED56C}"/>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5" name="フッター プレースホルダー 4">
            <a:extLst>
              <a:ext uri="{FF2B5EF4-FFF2-40B4-BE49-F238E27FC236}">
                <a16:creationId xmlns:a16="http://schemas.microsoft.com/office/drawing/2014/main" id="{6D9E115B-B47B-3365-09F1-9FBA63A9C6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FED22F-0CDD-890C-35A3-1AFC9383DAC0}"/>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1958063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559ED26-44D4-83A2-761E-D0149EE92FE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97A67F5-3EBB-AD03-F6B4-F9A42E66C25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E69F24-9884-554A-9137-7050AD76624A}"/>
              </a:ext>
            </a:extLst>
          </p:cNvPr>
          <p:cNvSpPr>
            <a:spLocks noGrp="1"/>
          </p:cNvSpPr>
          <p:nvPr>
            <p:ph type="dt" sz="half" idx="10"/>
          </p:nvPr>
        </p:nvSpPr>
        <p:spPr/>
        <p:txBody>
          <a:bodyPr/>
          <a:lstStyle/>
          <a:p>
            <a:fld id="{901D34BB-5F9E-47D5-8730-2AB93F0E8450}" type="datetimeFigureOut">
              <a:rPr kumimoji="1" lang="ja-JP" altLang="en-US" smtClean="0"/>
              <a:t>2025/3/30</a:t>
            </a:fld>
            <a:endParaRPr kumimoji="1" lang="ja-JP" altLang="en-US"/>
          </a:p>
        </p:txBody>
      </p:sp>
      <p:sp>
        <p:nvSpPr>
          <p:cNvPr id="5" name="フッター プレースホルダー 4">
            <a:extLst>
              <a:ext uri="{FF2B5EF4-FFF2-40B4-BE49-F238E27FC236}">
                <a16:creationId xmlns:a16="http://schemas.microsoft.com/office/drawing/2014/main" id="{EA603E4B-4984-9AC1-C16A-E4C622D6D2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797016-96BF-3926-E9C1-8DA26904DAEE}"/>
              </a:ext>
            </a:extLst>
          </p:cNvPr>
          <p:cNvSpPr>
            <a:spLocks noGrp="1"/>
          </p:cNvSpPr>
          <p:nvPr>
            <p:ph type="sldNum" sz="quarter" idx="12"/>
          </p:nvPr>
        </p:nvSpPr>
        <p:spPr/>
        <p:txBody>
          <a:body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1507674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normAutofit/>
          </a:bodyPr>
          <a:lstStyle>
            <a:lvl1pPr algn="ctr">
              <a:defRPr sz="28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9453094" y="2"/>
            <a:ext cx="2738908" cy="365125"/>
          </a:xfrm>
          <a:prstGeom prst="rect">
            <a:avLst/>
          </a:prstGeom>
        </p:spPr>
        <p:txBody>
          <a:bodyPr/>
          <a:lstStyle>
            <a:lvl1pPr>
              <a:defRPr>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5" name="Footer Placeholder 4"/>
          <p:cNvSpPr>
            <a:spLocks noGrp="1"/>
          </p:cNvSpPr>
          <p:nvPr>
            <p:ph type="ftr" sz="quarter" idx="11"/>
          </p:nvPr>
        </p:nvSpPr>
        <p:spPr>
          <a:xfrm>
            <a:off x="0" y="6492876"/>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7" name="Slide Number Placeholder 5"/>
          <p:cNvSpPr>
            <a:spLocks noGrp="1"/>
          </p:cNvSpPr>
          <p:nvPr>
            <p:ph type="sldNum" sz="quarter" idx="4"/>
          </p:nvPr>
        </p:nvSpPr>
        <p:spPr>
          <a:xfrm>
            <a:off x="-1" y="6492875"/>
            <a:ext cx="664421"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812345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Footer Placeholder 4"/>
          <p:cNvSpPr>
            <a:spLocks noGrp="1"/>
          </p:cNvSpPr>
          <p:nvPr>
            <p:ph type="ftr" sz="quarter" idx="11"/>
          </p:nvPr>
        </p:nvSpPr>
        <p:spPr>
          <a:xfrm>
            <a:off x="0" y="6482900"/>
            <a:ext cx="12192000" cy="395291"/>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7" name="Slide Number Placeholder 5"/>
          <p:cNvSpPr>
            <a:spLocks noGrp="1"/>
          </p:cNvSpPr>
          <p:nvPr>
            <p:ph type="sldNum" sz="quarter" idx="4"/>
          </p:nvPr>
        </p:nvSpPr>
        <p:spPr>
          <a:xfrm>
            <a:off x="2" y="6513066"/>
            <a:ext cx="677576"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432751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Footer Placeholder 5"/>
          <p:cNvSpPr>
            <a:spLocks noGrp="1"/>
          </p:cNvSpPr>
          <p:nvPr>
            <p:ph type="ftr" sz="quarter" idx="11"/>
          </p:nvPr>
        </p:nvSpPr>
        <p:spPr>
          <a:xfrm>
            <a:off x="0" y="6513029"/>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8" name="Slide Number Placeholder 5"/>
          <p:cNvSpPr>
            <a:spLocks noGrp="1"/>
          </p:cNvSpPr>
          <p:nvPr>
            <p:ph type="sldNum" sz="quarter" idx="4"/>
          </p:nvPr>
        </p:nvSpPr>
        <p:spPr>
          <a:xfrm>
            <a:off x="1" y="6513029"/>
            <a:ext cx="838199"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4083495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Footer Placeholder 7"/>
          <p:cNvSpPr>
            <a:spLocks noGrp="1"/>
          </p:cNvSpPr>
          <p:nvPr>
            <p:ph type="ftr" sz="quarter" idx="11"/>
          </p:nvPr>
        </p:nvSpPr>
        <p:spPr>
          <a:xfrm>
            <a:off x="0" y="6513029"/>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10" name="Slide Number Placeholder 5"/>
          <p:cNvSpPr>
            <a:spLocks noGrp="1"/>
          </p:cNvSpPr>
          <p:nvPr>
            <p:ph type="sldNum" sz="quarter" idx="12"/>
          </p:nvPr>
        </p:nvSpPr>
        <p:spPr>
          <a:xfrm>
            <a:off x="1" y="6513029"/>
            <a:ext cx="749939"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0780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4562475"/>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0" y="4589465"/>
            <a:ext cx="12192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7" name="Slide Number Placeholder 5"/>
          <p:cNvSpPr>
            <a:spLocks noGrp="1"/>
          </p:cNvSpPr>
          <p:nvPr>
            <p:ph type="sldNum" sz="quarter" idx="4"/>
          </p:nvPr>
        </p:nvSpPr>
        <p:spPr>
          <a:xfrm>
            <a:off x="2" y="6482863"/>
            <a:ext cx="736782"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463313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7" name="フッター プレースホルダー 2"/>
          <p:cNvSpPr>
            <a:spLocks noGrp="1"/>
          </p:cNvSpPr>
          <p:nvPr>
            <p:ph type="ftr" sz="quarter" idx="11"/>
          </p:nvPr>
        </p:nvSpPr>
        <p:spPr>
          <a:xfrm>
            <a:off x="0" y="6486280"/>
            <a:ext cx="12192000" cy="365125"/>
          </a:xfr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6" name="Slide Number Placeholder 5"/>
          <p:cNvSpPr>
            <a:spLocks noGrp="1"/>
          </p:cNvSpPr>
          <p:nvPr>
            <p:ph type="sldNum" sz="quarter" idx="4"/>
          </p:nvPr>
        </p:nvSpPr>
        <p:spPr>
          <a:xfrm>
            <a:off x="1" y="6486279"/>
            <a:ext cx="697312"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96231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513029"/>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5" name="Slide Number Placeholder 5"/>
          <p:cNvSpPr>
            <a:spLocks noGrp="1"/>
          </p:cNvSpPr>
          <p:nvPr>
            <p:ph type="sldNum" sz="quarter" idx="4"/>
          </p:nvPr>
        </p:nvSpPr>
        <p:spPr>
          <a:xfrm>
            <a:off x="2" y="6513029"/>
            <a:ext cx="861771"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010307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9453094" y="2"/>
            <a:ext cx="2738908" cy="365125"/>
          </a:xfrm>
          <a:prstGeom prst="rect">
            <a:avLst/>
          </a:prstGeom>
        </p:spPr>
        <p:txBody>
          <a:bodyPr/>
          <a:lstStyle>
            <a:lvl1pPr>
              <a:defRPr>
                <a:solidFill>
                  <a:schemeClr val="tx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5" name="Footer Placeholder 4"/>
          <p:cNvSpPr>
            <a:spLocks noGrp="1"/>
          </p:cNvSpPr>
          <p:nvPr>
            <p:ph type="ftr" sz="quarter" idx="11"/>
          </p:nvPr>
        </p:nvSpPr>
        <p:spPr>
          <a:xfrm>
            <a:off x="0" y="6492876"/>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7" name="Slide Number Placeholder 5"/>
          <p:cNvSpPr>
            <a:spLocks noGrp="1"/>
          </p:cNvSpPr>
          <p:nvPr>
            <p:ph type="sldNum" sz="quarter" idx="4"/>
          </p:nvPr>
        </p:nvSpPr>
        <p:spPr>
          <a:xfrm>
            <a:off x="-1" y="6492875"/>
            <a:ext cx="664421"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171806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Footer Placeholder 4"/>
          <p:cNvSpPr>
            <a:spLocks noGrp="1"/>
          </p:cNvSpPr>
          <p:nvPr>
            <p:ph type="ftr" sz="quarter" idx="11"/>
          </p:nvPr>
        </p:nvSpPr>
        <p:spPr>
          <a:xfrm>
            <a:off x="0" y="6482900"/>
            <a:ext cx="12192000" cy="395291"/>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7" name="Slide Number Placeholder 5"/>
          <p:cNvSpPr>
            <a:spLocks noGrp="1"/>
          </p:cNvSpPr>
          <p:nvPr>
            <p:ph type="sldNum" sz="quarter" idx="4"/>
          </p:nvPr>
        </p:nvSpPr>
        <p:spPr>
          <a:xfrm>
            <a:off x="2" y="6513066"/>
            <a:ext cx="677576"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4190878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4562475"/>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0" y="4589465"/>
            <a:ext cx="12192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5" name="Footer Placeholder 4"/>
          <p:cNvSpPr>
            <a:spLocks noGrp="1"/>
          </p:cNvSpPr>
          <p:nvPr>
            <p:ph type="ftr" sz="quarter" idx="11"/>
          </p:nvPr>
        </p:nvSpPr>
        <p:spPr>
          <a:xfrm>
            <a:off x="0" y="6482863"/>
            <a:ext cx="12192000" cy="395291"/>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7" name="Slide Number Placeholder 5"/>
          <p:cNvSpPr>
            <a:spLocks noGrp="1"/>
          </p:cNvSpPr>
          <p:nvPr>
            <p:ph type="sldNum" sz="quarter" idx="4"/>
          </p:nvPr>
        </p:nvSpPr>
        <p:spPr>
          <a:xfrm>
            <a:off x="2" y="6482863"/>
            <a:ext cx="736782"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919417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Footer Placeholder 5"/>
          <p:cNvSpPr>
            <a:spLocks noGrp="1"/>
          </p:cNvSpPr>
          <p:nvPr>
            <p:ph type="ftr" sz="quarter" idx="11"/>
          </p:nvPr>
        </p:nvSpPr>
        <p:spPr>
          <a:xfrm>
            <a:off x="0" y="6513029"/>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8" name="Slide Number Placeholder 5"/>
          <p:cNvSpPr>
            <a:spLocks noGrp="1"/>
          </p:cNvSpPr>
          <p:nvPr>
            <p:ph type="sldNum" sz="quarter" idx="4"/>
          </p:nvPr>
        </p:nvSpPr>
        <p:spPr>
          <a:xfrm>
            <a:off x="1" y="6513029"/>
            <a:ext cx="838199"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053449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Footer Placeholder 7"/>
          <p:cNvSpPr>
            <a:spLocks noGrp="1"/>
          </p:cNvSpPr>
          <p:nvPr>
            <p:ph type="ftr" sz="quarter" idx="11"/>
          </p:nvPr>
        </p:nvSpPr>
        <p:spPr>
          <a:xfrm>
            <a:off x="0" y="6513029"/>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10" name="Slide Number Placeholder 5"/>
          <p:cNvSpPr>
            <a:spLocks noGrp="1"/>
          </p:cNvSpPr>
          <p:nvPr>
            <p:ph type="sldNum" sz="quarter" idx="12"/>
          </p:nvPr>
        </p:nvSpPr>
        <p:spPr>
          <a:xfrm>
            <a:off x="1" y="6513029"/>
            <a:ext cx="749939"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713671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7" name="フッター プレースホルダー 2"/>
          <p:cNvSpPr>
            <a:spLocks noGrp="1"/>
          </p:cNvSpPr>
          <p:nvPr>
            <p:ph type="ftr" sz="quarter" idx="11"/>
          </p:nvPr>
        </p:nvSpPr>
        <p:spPr>
          <a:xfrm>
            <a:off x="0" y="6486280"/>
            <a:ext cx="12192000" cy="365125"/>
          </a:xfr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6" name="Slide Number Placeholder 5"/>
          <p:cNvSpPr>
            <a:spLocks noGrp="1"/>
          </p:cNvSpPr>
          <p:nvPr>
            <p:ph type="sldNum" sz="quarter" idx="4"/>
          </p:nvPr>
        </p:nvSpPr>
        <p:spPr>
          <a:xfrm>
            <a:off x="1" y="6486279"/>
            <a:ext cx="697312"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45271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513029"/>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5" name="Slide Number Placeholder 5"/>
          <p:cNvSpPr>
            <a:spLocks noGrp="1"/>
          </p:cNvSpPr>
          <p:nvPr>
            <p:ph type="sldNum" sz="quarter" idx="4"/>
          </p:nvPr>
        </p:nvSpPr>
        <p:spPr>
          <a:xfrm>
            <a:off x="2" y="6513029"/>
            <a:ext cx="861771"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559513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a:xfrm>
            <a:off x="0" y="6513029"/>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8" name="Slide Number Placeholder 5"/>
          <p:cNvSpPr>
            <a:spLocks noGrp="1"/>
          </p:cNvSpPr>
          <p:nvPr>
            <p:ph type="sldNum" sz="quarter" idx="4"/>
          </p:nvPr>
        </p:nvSpPr>
        <p:spPr>
          <a:xfrm>
            <a:off x="2" y="6513029"/>
            <a:ext cx="743360"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19826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Slide Number Placeholder 5"/>
          <p:cNvSpPr>
            <a:spLocks noGrp="1"/>
          </p:cNvSpPr>
          <p:nvPr>
            <p:ph type="sldNum" sz="quarter" idx="4"/>
          </p:nvPr>
        </p:nvSpPr>
        <p:spPr>
          <a:xfrm>
            <a:off x="1" y="6513029"/>
            <a:ext cx="838199"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000782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a:xfrm>
            <a:off x="0" y="6513029"/>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8" name="Slide Number Placeholder 5"/>
          <p:cNvSpPr>
            <a:spLocks noGrp="1"/>
          </p:cNvSpPr>
          <p:nvPr>
            <p:ph type="sldNum" sz="quarter" idx="4"/>
          </p:nvPr>
        </p:nvSpPr>
        <p:spPr>
          <a:xfrm>
            <a:off x="1" y="6513029"/>
            <a:ext cx="730203"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9456024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902122" y="2"/>
            <a:ext cx="1289879"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5" name="Footer Placeholder 4"/>
          <p:cNvSpPr>
            <a:spLocks noGrp="1"/>
          </p:cNvSpPr>
          <p:nvPr>
            <p:ph type="ftr" sz="quarter" idx="11"/>
          </p:nvPr>
        </p:nvSpPr>
        <p:spPr>
          <a:xfrm>
            <a:off x="0" y="6492876"/>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7" name="Slide Number Placeholder 5"/>
          <p:cNvSpPr>
            <a:spLocks noGrp="1"/>
          </p:cNvSpPr>
          <p:nvPr>
            <p:ph type="sldNum" sz="quarter" idx="4"/>
          </p:nvPr>
        </p:nvSpPr>
        <p:spPr>
          <a:xfrm>
            <a:off x="1" y="6492876"/>
            <a:ext cx="838199"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855047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10902122" y="2"/>
            <a:ext cx="1289879"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5" name="Footer Placeholder 4"/>
          <p:cNvSpPr>
            <a:spLocks noGrp="1"/>
          </p:cNvSpPr>
          <p:nvPr>
            <p:ph type="ftr" sz="quarter" idx="11"/>
          </p:nvPr>
        </p:nvSpPr>
        <p:spPr>
          <a:xfrm>
            <a:off x="0" y="6513029"/>
            <a:ext cx="12192000" cy="365125"/>
          </a:xfrm>
          <a:prstGeom prst="rect">
            <a:avLst/>
          </a:prstGeom>
        </p:spPr>
        <p:txBody>
          <a:bodyPr/>
          <a:lstStyle/>
          <a:p>
            <a:pPr defTabSz="457200"/>
            <a:r>
              <a:rPr kumimoji="0" lang="en-US" altLang="ja-JP" dirty="0">
                <a:solidFill>
                  <a:srgbClr val="5B9BD5"/>
                </a:solidFill>
              </a:rPr>
              <a:t>Keiju Healthcare System</a:t>
            </a:r>
            <a:endParaRPr kumimoji="0" lang="ja-JP" altLang="en-US" sz="1400" dirty="0">
              <a:solidFill>
                <a:srgbClr val="5B9BD5"/>
              </a:solidFill>
            </a:endParaRPr>
          </a:p>
          <a:p>
            <a:pPr defTabSz="457200"/>
            <a:endParaRPr kumimoji="0" lang="ja-JP" altLang="en-US" dirty="0">
              <a:solidFill>
                <a:srgbClr val="5B9BD5"/>
              </a:solidFill>
            </a:endParaRPr>
          </a:p>
        </p:txBody>
      </p:sp>
      <p:sp>
        <p:nvSpPr>
          <p:cNvPr id="7" name="Slide Number Placeholder 5"/>
          <p:cNvSpPr>
            <a:spLocks noGrp="1"/>
          </p:cNvSpPr>
          <p:nvPr>
            <p:ph type="sldNum" sz="quarter" idx="4"/>
          </p:nvPr>
        </p:nvSpPr>
        <p:spPr>
          <a:xfrm>
            <a:off x="2" y="6513029"/>
            <a:ext cx="838200"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3045917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49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Slide Number Placeholder 5"/>
          <p:cNvSpPr>
            <a:spLocks noGrp="1"/>
          </p:cNvSpPr>
          <p:nvPr>
            <p:ph type="sldNum" sz="quarter" idx="12"/>
          </p:nvPr>
        </p:nvSpPr>
        <p:spPr>
          <a:xfrm>
            <a:off x="1" y="6513029"/>
            <a:ext cx="749939"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69113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Slide Number Placeholder 5"/>
          <p:cNvSpPr>
            <a:spLocks noGrp="1"/>
          </p:cNvSpPr>
          <p:nvPr>
            <p:ph type="sldNum" sz="quarter" idx="4"/>
          </p:nvPr>
        </p:nvSpPr>
        <p:spPr>
          <a:xfrm>
            <a:off x="1" y="6486279"/>
            <a:ext cx="697312"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83158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2" y="6513029"/>
            <a:ext cx="861771"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408732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Slide Number Placeholder 5"/>
          <p:cNvSpPr>
            <a:spLocks noGrp="1"/>
          </p:cNvSpPr>
          <p:nvPr>
            <p:ph type="sldNum" sz="quarter" idx="4"/>
          </p:nvPr>
        </p:nvSpPr>
        <p:spPr>
          <a:xfrm>
            <a:off x="2" y="6513029"/>
            <a:ext cx="743360"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185138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Slide Number Placeholder 5"/>
          <p:cNvSpPr>
            <a:spLocks noGrp="1"/>
          </p:cNvSpPr>
          <p:nvPr>
            <p:ph type="sldNum" sz="quarter" idx="4"/>
          </p:nvPr>
        </p:nvSpPr>
        <p:spPr>
          <a:xfrm>
            <a:off x="1" y="6513029"/>
            <a:ext cx="730203"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296714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914400"/>
          </a:xfrm>
          <a:prstGeom prst="rect">
            <a:avLst/>
          </a:prstGeom>
          <a:solidFill>
            <a:schemeClr val="accent1"/>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417983"/>
            <a:ext cx="10515600" cy="475898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0" y="6492873"/>
            <a:ext cx="644686"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cxnSp>
        <p:nvCxnSpPr>
          <p:cNvPr id="7" name="直線コネクタ 6"/>
          <p:cNvCxnSpPr/>
          <p:nvPr userDrawn="1"/>
        </p:nvCxnSpPr>
        <p:spPr>
          <a:xfrm>
            <a:off x="0" y="6355087"/>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図 4" descr="ロゴ, 会社名&#10;&#10;自動的に生成された説明">
            <a:extLst>
              <a:ext uri="{FF2B5EF4-FFF2-40B4-BE49-F238E27FC236}">
                <a16:creationId xmlns:a16="http://schemas.microsoft.com/office/drawing/2014/main" id="{B6608141-889C-37D9-EE7F-BDC6A6875A8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0000" t="35395" r="4228" b="30157"/>
          <a:stretch/>
        </p:blipFill>
        <p:spPr>
          <a:xfrm>
            <a:off x="10799523" y="6348824"/>
            <a:ext cx="1283918" cy="525659"/>
          </a:xfrm>
          <a:prstGeom prst="rect">
            <a:avLst/>
          </a:prstGeom>
        </p:spPr>
      </p:pic>
    </p:spTree>
    <p:extLst>
      <p:ext uri="{BB962C8B-B14F-4D97-AF65-F5344CB8AC3E}">
        <p14:creationId xmlns:p14="http://schemas.microsoft.com/office/powerpoint/2010/main" val="3716601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28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Clr>
          <a:schemeClr val="accent1">
            <a:lumMod val="75000"/>
          </a:schemeClr>
        </a:buClr>
        <a:buFont typeface="メイリオ" panose="020B0604030504040204" pitchFamily="50" charset="-128"/>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914400"/>
          </a:xfrm>
          <a:prstGeom prst="rect">
            <a:avLst/>
          </a:prstGeom>
          <a:solidFill>
            <a:schemeClr val="accent1"/>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417983"/>
            <a:ext cx="10515600" cy="475898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1" name="フッター プレースホルダー 2"/>
          <p:cNvSpPr>
            <a:spLocks noGrp="1"/>
          </p:cNvSpPr>
          <p:nvPr>
            <p:ph type="ftr" sz="quarter" idx="3"/>
          </p:nvPr>
        </p:nvSpPr>
        <p:spPr>
          <a:xfrm>
            <a:off x="0" y="6492876"/>
            <a:ext cx="12170507" cy="365125"/>
          </a:xfrm>
          <a:prstGeom prst="rect">
            <a:avLst/>
          </a:prstGeom>
          <a:noFill/>
        </p:spPr>
        <p:txBody>
          <a:bodyPr/>
          <a:lstStyle>
            <a:lvl1pPr algn="r">
              <a:defRPr sz="1600">
                <a:solidFill>
                  <a:schemeClr val="accent1"/>
                </a:solidFill>
                <a:latin typeface="+mn-lt"/>
                <a:ea typeface="Meiryo UI" panose="020B0604030504040204" pitchFamily="50" charset="-128"/>
              </a:defRPr>
            </a:lvl1pPr>
          </a:lstStyle>
          <a:p>
            <a:r>
              <a:rPr lang="en-US" altLang="ja-JP" dirty="0" err="1">
                <a:solidFill>
                  <a:srgbClr val="5B9BD5"/>
                </a:solidFill>
              </a:rPr>
              <a:t>Keiju</a:t>
            </a:r>
            <a:r>
              <a:rPr lang="ja-JP" altLang="en-US" dirty="0">
                <a:solidFill>
                  <a:srgbClr val="5B9BD5"/>
                </a:solidFill>
              </a:rPr>
              <a:t> </a:t>
            </a:r>
            <a:r>
              <a:rPr lang="en-US" altLang="ja-JP" dirty="0">
                <a:solidFill>
                  <a:srgbClr val="5B9BD5"/>
                </a:solidFill>
              </a:rPr>
              <a:t>Healthcare System</a:t>
            </a:r>
            <a:endParaRPr lang="ja-JP" altLang="en-US" dirty="0">
              <a:solidFill>
                <a:srgbClr val="5B9BD5"/>
              </a:solidFill>
            </a:endParaRPr>
          </a:p>
        </p:txBody>
      </p:sp>
      <p:sp>
        <p:nvSpPr>
          <p:cNvPr id="6" name="Slide Number Placeholder 5"/>
          <p:cNvSpPr>
            <a:spLocks noGrp="1"/>
          </p:cNvSpPr>
          <p:nvPr>
            <p:ph type="sldNum" sz="quarter" idx="4"/>
          </p:nvPr>
        </p:nvSpPr>
        <p:spPr>
          <a:xfrm>
            <a:off x="-1" y="6492873"/>
            <a:ext cx="1298369"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fld id="{E3E7C319-E5B4-458F-9028-06A988648FEA}" type="slidenum">
              <a:rPr lang="ja-JP" altLang="en-US" smtClean="0">
                <a:solidFill>
                  <a:srgbClr val="5B9BD5">
                    <a:lumMod val="50000"/>
                  </a:srgbClr>
                </a:solidFill>
              </a:rPr>
              <a:pPr/>
              <a:t>‹#›</a:t>
            </a:fld>
            <a:endParaRPr lang="ja-JP" altLang="en-US" dirty="0">
              <a:solidFill>
                <a:srgbClr val="5B9BD5">
                  <a:lumMod val="50000"/>
                </a:srgbClr>
              </a:solidFill>
            </a:endParaRPr>
          </a:p>
        </p:txBody>
      </p:sp>
      <p:cxnSp>
        <p:nvCxnSpPr>
          <p:cNvPr id="7" name="直線コネクタ 6"/>
          <p:cNvCxnSpPr/>
          <p:nvPr userDrawn="1"/>
        </p:nvCxnSpPr>
        <p:spPr>
          <a:xfrm>
            <a:off x="-21493" y="6492873"/>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図 9" descr="KVIシステム.png"/>
          <p:cNvPicPr>
            <a:picLocks noChangeAspect="1"/>
          </p:cNvPicPr>
          <p:nvPr userDrawn="1"/>
        </p:nvPicPr>
        <p:blipFill>
          <a:blip r:embed="rId5" cstate="print"/>
          <a:stretch>
            <a:fillRect/>
          </a:stretch>
        </p:blipFill>
        <p:spPr>
          <a:xfrm>
            <a:off x="9696587" y="6577532"/>
            <a:ext cx="227414" cy="195807"/>
          </a:xfrm>
          <a:prstGeom prst="rect">
            <a:avLst/>
          </a:prstGeom>
        </p:spPr>
      </p:pic>
    </p:spTree>
    <p:extLst>
      <p:ext uri="{BB962C8B-B14F-4D97-AF65-F5344CB8AC3E}">
        <p14:creationId xmlns:p14="http://schemas.microsoft.com/office/powerpoint/2010/main" val="16994181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dt="0"/>
  <p:txStyles>
    <p:titleStyle>
      <a:lvl1pPr algn="l" defTabSz="914400" rtl="0" eaLnBrk="1" latinLnBrk="0" hangingPunct="1">
        <a:lnSpc>
          <a:spcPct val="90000"/>
        </a:lnSpc>
        <a:spcBef>
          <a:spcPct val="0"/>
        </a:spcBef>
        <a:buNone/>
        <a:defRPr kumimoji="1" sz="28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Clr>
          <a:schemeClr val="accent1">
            <a:lumMod val="75000"/>
          </a:schemeClr>
        </a:buClr>
        <a:buFont typeface="メイリオ" panose="020B0604030504040204" pitchFamily="50" charset="-128"/>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083C04C-A860-1A56-3821-2CB10D94C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C9166C-5955-A64B-9C38-3BCBB49E7D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9247909-CDAD-D8D7-7353-1C12081915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D34BB-5F9E-47D5-8730-2AB93F0E8450}" type="datetimeFigureOut">
              <a:rPr kumimoji="1" lang="ja-JP" altLang="en-US" smtClean="0"/>
              <a:t>2025/3/30</a:t>
            </a:fld>
            <a:endParaRPr kumimoji="1" lang="ja-JP" altLang="en-US"/>
          </a:p>
        </p:txBody>
      </p:sp>
      <p:sp>
        <p:nvSpPr>
          <p:cNvPr id="5" name="フッター プレースホルダー 4">
            <a:extLst>
              <a:ext uri="{FF2B5EF4-FFF2-40B4-BE49-F238E27FC236}">
                <a16:creationId xmlns:a16="http://schemas.microsoft.com/office/drawing/2014/main" id="{6CBC1221-5953-A415-8F03-0D2C197EAF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97A6C5D-EAF1-D415-6895-F84E7A48B5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257C1-ED57-4FD7-A585-EBD9BE9F2ACE}" type="slidenum">
              <a:rPr kumimoji="1" lang="ja-JP" altLang="en-US" smtClean="0"/>
              <a:t>‹#›</a:t>
            </a:fld>
            <a:endParaRPr kumimoji="1" lang="ja-JP" altLang="en-US"/>
          </a:p>
        </p:txBody>
      </p:sp>
    </p:spTree>
    <p:extLst>
      <p:ext uri="{BB962C8B-B14F-4D97-AF65-F5344CB8AC3E}">
        <p14:creationId xmlns:p14="http://schemas.microsoft.com/office/powerpoint/2010/main" val="1812193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914400"/>
          </a:xfrm>
          <a:prstGeom prst="rect">
            <a:avLst/>
          </a:prstGeom>
          <a:solidFill>
            <a:schemeClr val="accent1"/>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417983"/>
            <a:ext cx="10515600" cy="475898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1" name="フッター プレースホルダー 2"/>
          <p:cNvSpPr>
            <a:spLocks noGrp="1"/>
          </p:cNvSpPr>
          <p:nvPr>
            <p:ph type="ftr" sz="quarter" idx="3"/>
          </p:nvPr>
        </p:nvSpPr>
        <p:spPr>
          <a:xfrm>
            <a:off x="0" y="6492876"/>
            <a:ext cx="12170507" cy="365125"/>
          </a:xfrm>
          <a:prstGeom prst="rect">
            <a:avLst/>
          </a:prstGeom>
          <a:noFill/>
        </p:spPr>
        <p:txBody>
          <a:bodyPr/>
          <a:lstStyle>
            <a:lvl1pPr algn="r">
              <a:defRPr sz="1600">
                <a:solidFill>
                  <a:schemeClr val="accent1"/>
                </a:solidFill>
                <a:latin typeface="+mn-lt"/>
                <a:ea typeface="Meiryo UI"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dirty="0">
                <a:solidFill>
                  <a:srgbClr val="5B9BD5"/>
                </a:solidFill>
              </a:rPr>
              <a:t>Keiju Healthcare System</a:t>
            </a:r>
            <a:endParaRPr kumimoji="0" lang="ja-JP" altLang="en-US" sz="1600" b="0" i="0" u="none" strike="noStrike" kern="1200" cap="none" spc="0" normalizeH="0" baseline="0" noProof="0" dirty="0">
              <a:ln>
                <a:noFill/>
              </a:ln>
              <a:solidFill>
                <a:srgbClr val="5B9BD5"/>
              </a:solidFill>
              <a:effectLst/>
              <a:uLnTx/>
              <a:uFillTx/>
              <a:latin typeface="Calibri" panose="020F0502020204030204"/>
              <a:ea typeface="Meiryo UI" panose="020B0604030504040204" pitchFamily="50" charset="-128"/>
              <a:cs typeface="+mn-cs"/>
            </a:endParaRPr>
          </a:p>
        </p:txBody>
      </p:sp>
      <p:sp>
        <p:nvSpPr>
          <p:cNvPr id="6" name="Slide Number Placeholder 5"/>
          <p:cNvSpPr>
            <a:spLocks noGrp="1"/>
          </p:cNvSpPr>
          <p:nvPr>
            <p:ph type="sldNum" sz="quarter" idx="4"/>
          </p:nvPr>
        </p:nvSpPr>
        <p:spPr>
          <a:xfrm>
            <a:off x="0" y="6492873"/>
            <a:ext cx="644686"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cxnSp>
        <p:nvCxnSpPr>
          <p:cNvPr id="7" name="直線コネクタ 6"/>
          <p:cNvCxnSpPr/>
          <p:nvPr userDrawn="1"/>
        </p:nvCxnSpPr>
        <p:spPr>
          <a:xfrm>
            <a:off x="0" y="6492873"/>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図 8" descr="KVIシステム.png">
            <a:extLst>
              <a:ext uri="{FF2B5EF4-FFF2-40B4-BE49-F238E27FC236}">
                <a16:creationId xmlns:a16="http://schemas.microsoft.com/office/drawing/2014/main" id="{9645616A-D0A3-47C1-818F-BE89BDC440C5}"/>
              </a:ext>
            </a:extLst>
          </p:cNvPr>
          <p:cNvPicPr>
            <a:picLocks noChangeAspect="1"/>
          </p:cNvPicPr>
          <p:nvPr userDrawn="1"/>
        </p:nvPicPr>
        <p:blipFill>
          <a:blip r:embed="rId8" cstate="print"/>
          <a:stretch>
            <a:fillRect/>
          </a:stretch>
        </p:blipFill>
        <p:spPr>
          <a:xfrm>
            <a:off x="9787662" y="6577531"/>
            <a:ext cx="192963" cy="195807"/>
          </a:xfrm>
          <a:prstGeom prst="rect">
            <a:avLst/>
          </a:prstGeom>
        </p:spPr>
      </p:pic>
    </p:spTree>
    <p:extLst>
      <p:ext uri="{BB962C8B-B14F-4D97-AF65-F5344CB8AC3E}">
        <p14:creationId xmlns:p14="http://schemas.microsoft.com/office/powerpoint/2010/main" val="22190301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hdr="0" ftr="0" dt="0"/>
  <p:txStyles>
    <p:titleStyle>
      <a:lvl1pPr algn="l" defTabSz="914400" rtl="0" eaLnBrk="1" latinLnBrk="0" hangingPunct="1">
        <a:lnSpc>
          <a:spcPct val="90000"/>
        </a:lnSpc>
        <a:spcBef>
          <a:spcPct val="0"/>
        </a:spcBef>
        <a:buNone/>
        <a:defRPr kumimoji="1" sz="28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Clr>
          <a:schemeClr val="accent1">
            <a:lumMod val="75000"/>
          </a:schemeClr>
        </a:buClr>
        <a:buFont typeface="メイリオ" panose="020B0604030504040204" pitchFamily="50" charset="-128"/>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914400"/>
          </a:xfrm>
          <a:prstGeom prst="rect">
            <a:avLst/>
          </a:prstGeom>
          <a:solidFill>
            <a:schemeClr val="accent1"/>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417983"/>
            <a:ext cx="10515600" cy="4758980"/>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1" name="フッター プレースホルダー 2"/>
          <p:cNvSpPr>
            <a:spLocks noGrp="1"/>
          </p:cNvSpPr>
          <p:nvPr>
            <p:ph type="ftr" sz="quarter" idx="3"/>
          </p:nvPr>
        </p:nvSpPr>
        <p:spPr>
          <a:xfrm>
            <a:off x="0" y="6492876"/>
            <a:ext cx="12170507" cy="365125"/>
          </a:xfrm>
          <a:prstGeom prst="rect">
            <a:avLst/>
          </a:prstGeom>
          <a:noFill/>
        </p:spPr>
        <p:txBody>
          <a:bodyPr/>
          <a:lstStyle>
            <a:lvl1pPr algn="r">
              <a:defRPr sz="1600">
                <a:solidFill>
                  <a:schemeClr val="accent1"/>
                </a:solidFill>
                <a:latin typeface="+mn-lt"/>
                <a:ea typeface="Meiryo UI"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dirty="0">
                <a:solidFill>
                  <a:srgbClr val="5B9BD5"/>
                </a:solidFill>
              </a:rPr>
              <a:t>Keiju Healthcare System</a:t>
            </a:r>
            <a:endParaRPr kumimoji="0" lang="ja-JP" altLang="en-US" sz="1600" b="0" i="0" u="none" strike="noStrike" kern="1200" cap="none" spc="0" normalizeH="0" baseline="0" noProof="0" dirty="0">
              <a:ln>
                <a:noFill/>
              </a:ln>
              <a:solidFill>
                <a:srgbClr val="5B9BD5"/>
              </a:solidFill>
              <a:effectLst/>
              <a:uLnTx/>
              <a:uFillTx/>
              <a:latin typeface="Calibri" panose="020F0502020204030204"/>
              <a:ea typeface="Meiryo UI" panose="020B0604030504040204" pitchFamily="50" charset="-128"/>
              <a:cs typeface="+mn-cs"/>
            </a:endParaRPr>
          </a:p>
        </p:txBody>
      </p:sp>
      <p:sp>
        <p:nvSpPr>
          <p:cNvPr id="6" name="Slide Number Placeholder 5"/>
          <p:cNvSpPr>
            <a:spLocks noGrp="1"/>
          </p:cNvSpPr>
          <p:nvPr>
            <p:ph type="sldNum" sz="quarter" idx="4"/>
          </p:nvPr>
        </p:nvSpPr>
        <p:spPr>
          <a:xfrm>
            <a:off x="0" y="6492873"/>
            <a:ext cx="644686" cy="365125"/>
          </a:xfrm>
          <a:prstGeom prst="rect">
            <a:avLst/>
          </a:prstGeom>
          <a:noFill/>
          <a:ln>
            <a:noFill/>
          </a:ln>
        </p:spPr>
        <p:txBody>
          <a:bodyPr vert="horz" lIns="91440" tIns="45720" rIns="91440" bIns="45720" rtlCol="0" anchor="ctr"/>
          <a:lstStyle>
            <a:lvl1pPr algn="r">
              <a:defRPr sz="1200">
                <a:solidFill>
                  <a:schemeClr val="accent1">
                    <a:lumMod val="50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cxnSp>
        <p:nvCxnSpPr>
          <p:cNvPr id="7" name="直線コネクタ 6"/>
          <p:cNvCxnSpPr/>
          <p:nvPr userDrawn="1"/>
        </p:nvCxnSpPr>
        <p:spPr>
          <a:xfrm>
            <a:off x="0" y="6492873"/>
            <a:ext cx="1219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図 8" descr="KVIシステム.png">
            <a:extLst>
              <a:ext uri="{FF2B5EF4-FFF2-40B4-BE49-F238E27FC236}">
                <a16:creationId xmlns:a16="http://schemas.microsoft.com/office/drawing/2014/main" id="{9645616A-D0A3-47C1-818F-BE89BDC440C5}"/>
              </a:ext>
            </a:extLst>
          </p:cNvPr>
          <p:cNvPicPr>
            <a:picLocks noChangeAspect="1"/>
          </p:cNvPicPr>
          <p:nvPr userDrawn="1"/>
        </p:nvPicPr>
        <p:blipFill>
          <a:blip r:embed="rId14" cstate="print"/>
          <a:stretch>
            <a:fillRect/>
          </a:stretch>
        </p:blipFill>
        <p:spPr>
          <a:xfrm>
            <a:off x="9787662" y="6577531"/>
            <a:ext cx="192963" cy="195807"/>
          </a:xfrm>
          <a:prstGeom prst="rect">
            <a:avLst/>
          </a:prstGeom>
        </p:spPr>
      </p:pic>
    </p:spTree>
    <p:extLst>
      <p:ext uri="{BB962C8B-B14F-4D97-AF65-F5344CB8AC3E}">
        <p14:creationId xmlns:p14="http://schemas.microsoft.com/office/powerpoint/2010/main" val="30256182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914400" rtl="0" eaLnBrk="1" latinLnBrk="0" hangingPunct="1">
        <a:lnSpc>
          <a:spcPct val="90000"/>
        </a:lnSpc>
        <a:spcBef>
          <a:spcPct val="0"/>
        </a:spcBef>
        <a:buNone/>
        <a:defRPr kumimoji="1" sz="28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Clr>
          <a:schemeClr val="accent1">
            <a:lumMod val="75000"/>
          </a:schemeClr>
        </a:buClr>
        <a:buFont typeface="メイリオ" panose="020B0604030504040204" pitchFamily="50" charset="-128"/>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4"/>
          </p:nvPr>
        </p:nvSpPr>
        <p:spPr/>
        <p:txBody>
          <a:bodyPr/>
          <a:lstStyle/>
          <a:p>
            <a:fld id="{E3E7C319-E5B4-458F-9028-06A988648FEA}" type="slidenum">
              <a:rPr lang="ja-JP" altLang="en-US" smtClean="0">
                <a:solidFill>
                  <a:srgbClr val="5B9BD5">
                    <a:lumMod val="50000"/>
                  </a:srgbClr>
                </a:solidFill>
              </a:rPr>
              <a:pPr/>
              <a:t>1</a:t>
            </a:fld>
            <a:endParaRPr lang="ja-JP" altLang="en-US" dirty="0">
              <a:solidFill>
                <a:srgbClr val="5B9BD5">
                  <a:lumMod val="50000"/>
                </a:srgbClr>
              </a:solidFill>
            </a:endParaRPr>
          </a:p>
        </p:txBody>
      </p:sp>
      <p:sp>
        <p:nvSpPr>
          <p:cNvPr id="13" name="サブタイトル 6"/>
          <p:cNvSpPr txBox="1">
            <a:spLocks/>
          </p:cNvSpPr>
          <p:nvPr/>
        </p:nvSpPr>
        <p:spPr>
          <a:xfrm>
            <a:off x="2100546" y="4235570"/>
            <a:ext cx="7990905" cy="20530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1">
                  <a:lumMod val="75000"/>
                </a:schemeClr>
              </a:buClr>
              <a:buFont typeface="メイリオ" panose="020B0604030504040204" pitchFamily="50" charset="-128"/>
              <a:buNone/>
              <a:defRPr kumimoji="1" sz="2400" kern="1200">
                <a:solidFill>
                  <a:schemeClr val="tx1"/>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90000"/>
              </a:lnSpc>
              <a:spcBef>
                <a:spcPts val="500"/>
              </a:spcBef>
              <a:buClr>
                <a:schemeClr val="accent1">
                  <a:lumMod val="75000"/>
                </a:schemeClr>
              </a:buClr>
              <a:buFont typeface="メイリオ" panose="020B0604030504040204" pitchFamily="50" charset="-128"/>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lumMod val="75000"/>
                </a:schemeClr>
              </a:buClr>
              <a:buFont typeface="メイリオ" panose="020B0604030504040204" pitchFamily="50" charset="-128"/>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lumMod val="75000"/>
                </a:schemeClr>
              </a:buClr>
              <a:buFont typeface="メイリオ" panose="020B0604030504040204" pitchFamily="50" charset="-128"/>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lumMod val="75000"/>
                </a:schemeClr>
              </a:buClr>
              <a:buFont typeface="メイリオ" panose="020B0604030504040204" pitchFamily="50" charset="-128"/>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600" dirty="0"/>
              <a:t>国際ロータリー第</a:t>
            </a:r>
            <a:r>
              <a:rPr lang="en-US" altLang="ja-JP" sz="1600" dirty="0"/>
              <a:t>2</a:t>
            </a:r>
            <a:r>
              <a:rPr lang="ja-JP" altLang="en-US" sz="1600" dirty="0"/>
              <a:t>地域　公共イメージコーディネーター（</a:t>
            </a:r>
            <a:r>
              <a:rPr lang="en-US" altLang="ja-JP" sz="1600" dirty="0"/>
              <a:t>RPIC</a:t>
            </a:r>
            <a:r>
              <a:rPr lang="ja-JP" altLang="en-US" sz="1600" dirty="0"/>
              <a:t>）</a:t>
            </a:r>
            <a:endParaRPr lang="en-US" altLang="ja-JP" sz="1600" dirty="0"/>
          </a:p>
          <a:p>
            <a:r>
              <a:rPr lang="ja-JP" altLang="en-US" sz="1600" dirty="0"/>
              <a:t>国際ロータリー第</a:t>
            </a:r>
            <a:r>
              <a:rPr lang="en-US" altLang="ja-JP" sz="1600" dirty="0"/>
              <a:t>2610</a:t>
            </a:r>
            <a:r>
              <a:rPr lang="ja-JP" altLang="en-US" sz="1600" dirty="0"/>
              <a:t>地区　</a:t>
            </a:r>
            <a:r>
              <a:rPr lang="en-US" altLang="ja-JP" sz="1600" dirty="0"/>
              <a:t>2025-26</a:t>
            </a:r>
            <a:r>
              <a:rPr lang="ja-JP" altLang="en-US" sz="1600" dirty="0"/>
              <a:t>年度ラーニングファシリテーター（</a:t>
            </a:r>
            <a:r>
              <a:rPr lang="en-US" altLang="ja-JP" sz="1600" dirty="0"/>
              <a:t>DLF)</a:t>
            </a:r>
          </a:p>
          <a:p>
            <a:r>
              <a:rPr lang="ja-JP" altLang="en-US" sz="1600" dirty="0"/>
              <a:t>国際ロータリー第</a:t>
            </a:r>
            <a:r>
              <a:rPr lang="en-US" altLang="ja-JP" sz="1600" dirty="0"/>
              <a:t>2610</a:t>
            </a:r>
            <a:r>
              <a:rPr lang="ja-JP" altLang="en-US" sz="1600" dirty="0"/>
              <a:t>地区　</a:t>
            </a:r>
            <a:r>
              <a:rPr lang="en-US" altLang="ja-JP" sz="1600" dirty="0"/>
              <a:t>2021</a:t>
            </a:r>
            <a:r>
              <a:rPr lang="ja-JP" altLang="en-US" sz="1600" dirty="0"/>
              <a:t>－</a:t>
            </a:r>
            <a:r>
              <a:rPr lang="en-US" altLang="ja-JP" sz="1600" dirty="0"/>
              <a:t>22</a:t>
            </a:r>
            <a:r>
              <a:rPr lang="ja-JP" altLang="en-US" sz="1600" dirty="0"/>
              <a:t>年度ガバナー</a:t>
            </a:r>
            <a:endParaRPr lang="en-US" altLang="ja-JP" sz="1600" dirty="0"/>
          </a:p>
          <a:p>
            <a:r>
              <a:rPr lang="zh-CN" altLang="en-US" sz="2000" dirty="0"/>
              <a:t>神野正博</a:t>
            </a:r>
            <a:endParaRPr lang="en-US" altLang="zh-CN" sz="2000" dirty="0"/>
          </a:p>
          <a:p>
            <a:r>
              <a:rPr lang="ja-JP" altLang="en-US" sz="1500" dirty="0"/>
              <a:t>（七尾ロータリークラブ）</a:t>
            </a:r>
            <a:endParaRPr lang="en-US" altLang="zh-CN" sz="1500" dirty="0"/>
          </a:p>
        </p:txBody>
      </p:sp>
      <p:sp>
        <p:nvSpPr>
          <p:cNvPr id="3" name="テキスト ボックス 2"/>
          <p:cNvSpPr txBox="1"/>
          <p:nvPr/>
        </p:nvSpPr>
        <p:spPr>
          <a:xfrm>
            <a:off x="6917180" y="10180"/>
            <a:ext cx="5241580" cy="523220"/>
          </a:xfrm>
          <a:prstGeom prst="rect">
            <a:avLst/>
          </a:prstGeom>
          <a:noFill/>
        </p:spPr>
        <p:txBody>
          <a:bodyPr wrap="square" rtlCol="0">
            <a:spAutoFit/>
          </a:bodyPr>
          <a:lstStyle/>
          <a:p>
            <a:pPr algn="r"/>
            <a:r>
              <a:rPr lang="en-US" altLang="ja-JP" sz="1400" dirty="0"/>
              <a:t>2025</a:t>
            </a:r>
            <a:r>
              <a:rPr lang="ja-JP" altLang="en-US" sz="1400" dirty="0"/>
              <a:t>年</a:t>
            </a:r>
            <a:r>
              <a:rPr lang="en-US" altLang="ja-JP" sz="1400" dirty="0"/>
              <a:t>3</a:t>
            </a:r>
            <a:r>
              <a:rPr lang="ja-JP" altLang="en-US" sz="1400" dirty="0"/>
              <a:t>月</a:t>
            </a:r>
            <a:r>
              <a:rPr lang="en-US" altLang="ja-JP" sz="1400" dirty="0"/>
              <a:t>30</a:t>
            </a:r>
            <a:r>
              <a:rPr lang="ja-JP" altLang="en-US" sz="1400" dirty="0"/>
              <a:t>日（日）</a:t>
            </a:r>
            <a:endParaRPr lang="en-US" altLang="ja-JP" sz="1400" dirty="0"/>
          </a:p>
          <a:p>
            <a:pPr algn="r"/>
            <a:r>
              <a:rPr lang="ja-JP" altLang="en-US" sz="1400" dirty="0"/>
              <a:t>ホテル日航金沢</a:t>
            </a:r>
            <a:endParaRPr lang="en-US" altLang="ja-JP" sz="1400" dirty="0"/>
          </a:p>
        </p:txBody>
      </p:sp>
      <p:sp>
        <p:nvSpPr>
          <p:cNvPr id="6" name="タイトル 5"/>
          <p:cNvSpPr>
            <a:spLocks noGrp="1"/>
          </p:cNvSpPr>
          <p:nvPr>
            <p:ph type="ctrTitle"/>
          </p:nvPr>
        </p:nvSpPr>
        <p:spPr>
          <a:xfrm>
            <a:off x="0" y="501315"/>
            <a:ext cx="12191999" cy="3371295"/>
          </a:xfrm>
        </p:spPr>
        <p:txBody>
          <a:bodyPr>
            <a:normAutofit/>
          </a:bodyPr>
          <a:lstStyle/>
          <a:p>
            <a:br>
              <a:rPr lang="en-US" altLang="ja-JP" sz="1400" dirty="0"/>
            </a:br>
            <a:r>
              <a:rPr lang="ja-JP" altLang="en-US" sz="1800" dirty="0"/>
              <a:t>国際ロータリー第</a:t>
            </a:r>
            <a:r>
              <a:rPr lang="en-US" altLang="ja-JP" sz="1800" dirty="0"/>
              <a:t>2610</a:t>
            </a:r>
            <a:r>
              <a:rPr lang="ja-JP" altLang="en-US" sz="1800" dirty="0"/>
              <a:t>地区</a:t>
            </a:r>
            <a:br>
              <a:rPr lang="en-US" altLang="ja-JP" sz="1800" dirty="0"/>
            </a:br>
            <a:r>
              <a:rPr lang="ja-JP" altLang="en-US" sz="1800" dirty="0"/>
              <a:t>会長エレクト研修セミナー　</a:t>
            </a:r>
            <a:r>
              <a:rPr lang="en-US" altLang="ja-JP" sz="1800" dirty="0"/>
              <a:t>PETS</a:t>
            </a:r>
            <a:r>
              <a:rPr lang="ja-JP" altLang="en-US" sz="1800" dirty="0"/>
              <a:t>１</a:t>
            </a:r>
            <a:br>
              <a:rPr lang="en-US" altLang="ja-JP" sz="2400" dirty="0"/>
            </a:br>
            <a:br>
              <a:rPr lang="en-US" altLang="ja-JP" sz="2400" dirty="0"/>
            </a:br>
            <a:r>
              <a:rPr lang="ja-JP" altLang="en-US" sz="2400" dirty="0"/>
              <a:t>クラブのイメージ向上と会員増強</a:t>
            </a:r>
            <a:br>
              <a:rPr lang="en-US" altLang="ja-JP" sz="2400" dirty="0"/>
            </a:br>
            <a:br>
              <a:rPr lang="en-US" altLang="ja-JP" sz="2400" dirty="0"/>
            </a:br>
            <a:endParaRPr lang="ja-JP" altLang="en-US" sz="2400" dirty="0"/>
          </a:p>
        </p:txBody>
      </p:sp>
      <p:pic>
        <p:nvPicPr>
          <p:cNvPr id="2" name="図 1">
            <a:extLst>
              <a:ext uri="{FF2B5EF4-FFF2-40B4-BE49-F238E27FC236}">
                <a16:creationId xmlns:a16="http://schemas.microsoft.com/office/drawing/2014/main" id="{4B5D2B60-CAAE-6AB7-47E7-CD1FD3247429}"/>
              </a:ext>
            </a:extLst>
          </p:cNvPr>
          <p:cNvPicPr>
            <a:picLocks noChangeAspect="1"/>
          </p:cNvPicPr>
          <p:nvPr/>
        </p:nvPicPr>
        <p:blipFill>
          <a:blip r:embed="rId3"/>
          <a:stretch>
            <a:fillRect/>
          </a:stretch>
        </p:blipFill>
        <p:spPr>
          <a:xfrm>
            <a:off x="-89046" y="3872610"/>
            <a:ext cx="2416047" cy="2416047"/>
          </a:xfrm>
          <a:prstGeom prst="rect">
            <a:avLst/>
          </a:prstGeom>
        </p:spPr>
      </p:pic>
    </p:spTree>
    <p:extLst>
      <p:ext uri="{BB962C8B-B14F-4D97-AF65-F5344CB8AC3E}">
        <p14:creationId xmlns:p14="http://schemas.microsoft.com/office/powerpoint/2010/main" val="3088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CF9F1-CEFA-F758-9EDE-216D714B1EEA}"/>
              </a:ext>
            </a:extLst>
          </p:cNvPr>
          <p:cNvSpPr>
            <a:spLocks noGrp="1"/>
          </p:cNvSpPr>
          <p:nvPr>
            <p:ph type="title"/>
          </p:nvPr>
        </p:nvSpPr>
        <p:spPr/>
        <p:txBody>
          <a:bodyPr/>
          <a:lstStyle/>
          <a:p>
            <a:r>
              <a:rPr kumimoji="1" lang="ja-JP" altLang="en-US" dirty="0"/>
              <a:t>行動計画推進と会員増強</a:t>
            </a:r>
          </a:p>
        </p:txBody>
      </p:sp>
      <p:sp>
        <p:nvSpPr>
          <p:cNvPr id="5" name="コンテンツ プレースホルダー 4">
            <a:extLst>
              <a:ext uri="{FF2B5EF4-FFF2-40B4-BE49-F238E27FC236}">
                <a16:creationId xmlns:a16="http://schemas.microsoft.com/office/drawing/2014/main" id="{866A19FA-DA7F-720B-DE1C-10A40A74C85D}"/>
              </a:ext>
            </a:extLst>
          </p:cNvPr>
          <p:cNvSpPr>
            <a:spLocks noGrp="1"/>
          </p:cNvSpPr>
          <p:nvPr>
            <p:ph idx="1"/>
          </p:nvPr>
        </p:nvSpPr>
        <p:spPr>
          <a:xfrm>
            <a:off x="838200" y="1198960"/>
            <a:ext cx="10515600" cy="4758980"/>
          </a:xfrm>
        </p:spPr>
        <p:txBody>
          <a:bodyPr/>
          <a:lstStyle/>
          <a:p>
            <a:r>
              <a:rPr lang="ja-JP" altLang="en-US" dirty="0"/>
              <a:t>会員増強とは、、、</a:t>
            </a:r>
            <a:endParaRPr lang="en-US" altLang="ja-JP" dirty="0"/>
          </a:p>
          <a:p>
            <a:endParaRPr lang="en-US" altLang="ja-JP" dirty="0"/>
          </a:p>
          <a:p>
            <a:endParaRPr lang="en-US" altLang="ja-JP" dirty="0"/>
          </a:p>
          <a:p>
            <a:r>
              <a:rPr lang="ja-JP" altLang="en-US" dirty="0"/>
              <a:t>なぜ会員増強</a:t>
            </a:r>
            <a:endParaRPr lang="en-US" altLang="ja-JP" dirty="0"/>
          </a:p>
          <a:p>
            <a:endParaRPr lang="en-US" altLang="ja-JP" dirty="0"/>
          </a:p>
          <a:p>
            <a:endParaRPr lang="en-US" altLang="ja-JP" dirty="0"/>
          </a:p>
          <a:p>
            <a:endParaRPr lang="en-US" altLang="ja-JP" dirty="0"/>
          </a:p>
          <a:p>
            <a:r>
              <a:rPr lang="ja-JP" altLang="en-US" dirty="0"/>
              <a:t>会員増強の根本</a:t>
            </a:r>
          </a:p>
        </p:txBody>
      </p:sp>
      <p:sp>
        <p:nvSpPr>
          <p:cNvPr id="3" name="スライド番号プレースホルダー 2">
            <a:extLst>
              <a:ext uri="{FF2B5EF4-FFF2-40B4-BE49-F238E27FC236}">
                <a16:creationId xmlns:a16="http://schemas.microsoft.com/office/drawing/2014/main" id="{61AFB902-9B61-DE73-B19C-5A7743FC0DF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BA0B1943-38D2-CA05-2836-F5D9FBD6C2C5}"/>
              </a:ext>
            </a:extLst>
          </p:cNvPr>
          <p:cNvSpPr txBox="1"/>
          <p:nvPr/>
        </p:nvSpPr>
        <p:spPr>
          <a:xfrm>
            <a:off x="1850315" y="1781900"/>
            <a:ext cx="2236510" cy="707886"/>
          </a:xfrm>
          <a:prstGeom prst="rect">
            <a:avLst/>
          </a:prstGeom>
          <a:noFill/>
        </p:spPr>
        <p:txBody>
          <a:bodyPr wrap="none" rtlCol="0">
            <a:spAutoFit/>
          </a:bodyPr>
          <a:lstStyle/>
          <a:p>
            <a:r>
              <a:rPr kumimoji="1" lang="ja-JP" altLang="en-US" sz="2000" dirty="0"/>
              <a:t>会員の</a:t>
            </a:r>
            <a:r>
              <a:rPr kumimoji="1" lang="ja-JP" altLang="en-US" sz="4000" dirty="0">
                <a:solidFill>
                  <a:srgbClr val="FF0000"/>
                </a:solidFill>
              </a:rPr>
              <a:t>増</a:t>
            </a:r>
            <a:r>
              <a:rPr kumimoji="1" lang="ja-JP" altLang="en-US" sz="2000" dirty="0"/>
              <a:t>と</a:t>
            </a:r>
            <a:r>
              <a:rPr kumimoji="1" lang="ja-JP" altLang="en-US" sz="4000" dirty="0">
                <a:solidFill>
                  <a:srgbClr val="FF0000"/>
                </a:solidFill>
              </a:rPr>
              <a:t>強</a:t>
            </a:r>
          </a:p>
        </p:txBody>
      </p:sp>
      <p:sp>
        <p:nvSpPr>
          <p:cNvPr id="7" name="テキスト ボックス 6">
            <a:extLst>
              <a:ext uri="{FF2B5EF4-FFF2-40B4-BE49-F238E27FC236}">
                <a16:creationId xmlns:a16="http://schemas.microsoft.com/office/drawing/2014/main" id="{01E02074-55D4-7573-039C-2FADA41F9319}"/>
              </a:ext>
            </a:extLst>
          </p:cNvPr>
          <p:cNvSpPr txBox="1"/>
          <p:nvPr/>
        </p:nvSpPr>
        <p:spPr>
          <a:xfrm>
            <a:off x="1850315" y="3191894"/>
            <a:ext cx="8392041" cy="1323439"/>
          </a:xfrm>
          <a:prstGeom prst="rect">
            <a:avLst/>
          </a:prstGeom>
          <a:noFill/>
        </p:spPr>
        <p:txBody>
          <a:bodyPr wrap="none" rtlCol="0">
            <a:spAutoFit/>
          </a:bodyPr>
          <a:lstStyle/>
          <a:p>
            <a:r>
              <a:rPr kumimoji="1" lang="ja-JP" altLang="en-US" sz="2000" dirty="0"/>
              <a:t>一人ではできないことも、</a:t>
            </a:r>
            <a:r>
              <a:rPr kumimoji="1" lang="ja-JP" altLang="en-US" sz="4000" dirty="0">
                <a:solidFill>
                  <a:srgbClr val="FF0000"/>
                </a:solidFill>
              </a:rPr>
              <a:t>力を合わせば大きな力</a:t>
            </a:r>
            <a:endParaRPr kumimoji="1" lang="en-US" altLang="ja-JP" sz="4000" dirty="0">
              <a:solidFill>
                <a:srgbClr val="FF0000"/>
              </a:solidFill>
            </a:endParaRPr>
          </a:p>
          <a:p>
            <a:r>
              <a:rPr lang="ja-JP" altLang="en-US" sz="4000" dirty="0">
                <a:solidFill>
                  <a:srgbClr val="FF0000"/>
                </a:solidFill>
              </a:rPr>
              <a:t>よいことをするよい人</a:t>
            </a:r>
            <a:r>
              <a:rPr lang="ja-JP" altLang="en-US" sz="2000" dirty="0"/>
              <a:t>を集め、仲間に</a:t>
            </a:r>
          </a:p>
        </p:txBody>
      </p:sp>
      <p:sp>
        <p:nvSpPr>
          <p:cNvPr id="8" name="テキスト ボックス 7">
            <a:extLst>
              <a:ext uri="{FF2B5EF4-FFF2-40B4-BE49-F238E27FC236}">
                <a16:creationId xmlns:a16="http://schemas.microsoft.com/office/drawing/2014/main" id="{79B95C39-6D10-20BC-0BC7-1A6BF77D22B6}"/>
              </a:ext>
            </a:extLst>
          </p:cNvPr>
          <p:cNvSpPr txBox="1"/>
          <p:nvPr/>
        </p:nvSpPr>
        <p:spPr>
          <a:xfrm>
            <a:off x="1850315" y="5217441"/>
            <a:ext cx="7366119" cy="1323439"/>
          </a:xfrm>
          <a:prstGeom prst="rect">
            <a:avLst/>
          </a:prstGeom>
          <a:noFill/>
        </p:spPr>
        <p:txBody>
          <a:bodyPr wrap="none" rtlCol="0">
            <a:spAutoFit/>
          </a:bodyPr>
          <a:lstStyle/>
          <a:p>
            <a:r>
              <a:rPr kumimoji="1" lang="ja-JP" altLang="en-US" sz="4000" dirty="0">
                <a:solidFill>
                  <a:srgbClr val="FF0000"/>
                </a:solidFill>
              </a:rPr>
              <a:t>魅力</a:t>
            </a:r>
            <a:r>
              <a:rPr kumimoji="1" lang="ja-JP" altLang="en-US" sz="2000" dirty="0"/>
              <a:t>あるクラブ、</a:t>
            </a:r>
            <a:r>
              <a:rPr kumimoji="1" lang="ja-JP" altLang="en-US" sz="4000" dirty="0">
                <a:solidFill>
                  <a:srgbClr val="FF0000"/>
                </a:solidFill>
              </a:rPr>
              <a:t>居心地のいい</a:t>
            </a:r>
            <a:r>
              <a:rPr kumimoji="1" lang="ja-JP" altLang="en-US" sz="2000" dirty="0"/>
              <a:t>クラブづくり</a:t>
            </a:r>
            <a:endParaRPr kumimoji="1" lang="en-US" altLang="ja-JP" sz="2000" dirty="0"/>
          </a:p>
          <a:p>
            <a:r>
              <a:rPr lang="ja-JP" altLang="en-US" sz="2000" dirty="0"/>
              <a:t>そして、それを</a:t>
            </a:r>
            <a:r>
              <a:rPr lang="ja-JP" altLang="en-US" sz="4000" dirty="0">
                <a:solidFill>
                  <a:srgbClr val="FF0000"/>
                </a:solidFill>
              </a:rPr>
              <a:t>広報</a:t>
            </a:r>
            <a:r>
              <a:rPr lang="ja-JP" altLang="en-US" sz="2000" dirty="0"/>
              <a:t>する！</a:t>
            </a:r>
            <a:endParaRPr kumimoji="1" lang="ja-JP" altLang="en-US" sz="2000" dirty="0"/>
          </a:p>
        </p:txBody>
      </p:sp>
    </p:spTree>
    <p:extLst>
      <p:ext uri="{BB962C8B-B14F-4D97-AF65-F5344CB8AC3E}">
        <p14:creationId xmlns:p14="http://schemas.microsoft.com/office/powerpoint/2010/main" val="304467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73AC2-1B5F-1C56-58EE-8B9209A66EEA}"/>
              </a:ext>
            </a:extLst>
          </p:cNvPr>
          <p:cNvSpPr>
            <a:spLocks noGrp="1"/>
          </p:cNvSpPr>
          <p:nvPr>
            <p:ph type="title"/>
          </p:nvPr>
        </p:nvSpPr>
        <p:spPr/>
        <p:txBody>
          <a:bodyPr/>
          <a:lstStyle/>
          <a:p>
            <a:r>
              <a:rPr kumimoji="1" lang="ja-JP" altLang="en-US" dirty="0"/>
              <a:t>新しいカタチのロータリー</a:t>
            </a:r>
          </a:p>
        </p:txBody>
      </p:sp>
      <p:sp>
        <p:nvSpPr>
          <p:cNvPr id="5" name="コンテンツ プレースホルダー 4">
            <a:extLst>
              <a:ext uri="{FF2B5EF4-FFF2-40B4-BE49-F238E27FC236}">
                <a16:creationId xmlns:a16="http://schemas.microsoft.com/office/drawing/2014/main" id="{D56C0118-A750-B565-F830-C1B0F6489147}"/>
              </a:ext>
            </a:extLst>
          </p:cNvPr>
          <p:cNvSpPr>
            <a:spLocks noGrp="1"/>
          </p:cNvSpPr>
          <p:nvPr>
            <p:ph sz="half" idx="1"/>
          </p:nvPr>
        </p:nvSpPr>
        <p:spPr>
          <a:xfrm>
            <a:off x="700177" y="1330744"/>
            <a:ext cx="5181600" cy="4351338"/>
          </a:xfrm>
        </p:spPr>
        <p:txBody>
          <a:bodyPr/>
          <a:lstStyle/>
          <a:p>
            <a:pPr marL="0" indent="0">
              <a:buNone/>
            </a:pPr>
            <a:r>
              <a:rPr lang="ja-JP" altLang="en-US" dirty="0"/>
              <a:t>クラブの種類</a:t>
            </a:r>
          </a:p>
          <a:p>
            <a:r>
              <a:rPr lang="ja-JP" altLang="en-US" dirty="0"/>
              <a:t>ロータリークラブ</a:t>
            </a:r>
          </a:p>
          <a:p>
            <a:r>
              <a:rPr lang="ja-JP" altLang="en-US" dirty="0"/>
              <a:t>ローターアクトクラブ</a:t>
            </a:r>
          </a:p>
          <a:p>
            <a:r>
              <a:rPr lang="ja-JP" altLang="en-US" dirty="0"/>
              <a:t>衛星クラブ</a:t>
            </a:r>
          </a:p>
          <a:p>
            <a:endParaRPr lang="ja-JP" altLang="en-US" dirty="0"/>
          </a:p>
          <a:p>
            <a:endParaRPr lang="ja-JP" altLang="en-US" dirty="0"/>
          </a:p>
        </p:txBody>
      </p:sp>
      <p:sp>
        <p:nvSpPr>
          <p:cNvPr id="6" name="コンテンツ プレースホルダー 5">
            <a:extLst>
              <a:ext uri="{FF2B5EF4-FFF2-40B4-BE49-F238E27FC236}">
                <a16:creationId xmlns:a16="http://schemas.microsoft.com/office/drawing/2014/main" id="{28EA68D4-47A0-AA3B-0587-364A0D9ED717}"/>
              </a:ext>
            </a:extLst>
          </p:cNvPr>
          <p:cNvSpPr>
            <a:spLocks noGrp="1"/>
          </p:cNvSpPr>
          <p:nvPr>
            <p:ph sz="half" idx="2"/>
          </p:nvPr>
        </p:nvSpPr>
        <p:spPr>
          <a:xfrm>
            <a:off x="700177" y="3749315"/>
            <a:ext cx="5181600" cy="4351338"/>
          </a:xfrm>
        </p:spPr>
        <p:txBody>
          <a:bodyPr/>
          <a:lstStyle/>
          <a:p>
            <a:pPr marL="0" indent="0">
              <a:buNone/>
            </a:pPr>
            <a:r>
              <a:rPr lang="ja-JP" altLang="en-US" dirty="0"/>
              <a:t>例会の形式</a:t>
            </a:r>
          </a:p>
          <a:p>
            <a:r>
              <a:rPr lang="ja-JP" altLang="en-US" dirty="0"/>
              <a:t>直接会う例会</a:t>
            </a:r>
          </a:p>
          <a:p>
            <a:r>
              <a:rPr lang="ja-JP" altLang="en-US" dirty="0"/>
              <a:t>オンライン例会</a:t>
            </a:r>
          </a:p>
          <a:p>
            <a:r>
              <a:rPr lang="ja-JP" altLang="en-US" dirty="0"/>
              <a:t>直接会う例会とオンラインの両方（ハイブリッド）</a:t>
            </a:r>
          </a:p>
          <a:p>
            <a:endParaRPr lang="ja-JP" altLang="en-US" dirty="0"/>
          </a:p>
          <a:p>
            <a:endParaRPr lang="ja-JP" altLang="en-US" dirty="0"/>
          </a:p>
        </p:txBody>
      </p:sp>
      <p:sp>
        <p:nvSpPr>
          <p:cNvPr id="4" name="スライド番号プレースホルダー 3">
            <a:extLst>
              <a:ext uri="{FF2B5EF4-FFF2-40B4-BE49-F238E27FC236}">
                <a16:creationId xmlns:a16="http://schemas.microsoft.com/office/drawing/2014/main" id="{31EC4DD5-617B-6589-92F5-2366F1206B9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
        <p:nvSpPr>
          <p:cNvPr id="8" name="コンテンツ プレースホルダー 5">
            <a:extLst>
              <a:ext uri="{FF2B5EF4-FFF2-40B4-BE49-F238E27FC236}">
                <a16:creationId xmlns:a16="http://schemas.microsoft.com/office/drawing/2014/main" id="{6684666E-AC51-2314-9F06-3344F86CD46F}"/>
              </a:ext>
            </a:extLst>
          </p:cNvPr>
          <p:cNvSpPr txBox="1">
            <a:spLocks/>
          </p:cNvSpPr>
          <p:nvPr/>
        </p:nvSpPr>
        <p:spPr>
          <a:xfrm>
            <a:off x="6799053" y="1330744"/>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lumMod val="75000"/>
                </a:schemeClr>
              </a:buClr>
              <a:buFont typeface="メイリオ" panose="020B0604030504040204" pitchFamily="50" charset="-128"/>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メイリオ" panose="020B0604030504040204" pitchFamily="50" charset="-128"/>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t>クラブのモデル</a:t>
            </a:r>
          </a:p>
          <a:p>
            <a:r>
              <a:rPr lang="ja-JP" altLang="en-US" dirty="0"/>
              <a:t>従来型クラブ</a:t>
            </a:r>
          </a:p>
          <a:p>
            <a:r>
              <a:rPr lang="ja-JP" altLang="en-US" dirty="0"/>
              <a:t>パスポートクラブ</a:t>
            </a:r>
          </a:p>
          <a:p>
            <a:r>
              <a:rPr lang="ja-JP" altLang="en-US" dirty="0"/>
              <a:t>法人クラブ</a:t>
            </a:r>
          </a:p>
          <a:p>
            <a:r>
              <a:rPr lang="ja-JP" altLang="en-US" dirty="0"/>
              <a:t>活動分野に基づくクラブ</a:t>
            </a:r>
          </a:p>
          <a:p>
            <a:r>
              <a:rPr lang="ja-JP" altLang="en-US" dirty="0"/>
              <a:t>学友中心のクラブ</a:t>
            </a:r>
          </a:p>
          <a:p>
            <a:r>
              <a:rPr lang="ja-JP" altLang="en-US" dirty="0"/>
              <a:t>関心に基づくクラブ</a:t>
            </a:r>
          </a:p>
          <a:p>
            <a:r>
              <a:rPr lang="ja-JP" altLang="en-US" dirty="0"/>
              <a:t>国際的なクラブ</a:t>
            </a:r>
          </a:p>
          <a:p>
            <a:endParaRPr lang="ja-JP" altLang="en-US" dirty="0"/>
          </a:p>
          <a:p>
            <a:endParaRPr lang="ja-JP" altLang="en-US" dirty="0"/>
          </a:p>
        </p:txBody>
      </p:sp>
    </p:spTree>
    <p:extLst>
      <p:ext uri="{BB962C8B-B14F-4D97-AF65-F5344CB8AC3E}">
        <p14:creationId xmlns:p14="http://schemas.microsoft.com/office/powerpoint/2010/main" val="290491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96B6AEE-C8A9-9E5A-2937-04AE863CD34A}"/>
              </a:ext>
            </a:extLst>
          </p:cNvPr>
          <p:cNvSpPr>
            <a:spLocks noGrp="1"/>
          </p:cNvSpPr>
          <p:nvPr>
            <p:ph type="title"/>
          </p:nvPr>
        </p:nvSpPr>
        <p:spPr/>
        <p:txBody>
          <a:bodyPr/>
          <a:lstStyle/>
          <a:p>
            <a:r>
              <a:rPr lang="ja-JP" altLang="en-US" dirty="0"/>
              <a:t>なぜ　ロータリーにいるのか</a:t>
            </a:r>
          </a:p>
        </p:txBody>
      </p:sp>
      <p:sp>
        <p:nvSpPr>
          <p:cNvPr id="5" name="コンテンツ プレースホルダー 4">
            <a:extLst>
              <a:ext uri="{FF2B5EF4-FFF2-40B4-BE49-F238E27FC236}">
                <a16:creationId xmlns:a16="http://schemas.microsoft.com/office/drawing/2014/main" id="{B202D9C8-8083-D3F1-662A-3AB603C13393}"/>
              </a:ext>
            </a:extLst>
          </p:cNvPr>
          <p:cNvSpPr>
            <a:spLocks noGrp="1"/>
          </p:cNvSpPr>
          <p:nvPr>
            <p:ph idx="1"/>
          </p:nvPr>
        </p:nvSpPr>
        <p:spPr>
          <a:xfrm>
            <a:off x="838200" y="1000183"/>
            <a:ext cx="10515600" cy="2172968"/>
          </a:xfrm>
        </p:spPr>
        <p:txBody>
          <a:bodyPr>
            <a:normAutofit fontScale="92500" lnSpcReduction="20000"/>
          </a:bodyPr>
          <a:lstStyle/>
          <a:p>
            <a:r>
              <a:rPr lang="ja-JP" altLang="en-US" dirty="0"/>
              <a:t>楽しい　</a:t>
            </a:r>
            <a:r>
              <a:rPr lang="en-US" altLang="ja-JP" dirty="0"/>
              <a:t>Enjoy </a:t>
            </a:r>
            <a:r>
              <a:rPr lang="en-US" altLang="ja-JP" dirty="0" err="1"/>
              <a:t>Roatry</a:t>
            </a:r>
            <a:endParaRPr lang="en-US" altLang="ja-JP" dirty="0"/>
          </a:p>
          <a:p>
            <a:r>
              <a:rPr lang="ja-JP" altLang="en-US" dirty="0"/>
              <a:t>雰囲気</a:t>
            </a:r>
            <a:endParaRPr lang="en-US" altLang="ja-JP" dirty="0"/>
          </a:p>
          <a:p>
            <a:r>
              <a:rPr lang="ja-JP" altLang="en-US" dirty="0"/>
              <a:t>仲間意識と帰属意識　</a:t>
            </a:r>
            <a:r>
              <a:rPr lang="en-US" altLang="ja-JP" dirty="0"/>
              <a:t>Inclusion</a:t>
            </a:r>
            <a:r>
              <a:rPr lang="ja-JP" altLang="en-US" dirty="0"/>
              <a:t> </a:t>
            </a:r>
            <a:r>
              <a:rPr lang="en-US" altLang="ja-JP" dirty="0"/>
              <a:t>and</a:t>
            </a:r>
            <a:r>
              <a:rPr lang="ja-JP" altLang="en-US" dirty="0"/>
              <a:t> </a:t>
            </a:r>
            <a:r>
              <a:rPr lang="en-US" altLang="ja-JP" dirty="0"/>
              <a:t>Belonging</a:t>
            </a:r>
          </a:p>
          <a:p>
            <a:r>
              <a:rPr lang="ja-JP" altLang="en-US" dirty="0"/>
              <a:t>承認欲求</a:t>
            </a:r>
            <a:endParaRPr lang="en-US" altLang="ja-JP" dirty="0"/>
          </a:p>
          <a:p>
            <a:r>
              <a:rPr lang="ja-JP" altLang="en-US" dirty="0"/>
              <a:t>仕事上のメリット</a:t>
            </a:r>
            <a:endParaRPr lang="en-US" altLang="ja-JP" dirty="0"/>
          </a:p>
          <a:p>
            <a:pPr marL="0" indent="0">
              <a:buNone/>
            </a:pPr>
            <a:endParaRPr lang="en-US" altLang="ja-JP" dirty="0"/>
          </a:p>
          <a:p>
            <a:pPr marL="0" indent="0">
              <a:buNone/>
            </a:pPr>
            <a:endParaRPr lang="ja-JP" altLang="en-US" dirty="0"/>
          </a:p>
        </p:txBody>
      </p:sp>
      <p:sp>
        <p:nvSpPr>
          <p:cNvPr id="3" name="スライド番号プレースホルダー 2">
            <a:extLst>
              <a:ext uri="{FF2B5EF4-FFF2-40B4-BE49-F238E27FC236}">
                <a16:creationId xmlns:a16="http://schemas.microsoft.com/office/drawing/2014/main" id="{A33D0D27-0CD7-7F27-255D-2FF11CBD71A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4A33FB41-CF95-E97E-E8C2-963C0C03817C}"/>
              </a:ext>
            </a:extLst>
          </p:cNvPr>
          <p:cNvSpPr txBox="1"/>
          <p:nvPr/>
        </p:nvSpPr>
        <p:spPr>
          <a:xfrm>
            <a:off x="838200" y="3908736"/>
            <a:ext cx="7827784" cy="1077218"/>
          </a:xfrm>
          <a:prstGeom prst="rect">
            <a:avLst/>
          </a:prstGeom>
          <a:noFill/>
        </p:spPr>
        <p:txBody>
          <a:bodyPr wrap="none" rtlCol="0">
            <a:spAutoFit/>
          </a:bodyPr>
          <a:lstStyle/>
          <a:p>
            <a:r>
              <a:rPr kumimoji="1" lang="ja-JP" altLang="en-US" sz="2800" dirty="0"/>
              <a:t>それを作り出すための　</a:t>
            </a:r>
            <a:r>
              <a:rPr kumimoji="1" lang="ja-JP" altLang="en-US" sz="3200" dirty="0"/>
              <a:t>奉仕活動、親睦活動</a:t>
            </a:r>
            <a:endParaRPr kumimoji="1" lang="en-US" altLang="ja-JP" sz="3200" dirty="0"/>
          </a:p>
          <a:p>
            <a:r>
              <a:rPr lang="ja-JP" altLang="en-US" sz="2800" dirty="0"/>
              <a:t>それを伝えるための　　</a:t>
            </a:r>
            <a:r>
              <a:rPr lang="ja-JP" altLang="en-US" sz="3200" dirty="0"/>
              <a:t>公共イメージ向上</a:t>
            </a:r>
            <a:endParaRPr kumimoji="1" lang="ja-JP" altLang="en-US" sz="3200" dirty="0"/>
          </a:p>
        </p:txBody>
      </p:sp>
      <p:sp>
        <p:nvSpPr>
          <p:cNvPr id="7" name="矢印: 下 6">
            <a:extLst>
              <a:ext uri="{FF2B5EF4-FFF2-40B4-BE49-F238E27FC236}">
                <a16:creationId xmlns:a16="http://schemas.microsoft.com/office/drawing/2014/main" id="{400C0050-09CA-9E64-AF13-1B6BCAE23B18}"/>
              </a:ext>
            </a:extLst>
          </p:cNvPr>
          <p:cNvSpPr/>
          <p:nvPr/>
        </p:nvSpPr>
        <p:spPr>
          <a:xfrm>
            <a:off x="2858257" y="3336651"/>
            <a:ext cx="769065" cy="50867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0DEBB095-3ABA-9A94-86BE-0DEC3969250B}"/>
              </a:ext>
            </a:extLst>
          </p:cNvPr>
          <p:cNvSpPr/>
          <p:nvPr/>
        </p:nvSpPr>
        <p:spPr>
          <a:xfrm>
            <a:off x="2858257" y="4985954"/>
            <a:ext cx="769065" cy="50867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22FFD1F0-EE01-1B11-5165-0475E36102A5}"/>
              </a:ext>
            </a:extLst>
          </p:cNvPr>
          <p:cNvSpPr txBox="1"/>
          <p:nvPr/>
        </p:nvSpPr>
        <p:spPr>
          <a:xfrm>
            <a:off x="838200" y="5590674"/>
            <a:ext cx="4881914" cy="523220"/>
          </a:xfrm>
          <a:prstGeom prst="rect">
            <a:avLst/>
          </a:prstGeom>
          <a:noFill/>
        </p:spPr>
        <p:txBody>
          <a:bodyPr wrap="none" rtlCol="0">
            <a:spAutoFit/>
          </a:bodyPr>
          <a:lstStyle/>
          <a:p>
            <a:r>
              <a:rPr kumimoji="1" lang="ja-JP" altLang="en-US" sz="2800" dirty="0"/>
              <a:t>会員増強・拡大　</a:t>
            </a:r>
            <a:r>
              <a:rPr kumimoji="1" lang="en-US" altLang="ja-JP" sz="2800" dirty="0"/>
              <a:t>Grow Rotary</a:t>
            </a:r>
            <a:endParaRPr kumimoji="1" lang="ja-JP" altLang="en-US" sz="2800" dirty="0"/>
          </a:p>
        </p:txBody>
      </p:sp>
    </p:spTree>
    <p:extLst>
      <p:ext uri="{BB962C8B-B14F-4D97-AF65-F5344CB8AC3E}">
        <p14:creationId xmlns:p14="http://schemas.microsoft.com/office/powerpoint/2010/main" val="141694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9255D3-8B40-599E-D71B-F5301D8EB3A7}"/>
              </a:ext>
            </a:extLst>
          </p:cNvPr>
          <p:cNvSpPr>
            <a:spLocks noGrp="1"/>
          </p:cNvSpPr>
          <p:nvPr>
            <p:ph type="title"/>
          </p:nvPr>
        </p:nvSpPr>
        <p:spPr>
          <a:xfrm>
            <a:off x="0" y="6595"/>
            <a:ext cx="4167553" cy="2850905"/>
          </a:xfrm>
        </p:spPr>
        <p:txBody>
          <a:bodyPr/>
          <a:lstStyle/>
          <a:p>
            <a:r>
              <a:rPr kumimoji="1" lang="ja-JP" altLang="en-US" dirty="0"/>
              <a:t>国際ロータリー　</a:t>
            </a:r>
            <a:br>
              <a:rPr kumimoji="1" lang="en-US" altLang="ja-JP" dirty="0"/>
            </a:br>
            <a:r>
              <a:rPr kumimoji="1" lang="ja-JP" altLang="en-US" dirty="0"/>
              <a:t>ポリオ根絶アンバサダー</a:t>
            </a:r>
          </a:p>
        </p:txBody>
      </p:sp>
      <p:sp>
        <p:nvSpPr>
          <p:cNvPr id="3" name="スライド番号プレースホルダー 2">
            <a:extLst>
              <a:ext uri="{FF2B5EF4-FFF2-40B4-BE49-F238E27FC236}">
                <a16:creationId xmlns:a16="http://schemas.microsoft.com/office/drawing/2014/main" id="{681A5E05-52A3-3994-94E1-E04C88316256}"/>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pic>
        <p:nvPicPr>
          <p:cNvPr id="5" name="図 4" descr="テキスト&#10;&#10;AI によって生成されたコンテンツは間違っている可能性があります。">
            <a:extLst>
              <a:ext uri="{FF2B5EF4-FFF2-40B4-BE49-F238E27FC236}">
                <a16:creationId xmlns:a16="http://schemas.microsoft.com/office/drawing/2014/main" id="{580B4B40-555C-1F09-E1FF-06B0D64D6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508" y="6595"/>
            <a:ext cx="4748143" cy="6334539"/>
          </a:xfrm>
          <a:prstGeom prst="rect">
            <a:avLst/>
          </a:prstGeom>
        </p:spPr>
      </p:pic>
      <p:sp>
        <p:nvSpPr>
          <p:cNvPr id="6" name="テキスト ボックス 5">
            <a:extLst>
              <a:ext uri="{FF2B5EF4-FFF2-40B4-BE49-F238E27FC236}">
                <a16:creationId xmlns:a16="http://schemas.microsoft.com/office/drawing/2014/main" id="{A53EB3BB-8152-6CB2-2B6B-E669A5DB0724}"/>
              </a:ext>
            </a:extLst>
          </p:cNvPr>
          <p:cNvSpPr txBox="1"/>
          <p:nvPr/>
        </p:nvSpPr>
        <p:spPr>
          <a:xfrm>
            <a:off x="418779" y="3136612"/>
            <a:ext cx="28520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尾身　茂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博士</a:t>
            </a:r>
          </a:p>
        </p:txBody>
      </p:sp>
      <p:pic>
        <p:nvPicPr>
          <p:cNvPr id="4" name="図 3">
            <a:extLst>
              <a:ext uri="{FF2B5EF4-FFF2-40B4-BE49-F238E27FC236}">
                <a16:creationId xmlns:a16="http://schemas.microsoft.com/office/drawing/2014/main" id="{27774FD9-C400-5E54-A520-D8D59B822FC9}"/>
              </a:ext>
            </a:extLst>
          </p:cNvPr>
          <p:cNvPicPr>
            <a:picLocks noChangeAspect="1"/>
          </p:cNvPicPr>
          <p:nvPr/>
        </p:nvPicPr>
        <p:blipFill>
          <a:blip r:embed="rId3"/>
          <a:stretch>
            <a:fillRect/>
          </a:stretch>
        </p:blipFill>
        <p:spPr>
          <a:xfrm>
            <a:off x="7394993" y="-100997"/>
            <a:ext cx="4818178" cy="6442131"/>
          </a:xfrm>
          <a:prstGeom prst="rect">
            <a:avLst/>
          </a:prstGeom>
        </p:spPr>
      </p:pic>
    </p:spTree>
    <p:extLst>
      <p:ext uri="{BB962C8B-B14F-4D97-AF65-F5344CB8AC3E}">
        <p14:creationId xmlns:p14="http://schemas.microsoft.com/office/powerpoint/2010/main" val="97623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1B2F9B-2D34-89AD-D780-5C6D67AAD2DA}"/>
              </a:ext>
            </a:extLst>
          </p:cNvPr>
          <p:cNvSpPr>
            <a:spLocks noGrp="1"/>
          </p:cNvSpPr>
          <p:nvPr>
            <p:ph type="title"/>
          </p:nvPr>
        </p:nvSpPr>
        <p:spPr/>
        <p:txBody>
          <a:bodyPr/>
          <a:lstStyle/>
          <a:p>
            <a:r>
              <a:rPr lang="ja-JP" altLang="en-US" dirty="0"/>
              <a:t>国際ロータリー会長エレクトメッセージ</a:t>
            </a:r>
          </a:p>
        </p:txBody>
      </p:sp>
      <p:sp>
        <p:nvSpPr>
          <p:cNvPr id="3" name="スライド番号プレースホルダー 2">
            <a:extLst>
              <a:ext uri="{FF2B5EF4-FFF2-40B4-BE49-F238E27FC236}">
                <a16:creationId xmlns:a16="http://schemas.microsoft.com/office/drawing/2014/main" id="{5D13B08F-D178-2C49-00C0-521C2C5078E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pic>
        <p:nvPicPr>
          <p:cNvPr id="5" name="図 4" descr="ロゴ, 会社名&#10;&#10;AI によって生成されたコンテンツは間違っている可能性があります。">
            <a:extLst>
              <a:ext uri="{FF2B5EF4-FFF2-40B4-BE49-F238E27FC236}">
                <a16:creationId xmlns:a16="http://schemas.microsoft.com/office/drawing/2014/main" id="{735DDE46-33C4-028F-279D-10B137F9B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70" y="1200150"/>
            <a:ext cx="4966830" cy="4966830"/>
          </a:xfrm>
          <a:prstGeom prst="rect">
            <a:avLst/>
          </a:prstGeom>
        </p:spPr>
      </p:pic>
      <p:pic>
        <p:nvPicPr>
          <p:cNvPr id="7" name="図 6" descr="ロゴ&#10;&#10;AI によって生成されたコンテンツは間違っている可能性があります。">
            <a:extLst>
              <a:ext uri="{FF2B5EF4-FFF2-40B4-BE49-F238E27FC236}">
                <a16:creationId xmlns:a16="http://schemas.microsoft.com/office/drawing/2014/main" id="{BC361DDA-89B3-87A0-22E8-58A225C7A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729" y="937259"/>
            <a:ext cx="5229721" cy="5229721"/>
          </a:xfrm>
          <a:prstGeom prst="rect">
            <a:avLst/>
          </a:prstGeom>
        </p:spPr>
      </p:pic>
    </p:spTree>
    <p:extLst>
      <p:ext uri="{BB962C8B-B14F-4D97-AF65-F5344CB8AC3E}">
        <p14:creationId xmlns:p14="http://schemas.microsoft.com/office/powerpoint/2010/main" val="304895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A95ADA7-4039-AB1F-203B-DFC5B10C636A}"/>
              </a:ext>
            </a:extLst>
          </p:cNvPr>
          <p:cNvSpPr>
            <a:spLocks noGrp="1"/>
          </p:cNvSpPr>
          <p:nvPr>
            <p:ph type="title"/>
          </p:nvPr>
        </p:nvSpPr>
        <p:spPr/>
        <p:txBody>
          <a:bodyPr/>
          <a:lstStyle/>
          <a:p>
            <a:r>
              <a:rPr lang="ja-JP" altLang="en-US" dirty="0"/>
              <a:t>ロータリー財団の使命</a:t>
            </a:r>
          </a:p>
        </p:txBody>
      </p:sp>
      <p:sp>
        <p:nvSpPr>
          <p:cNvPr id="2" name="スライド番号プレースホルダー 1">
            <a:extLst>
              <a:ext uri="{FF2B5EF4-FFF2-40B4-BE49-F238E27FC236}">
                <a16:creationId xmlns:a16="http://schemas.microsoft.com/office/drawing/2014/main" id="{15C8CC2C-C35B-4FF1-BDA4-BFD508096A8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E483A81B-68F1-9D49-545C-CD0975C9E2E5}"/>
              </a:ext>
            </a:extLst>
          </p:cNvPr>
          <p:cNvSpPr txBox="1"/>
          <p:nvPr/>
        </p:nvSpPr>
        <p:spPr>
          <a:xfrm>
            <a:off x="1820228" y="2157145"/>
            <a:ext cx="8363902" cy="2123658"/>
          </a:xfrm>
          <a:prstGeom prst="rect">
            <a:avLst/>
          </a:prstGeom>
          <a:noFill/>
        </p:spPr>
        <p:txBody>
          <a:bodyPr wrap="square">
            <a:spAutoFit/>
          </a:bodyPr>
          <a:lstStyle/>
          <a:p>
            <a:r>
              <a:rPr lang="en-US" altLang="ja-JP" sz="4400" b="1" dirty="0">
                <a:solidFill>
                  <a:schemeClr val="accent5">
                    <a:lumMod val="75000"/>
                  </a:schemeClr>
                </a:solidFill>
                <a:latin typeface="BIZ UDPゴシック" panose="020B0400000000000000" pitchFamily="50" charset="-128"/>
                <a:ea typeface="BIZ UDPゴシック" panose="020B0400000000000000" pitchFamily="50" charset="-128"/>
              </a:rPr>
              <a:t>Doing good in the world</a:t>
            </a:r>
          </a:p>
          <a:p>
            <a:endParaRPr lang="en-US" altLang="ja-JP" sz="4400" b="0" i="0" dirty="0">
              <a:solidFill>
                <a:srgbClr val="001D35"/>
              </a:solidFill>
              <a:effectLst/>
              <a:latin typeface="Arial" panose="020B0604020202020204" pitchFamily="34" charset="0"/>
            </a:endParaRPr>
          </a:p>
          <a:p>
            <a:r>
              <a:rPr lang="ja-JP" altLang="en-US" sz="4400" b="0" i="0" dirty="0">
                <a:solidFill>
                  <a:srgbClr val="001D35"/>
                </a:solidFill>
                <a:effectLst/>
                <a:latin typeface="Arial" panose="020B0604020202020204" pitchFamily="34" charset="0"/>
              </a:rPr>
              <a:t>世界でよいことをしよう</a:t>
            </a:r>
            <a:endParaRPr lang="ja-JP" altLang="en-US" sz="4400" dirty="0"/>
          </a:p>
        </p:txBody>
      </p:sp>
    </p:spTree>
    <p:extLst>
      <p:ext uri="{BB962C8B-B14F-4D97-AF65-F5344CB8AC3E}">
        <p14:creationId xmlns:p14="http://schemas.microsoft.com/office/powerpoint/2010/main" val="298328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F9EA765-D504-6E8A-1820-1D51C1CC9898}"/>
              </a:ext>
            </a:extLst>
          </p:cNvPr>
          <p:cNvSpPr>
            <a:spLocks noGrp="1"/>
          </p:cNvSpPr>
          <p:nvPr>
            <p:ph type="title"/>
          </p:nvPr>
        </p:nvSpPr>
        <p:spPr/>
        <p:txBody>
          <a:bodyPr/>
          <a:lstStyle/>
          <a:p>
            <a:r>
              <a:rPr lang="en-US" altLang="ja-JP" dirty="0"/>
              <a:t>E Pluribus Unum </a:t>
            </a:r>
            <a:r>
              <a:rPr lang="ja-JP" altLang="en-US" dirty="0"/>
              <a:t>と </a:t>
            </a:r>
            <a:r>
              <a:rPr lang="en-US" altLang="ja-JP" dirty="0"/>
              <a:t>America First</a:t>
            </a:r>
            <a:r>
              <a:rPr lang="ja-JP" altLang="en-US" dirty="0"/>
              <a:t>、、、</a:t>
            </a:r>
          </a:p>
        </p:txBody>
      </p:sp>
      <p:sp>
        <p:nvSpPr>
          <p:cNvPr id="2" name="スライド番号プレースホルダー 1">
            <a:extLst>
              <a:ext uri="{FF2B5EF4-FFF2-40B4-BE49-F238E27FC236}">
                <a16:creationId xmlns:a16="http://schemas.microsoft.com/office/drawing/2014/main" id="{A32B35CD-2143-64A2-8452-222238147F4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BFE6439C-72D9-A2C4-968E-CFB4A4825F3E}"/>
              </a:ext>
            </a:extLst>
          </p:cNvPr>
          <p:cNvSpPr txBox="1"/>
          <p:nvPr/>
        </p:nvSpPr>
        <p:spPr>
          <a:xfrm>
            <a:off x="347472" y="1290161"/>
            <a:ext cx="5143690" cy="29238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エ・プルリブス・ウヌム（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E Pluribus Unum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多様な人種や文化が共に社会を築く。</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アメリカの国家理念の一つで、多様なバックグラウンドを持つ人々が統一された社会を形成するという考え。</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アメリカ第一主義（</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America First</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アメリカの利益と国民の安全を最優先に考える政策・思想。国内産業の復活、移民の制限、貿易不均衡の是正などが柱</a:t>
            </a:r>
          </a:p>
        </p:txBody>
      </p:sp>
      <p:pic>
        <p:nvPicPr>
          <p:cNvPr id="6" name="図 5">
            <a:extLst>
              <a:ext uri="{FF2B5EF4-FFF2-40B4-BE49-F238E27FC236}">
                <a16:creationId xmlns:a16="http://schemas.microsoft.com/office/drawing/2014/main" id="{754E3E03-984E-03F4-F682-88DDC074B354}"/>
              </a:ext>
            </a:extLst>
          </p:cNvPr>
          <p:cNvPicPr>
            <a:picLocks noChangeAspect="1"/>
          </p:cNvPicPr>
          <p:nvPr/>
        </p:nvPicPr>
        <p:blipFill>
          <a:blip r:embed="rId2"/>
          <a:stretch>
            <a:fillRect/>
          </a:stretch>
        </p:blipFill>
        <p:spPr>
          <a:xfrm>
            <a:off x="5491162" y="1290161"/>
            <a:ext cx="6700838" cy="4467225"/>
          </a:xfrm>
          <a:prstGeom prst="rect">
            <a:avLst/>
          </a:prstGeom>
        </p:spPr>
      </p:pic>
    </p:spTree>
    <p:extLst>
      <p:ext uri="{BB962C8B-B14F-4D97-AF65-F5344CB8AC3E}">
        <p14:creationId xmlns:p14="http://schemas.microsoft.com/office/powerpoint/2010/main" val="286861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FC3A4-18E6-6C7E-FB5D-27AC38C04ADD}"/>
              </a:ext>
            </a:extLst>
          </p:cNvPr>
          <p:cNvSpPr>
            <a:spLocks noGrp="1"/>
          </p:cNvSpPr>
          <p:nvPr>
            <p:ph type="title"/>
          </p:nvPr>
        </p:nvSpPr>
        <p:spPr/>
        <p:txBody>
          <a:bodyPr/>
          <a:lstStyle/>
          <a:p>
            <a:r>
              <a:rPr kumimoji="1" lang="ja-JP" altLang="en-US" dirty="0"/>
              <a:t>国際ロータリーの多様性</a:t>
            </a:r>
          </a:p>
        </p:txBody>
      </p:sp>
      <p:sp>
        <p:nvSpPr>
          <p:cNvPr id="3" name="スライド番号プレースホルダー 2">
            <a:extLst>
              <a:ext uri="{FF2B5EF4-FFF2-40B4-BE49-F238E27FC236}">
                <a16:creationId xmlns:a16="http://schemas.microsoft.com/office/drawing/2014/main" id="{4D856605-687A-5DE3-5E86-2E27A3DF9C8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pic>
        <p:nvPicPr>
          <p:cNvPr id="4" name="図 3">
            <a:extLst>
              <a:ext uri="{FF2B5EF4-FFF2-40B4-BE49-F238E27FC236}">
                <a16:creationId xmlns:a16="http://schemas.microsoft.com/office/drawing/2014/main" id="{0FA0529D-E4CE-3B44-5392-5392009FA138}"/>
              </a:ext>
            </a:extLst>
          </p:cNvPr>
          <p:cNvPicPr>
            <a:picLocks noChangeAspect="1"/>
          </p:cNvPicPr>
          <p:nvPr/>
        </p:nvPicPr>
        <p:blipFill>
          <a:blip r:embed="rId2"/>
          <a:stretch>
            <a:fillRect/>
          </a:stretch>
        </p:blipFill>
        <p:spPr>
          <a:xfrm>
            <a:off x="190224" y="1088336"/>
            <a:ext cx="2066925" cy="3095625"/>
          </a:xfrm>
          <a:prstGeom prst="rect">
            <a:avLst/>
          </a:prstGeom>
        </p:spPr>
      </p:pic>
      <p:sp>
        <p:nvSpPr>
          <p:cNvPr id="6" name="テキスト ボックス 5">
            <a:extLst>
              <a:ext uri="{FF2B5EF4-FFF2-40B4-BE49-F238E27FC236}">
                <a16:creationId xmlns:a16="http://schemas.microsoft.com/office/drawing/2014/main" id="{E8F48038-D306-7EF7-072C-F37B8CD21DD1}"/>
              </a:ext>
            </a:extLst>
          </p:cNvPr>
          <p:cNvSpPr txBox="1"/>
          <p:nvPr/>
        </p:nvSpPr>
        <p:spPr>
          <a:xfrm>
            <a:off x="2305155" y="1452110"/>
            <a:ext cx="379084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国際ロータリー</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ステファニー・アーチック会長</a:t>
            </a:r>
          </a:p>
        </p:txBody>
      </p:sp>
      <p:pic>
        <p:nvPicPr>
          <p:cNvPr id="7" name="図 6">
            <a:extLst>
              <a:ext uri="{FF2B5EF4-FFF2-40B4-BE49-F238E27FC236}">
                <a16:creationId xmlns:a16="http://schemas.microsoft.com/office/drawing/2014/main" id="{D732902C-5CBE-24B1-35EE-7A0926171D3B}"/>
              </a:ext>
            </a:extLst>
          </p:cNvPr>
          <p:cNvPicPr>
            <a:picLocks noChangeAspect="1"/>
          </p:cNvPicPr>
          <p:nvPr/>
        </p:nvPicPr>
        <p:blipFill>
          <a:blip r:embed="rId3"/>
          <a:srcRect b="8476"/>
          <a:stretch/>
        </p:blipFill>
        <p:spPr>
          <a:xfrm>
            <a:off x="5987261" y="1088336"/>
            <a:ext cx="2230098" cy="3095625"/>
          </a:xfrm>
          <a:prstGeom prst="rect">
            <a:avLst/>
          </a:prstGeom>
        </p:spPr>
      </p:pic>
      <p:sp>
        <p:nvSpPr>
          <p:cNvPr id="9" name="テキスト ボックス 8">
            <a:extLst>
              <a:ext uri="{FF2B5EF4-FFF2-40B4-BE49-F238E27FC236}">
                <a16:creationId xmlns:a16="http://schemas.microsoft.com/office/drawing/2014/main" id="{0BBE110D-141A-334A-C7B3-50BCE762632A}"/>
              </a:ext>
            </a:extLst>
          </p:cNvPr>
          <p:cNvSpPr txBox="1"/>
          <p:nvPr/>
        </p:nvSpPr>
        <p:spPr>
          <a:xfrm>
            <a:off x="8241686" y="1452110"/>
            <a:ext cx="402956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国際ロータリー</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ジョン・ヒューゴ事務総長・</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CEO</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9BDBF801-C736-20E4-DF86-BD3ADF48315B}"/>
              </a:ext>
            </a:extLst>
          </p:cNvPr>
          <p:cNvSpPr txBox="1"/>
          <p:nvPr/>
        </p:nvSpPr>
        <p:spPr>
          <a:xfrm>
            <a:off x="2478024" y="2312984"/>
            <a:ext cx="18004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ポーランド系</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ペンシルバニア</a:t>
            </a:r>
          </a:p>
        </p:txBody>
      </p:sp>
      <p:sp>
        <p:nvSpPr>
          <p:cNvPr id="11" name="テキスト ボックス 10">
            <a:extLst>
              <a:ext uri="{FF2B5EF4-FFF2-40B4-BE49-F238E27FC236}">
                <a16:creationId xmlns:a16="http://schemas.microsoft.com/office/drawing/2014/main" id="{20C9DB26-F5F4-8146-A84D-907A01FD1289}"/>
              </a:ext>
            </a:extLst>
          </p:cNvPr>
          <p:cNvSpPr txBox="1"/>
          <p:nvPr/>
        </p:nvSpPr>
        <p:spPr>
          <a:xfrm>
            <a:off x="8813729" y="2312984"/>
            <a:ext cx="29178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ウクライナ</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Kyiv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ロータリークラブ所属</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pic>
        <p:nvPicPr>
          <p:cNvPr id="12" name="図 11">
            <a:extLst>
              <a:ext uri="{FF2B5EF4-FFF2-40B4-BE49-F238E27FC236}">
                <a16:creationId xmlns:a16="http://schemas.microsoft.com/office/drawing/2014/main" id="{632B4493-331B-3E9B-BE00-CDF95B7FD2B9}"/>
              </a:ext>
            </a:extLst>
          </p:cNvPr>
          <p:cNvPicPr>
            <a:picLocks noChangeAspect="1"/>
          </p:cNvPicPr>
          <p:nvPr/>
        </p:nvPicPr>
        <p:blipFill>
          <a:blip r:embed="rId4"/>
          <a:stretch>
            <a:fillRect/>
          </a:stretch>
        </p:blipFill>
        <p:spPr>
          <a:xfrm>
            <a:off x="2257149" y="3761336"/>
            <a:ext cx="3476139" cy="2492326"/>
          </a:xfrm>
          <a:prstGeom prst="rect">
            <a:avLst/>
          </a:prstGeom>
        </p:spPr>
      </p:pic>
      <p:sp>
        <p:nvSpPr>
          <p:cNvPr id="13" name="矢印: 右 12">
            <a:extLst>
              <a:ext uri="{FF2B5EF4-FFF2-40B4-BE49-F238E27FC236}">
                <a16:creationId xmlns:a16="http://schemas.microsoft.com/office/drawing/2014/main" id="{D3DEC585-C41A-D1EB-D4CC-E3C18147A374}"/>
              </a:ext>
            </a:extLst>
          </p:cNvPr>
          <p:cNvSpPr/>
          <p:nvPr/>
        </p:nvSpPr>
        <p:spPr>
          <a:xfrm>
            <a:off x="5924070" y="5008287"/>
            <a:ext cx="549515" cy="40233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0CF74C59-4E7F-CC47-EB07-BB0A0CCE46FE}"/>
              </a:ext>
            </a:extLst>
          </p:cNvPr>
          <p:cNvSpPr txBox="1"/>
          <p:nvPr/>
        </p:nvSpPr>
        <p:spPr>
          <a:xfrm>
            <a:off x="6577219" y="4547735"/>
            <a:ext cx="2492990"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またトラの中で</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環境問題は？？？</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国際支援は？？？</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平和構築は？？？</a:t>
            </a:r>
          </a:p>
        </p:txBody>
      </p:sp>
    </p:spTree>
    <p:extLst>
      <p:ext uri="{BB962C8B-B14F-4D97-AF65-F5344CB8AC3E}">
        <p14:creationId xmlns:p14="http://schemas.microsoft.com/office/powerpoint/2010/main" val="78904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strVal val="#ppt_w*0.70"/>
                                          </p:val>
                                        </p:tav>
                                        <p:tav tm="100000">
                                          <p:val>
                                            <p:strVal val="#ppt_w"/>
                                          </p:val>
                                        </p:tav>
                                      </p:tavLst>
                                    </p:anim>
                                    <p:anim calcmode="lin" valueType="num">
                                      <p:cBhvr>
                                        <p:cTn id="20" dur="1000" fill="hold"/>
                                        <p:tgtEl>
                                          <p:spTgt spid="14"/>
                                        </p:tgtEl>
                                        <p:attrNameLst>
                                          <p:attrName>ppt_h</p:attrName>
                                        </p:attrNameLst>
                                      </p:cBhvr>
                                      <p:tavLst>
                                        <p:tav tm="0">
                                          <p:val>
                                            <p:strVal val="#ppt_h"/>
                                          </p:val>
                                        </p:tav>
                                        <p:tav tm="100000">
                                          <p:val>
                                            <p:strVal val="#ppt_h"/>
                                          </p:val>
                                        </p:tav>
                                      </p:tavLst>
                                    </p:anim>
                                    <p:animEffect transition="in" filter="fade">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3779C-4D7F-31AD-F627-C68346F24B5D}"/>
              </a:ext>
            </a:extLst>
          </p:cNvPr>
          <p:cNvSpPr>
            <a:spLocks noGrp="1"/>
          </p:cNvSpPr>
          <p:nvPr>
            <p:ph type="title"/>
          </p:nvPr>
        </p:nvSpPr>
        <p:spPr/>
        <p:txBody>
          <a:bodyPr/>
          <a:lstStyle/>
          <a:p>
            <a:r>
              <a:rPr kumimoji="1" lang="ja-JP" altLang="en-US" dirty="0"/>
              <a:t>なぜラーニング？</a:t>
            </a:r>
          </a:p>
        </p:txBody>
      </p:sp>
      <p:sp>
        <p:nvSpPr>
          <p:cNvPr id="3" name="スライド番号プレースホルダー 2">
            <a:extLst>
              <a:ext uri="{FF2B5EF4-FFF2-40B4-BE49-F238E27FC236}">
                <a16:creationId xmlns:a16="http://schemas.microsoft.com/office/drawing/2014/main" id="{DFA54CEB-BABA-E459-D618-194B573AF29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A04DAFD3-753A-1025-26E4-329D2084922F}"/>
              </a:ext>
            </a:extLst>
          </p:cNvPr>
          <p:cNvSpPr txBox="1"/>
          <p:nvPr/>
        </p:nvSpPr>
        <p:spPr>
          <a:xfrm>
            <a:off x="1840230" y="1543050"/>
            <a:ext cx="479112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3-year</a:t>
            </a: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1" lang="en-US" altLang="ja-JP" sz="3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Rolling</a:t>
            </a: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1" lang="en-US" altLang="ja-JP" sz="3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Targets</a:t>
            </a: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p>
        </p:txBody>
      </p:sp>
      <p:sp>
        <p:nvSpPr>
          <p:cNvPr id="5" name="テキスト ボックス 4">
            <a:extLst>
              <a:ext uri="{FF2B5EF4-FFF2-40B4-BE49-F238E27FC236}">
                <a16:creationId xmlns:a16="http://schemas.microsoft.com/office/drawing/2014/main" id="{E9E1F78B-6CCE-F792-3A28-D0FB016AD57C}"/>
              </a:ext>
            </a:extLst>
          </p:cNvPr>
          <p:cNvSpPr txBox="1"/>
          <p:nvPr/>
        </p:nvSpPr>
        <p:spPr>
          <a:xfrm>
            <a:off x="2400300" y="2228671"/>
            <a:ext cx="3262432"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中期事業計画（３年）</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年度事業計画</a:t>
            </a:r>
          </a:p>
        </p:txBody>
      </p:sp>
      <p:sp>
        <p:nvSpPr>
          <p:cNvPr id="6" name="テキスト ボックス 5">
            <a:extLst>
              <a:ext uri="{FF2B5EF4-FFF2-40B4-BE49-F238E27FC236}">
                <a16:creationId xmlns:a16="http://schemas.microsoft.com/office/drawing/2014/main" id="{160C51D4-ECE2-C5BB-EB05-110F4606D8B4}"/>
              </a:ext>
            </a:extLst>
          </p:cNvPr>
          <p:cNvSpPr txBox="1"/>
          <p:nvPr/>
        </p:nvSpPr>
        <p:spPr>
          <a:xfrm>
            <a:off x="2068830" y="3646170"/>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会社では上意下達</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AAFD061E-2D71-B61F-E027-0B4405EF1947}"/>
              </a:ext>
            </a:extLst>
          </p:cNvPr>
          <p:cNvSpPr txBox="1"/>
          <p:nvPr/>
        </p:nvSpPr>
        <p:spPr>
          <a:xfrm>
            <a:off x="2077135" y="4168378"/>
            <a:ext cx="572464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しかし、ロータリーはボランティア組織</a:t>
            </a:r>
          </a:p>
        </p:txBody>
      </p:sp>
      <p:sp>
        <p:nvSpPr>
          <p:cNvPr id="8" name="テキスト ボックス 7">
            <a:extLst>
              <a:ext uri="{FF2B5EF4-FFF2-40B4-BE49-F238E27FC236}">
                <a16:creationId xmlns:a16="http://schemas.microsoft.com/office/drawing/2014/main" id="{FB077E14-F788-7D2E-0D8D-D6ED9B4CAC49}"/>
              </a:ext>
            </a:extLst>
          </p:cNvPr>
          <p:cNvSpPr txBox="1"/>
          <p:nvPr/>
        </p:nvSpPr>
        <p:spPr>
          <a:xfrm>
            <a:off x="2240280" y="5440680"/>
            <a:ext cx="43396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だから、</a:t>
            </a:r>
            <a:r>
              <a:rPr kumimoji="1" lang="ja-JP" altLang="en-US" sz="2800" b="0"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rPr>
              <a:t>気付かせる、気付く</a:t>
            </a:r>
          </a:p>
        </p:txBody>
      </p:sp>
      <p:sp>
        <p:nvSpPr>
          <p:cNvPr id="9" name="矢印: 右 8">
            <a:extLst>
              <a:ext uri="{FF2B5EF4-FFF2-40B4-BE49-F238E27FC236}">
                <a16:creationId xmlns:a16="http://schemas.microsoft.com/office/drawing/2014/main" id="{A63BB49F-D5FF-1169-BC28-13114AB1FFCF}"/>
              </a:ext>
            </a:extLst>
          </p:cNvPr>
          <p:cNvSpPr/>
          <p:nvPr/>
        </p:nvSpPr>
        <p:spPr>
          <a:xfrm>
            <a:off x="6579930" y="5466160"/>
            <a:ext cx="571500" cy="369332"/>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4798D6AE-53B2-846E-6E34-9D6CB9B612F4}"/>
              </a:ext>
            </a:extLst>
          </p:cNvPr>
          <p:cNvSpPr txBox="1"/>
          <p:nvPr/>
        </p:nvSpPr>
        <p:spPr>
          <a:xfrm>
            <a:off x="7269480" y="5440680"/>
            <a:ext cx="223651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rPr>
              <a:t>ラーニング</a:t>
            </a:r>
          </a:p>
        </p:txBody>
      </p:sp>
    </p:spTree>
    <p:extLst>
      <p:ext uri="{BB962C8B-B14F-4D97-AF65-F5344CB8AC3E}">
        <p14:creationId xmlns:p14="http://schemas.microsoft.com/office/powerpoint/2010/main" val="380650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strVal val="#ppt_w*0.70"/>
                                          </p:val>
                                        </p:tav>
                                        <p:tav tm="100000">
                                          <p:val>
                                            <p:strVal val="#ppt_w"/>
                                          </p:val>
                                        </p:tav>
                                      </p:tavLst>
                                    </p:anim>
                                    <p:anim calcmode="lin" valueType="num">
                                      <p:cBhvr>
                                        <p:cTn id="41" dur="1000" fill="hold"/>
                                        <p:tgtEl>
                                          <p:spTgt spid="10"/>
                                        </p:tgtEl>
                                        <p:attrNameLst>
                                          <p:attrName>ppt_h</p:attrName>
                                        </p:attrNameLst>
                                      </p:cBhvr>
                                      <p:tavLst>
                                        <p:tav tm="0">
                                          <p:val>
                                            <p:strVal val="#ppt_h"/>
                                          </p:val>
                                        </p:tav>
                                        <p:tav tm="100000">
                                          <p:val>
                                            <p:strVal val="#ppt_h"/>
                                          </p:val>
                                        </p:tav>
                                      </p:tavLst>
                                    </p:anim>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C28B0BD-55BF-7283-0400-35652F97B10B}"/>
              </a:ext>
            </a:extLst>
          </p:cNvPr>
          <p:cNvPicPr>
            <a:picLocks noChangeAspect="1"/>
          </p:cNvPicPr>
          <p:nvPr/>
        </p:nvPicPr>
        <p:blipFill>
          <a:blip r:embed="rId2"/>
          <a:stretch>
            <a:fillRect/>
          </a:stretch>
        </p:blipFill>
        <p:spPr>
          <a:xfrm>
            <a:off x="2990056" y="68263"/>
            <a:ext cx="6211887" cy="6211887"/>
          </a:xfrm>
          <a:prstGeom prst="rect">
            <a:avLst/>
          </a:prstGeom>
          <a:noFill/>
        </p:spPr>
      </p:pic>
      <p:sp>
        <p:nvSpPr>
          <p:cNvPr id="4" name="スライド番号プレースホルダー 3" hidden="1">
            <a:extLst>
              <a:ext uri="{FF2B5EF4-FFF2-40B4-BE49-F238E27FC236}">
                <a16:creationId xmlns:a16="http://schemas.microsoft.com/office/drawing/2014/main" id="{3CD12DED-7239-7D77-84A8-AA0B106CF84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ja-JP" altLang="en-US" sz="1200" b="0" i="0" u="none" strike="noStrike" kern="1200" cap="none" spc="0" normalizeH="0" baseline="0" noProof="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423694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505D1-827B-5B08-8DEB-95A38EDEA32F}"/>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DD1CEB83-8403-14E5-6BD5-72710D5A7285}"/>
              </a:ext>
            </a:extLst>
          </p:cNvPr>
          <p:cNvPicPr>
            <a:picLocks noChangeAspect="1"/>
          </p:cNvPicPr>
          <p:nvPr/>
        </p:nvPicPr>
        <p:blipFill>
          <a:blip r:embed="rId2"/>
          <a:stretch>
            <a:fillRect/>
          </a:stretch>
        </p:blipFill>
        <p:spPr>
          <a:xfrm>
            <a:off x="2990056" y="68263"/>
            <a:ext cx="6211887" cy="6211887"/>
          </a:xfrm>
          <a:prstGeom prst="rect">
            <a:avLst/>
          </a:prstGeom>
          <a:noFill/>
        </p:spPr>
      </p:pic>
      <p:sp>
        <p:nvSpPr>
          <p:cNvPr id="4" name="スライド番号プレースホルダー 3" hidden="1">
            <a:extLst>
              <a:ext uri="{FF2B5EF4-FFF2-40B4-BE49-F238E27FC236}">
                <a16:creationId xmlns:a16="http://schemas.microsoft.com/office/drawing/2014/main" id="{0880CE49-AA14-7C71-D4FA-7A22105FE13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6</a:t>
            </a:fld>
            <a:endParaRPr kumimoji="0" lang="ja-JP" altLang="en-US" sz="1200" b="0" i="0" u="none" strike="noStrike" kern="1200" cap="none" spc="0" normalizeH="0" baseline="0" noProof="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
        <p:nvSpPr>
          <p:cNvPr id="2" name="楕円 1">
            <a:extLst>
              <a:ext uri="{FF2B5EF4-FFF2-40B4-BE49-F238E27FC236}">
                <a16:creationId xmlns:a16="http://schemas.microsoft.com/office/drawing/2014/main" id="{F4E0A63C-F3B3-3DBD-AFFF-8ECA5B66A695}"/>
              </a:ext>
            </a:extLst>
          </p:cNvPr>
          <p:cNvSpPr/>
          <p:nvPr/>
        </p:nvSpPr>
        <p:spPr>
          <a:xfrm>
            <a:off x="7781194" y="1758463"/>
            <a:ext cx="492369"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3" name="楕円 2">
            <a:extLst>
              <a:ext uri="{FF2B5EF4-FFF2-40B4-BE49-F238E27FC236}">
                <a16:creationId xmlns:a16="http://schemas.microsoft.com/office/drawing/2014/main" id="{91B9DC1E-6671-B9AB-99A0-002EA91594B6}"/>
              </a:ext>
            </a:extLst>
          </p:cNvPr>
          <p:cNvSpPr/>
          <p:nvPr/>
        </p:nvSpPr>
        <p:spPr>
          <a:xfrm>
            <a:off x="6556801" y="2945606"/>
            <a:ext cx="492369"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5" name="楕円 4">
            <a:extLst>
              <a:ext uri="{FF2B5EF4-FFF2-40B4-BE49-F238E27FC236}">
                <a16:creationId xmlns:a16="http://schemas.microsoft.com/office/drawing/2014/main" id="{4FE51EC4-8213-AA20-17BF-44FCE02C6C2E}"/>
              </a:ext>
            </a:extLst>
          </p:cNvPr>
          <p:cNvSpPr/>
          <p:nvPr/>
        </p:nvSpPr>
        <p:spPr>
          <a:xfrm>
            <a:off x="8147538" y="3174206"/>
            <a:ext cx="492369"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7" name="楕円 6">
            <a:extLst>
              <a:ext uri="{FF2B5EF4-FFF2-40B4-BE49-F238E27FC236}">
                <a16:creationId xmlns:a16="http://schemas.microsoft.com/office/drawing/2014/main" id="{EE668C6C-C4DA-486B-6190-71DF63DBF300}"/>
              </a:ext>
            </a:extLst>
          </p:cNvPr>
          <p:cNvSpPr/>
          <p:nvPr/>
        </p:nvSpPr>
        <p:spPr>
          <a:xfrm>
            <a:off x="6963508" y="1301263"/>
            <a:ext cx="492369"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8" name="楕円 7">
            <a:extLst>
              <a:ext uri="{FF2B5EF4-FFF2-40B4-BE49-F238E27FC236}">
                <a16:creationId xmlns:a16="http://schemas.microsoft.com/office/drawing/2014/main" id="{EB951A4C-E74A-F03E-0BBB-FBCE71FDA0F5}"/>
              </a:ext>
            </a:extLst>
          </p:cNvPr>
          <p:cNvSpPr/>
          <p:nvPr/>
        </p:nvSpPr>
        <p:spPr>
          <a:xfrm>
            <a:off x="4595445" y="1339363"/>
            <a:ext cx="492369"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9" name="楕円 8">
            <a:extLst>
              <a:ext uri="{FF2B5EF4-FFF2-40B4-BE49-F238E27FC236}">
                <a16:creationId xmlns:a16="http://schemas.microsoft.com/office/drawing/2014/main" id="{3A9A544B-7ABD-7343-FABF-561483588911}"/>
              </a:ext>
            </a:extLst>
          </p:cNvPr>
          <p:cNvSpPr/>
          <p:nvPr/>
        </p:nvSpPr>
        <p:spPr>
          <a:xfrm>
            <a:off x="3631223" y="4718539"/>
            <a:ext cx="492369"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10" name="楕円 9">
            <a:extLst>
              <a:ext uri="{FF2B5EF4-FFF2-40B4-BE49-F238E27FC236}">
                <a16:creationId xmlns:a16="http://schemas.microsoft.com/office/drawing/2014/main" id="{97E2A7E8-98B8-A290-4E00-54766F622BDE}"/>
              </a:ext>
            </a:extLst>
          </p:cNvPr>
          <p:cNvSpPr/>
          <p:nvPr/>
        </p:nvSpPr>
        <p:spPr>
          <a:xfrm>
            <a:off x="3672254" y="1565032"/>
            <a:ext cx="492369"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11" name="楕円 10">
            <a:extLst>
              <a:ext uri="{FF2B5EF4-FFF2-40B4-BE49-F238E27FC236}">
                <a16:creationId xmlns:a16="http://schemas.microsoft.com/office/drawing/2014/main" id="{03B96BD4-AC30-0B5A-1F9A-AF2DE5E08F23}"/>
              </a:ext>
            </a:extLst>
          </p:cNvPr>
          <p:cNvSpPr/>
          <p:nvPr/>
        </p:nvSpPr>
        <p:spPr>
          <a:xfrm>
            <a:off x="4349261" y="2945606"/>
            <a:ext cx="492369" cy="4572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Tree>
    <p:extLst>
      <p:ext uri="{BB962C8B-B14F-4D97-AF65-F5344CB8AC3E}">
        <p14:creationId xmlns:p14="http://schemas.microsoft.com/office/powerpoint/2010/main" val="364506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0.7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strVal val="#ppt_w*0.70"/>
                                          </p:val>
                                        </p:tav>
                                        <p:tav tm="100000">
                                          <p:val>
                                            <p:strVal val="#ppt_w"/>
                                          </p:val>
                                        </p:tav>
                                      </p:tavLst>
                                    </p:anim>
                                    <p:anim calcmode="lin" valueType="num">
                                      <p:cBhvr>
                                        <p:cTn id="43" dur="1000" fill="hold"/>
                                        <p:tgtEl>
                                          <p:spTgt spid="2"/>
                                        </p:tgtEl>
                                        <p:attrNameLst>
                                          <p:attrName>ppt_h</p:attrName>
                                        </p:attrNameLst>
                                      </p:cBhvr>
                                      <p:tavLst>
                                        <p:tav tm="0">
                                          <p:val>
                                            <p:strVal val="#ppt_h"/>
                                          </p:val>
                                        </p:tav>
                                        <p:tav tm="100000">
                                          <p:val>
                                            <p:strVal val="#ppt_h"/>
                                          </p:val>
                                        </p:tav>
                                      </p:tavLst>
                                    </p:anim>
                                    <p:animEffect transition="in" filter="fade">
                                      <p:cBhvr>
                                        <p:cTn id="44" dur="10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ppt_w</p:attrName>
                                        </p:attrNameLst>
                                      </p:cBhvr>
                                      <p:tavLst>
                                        <p:tav tm="0">
                                          <p:val>
                                            <p:strVal val="#ppt_w*0.70"/>
                                          </p:val>
                                        </p:tav>
                                        <p:tav tm="100000">
                                          <p:val>
                                            <p:strVal val="#ppt_w"/>
                                          </p:val>
                                        </p:tav>
                                      </p:tavLst>
                                    </p:anim>
                                    <p:anim calcmode="lin" valueType="num">
                                      <p:cBhvr>
                                        <p:cTn id="50" dur="1000" fill="hold"/>
                                        <p:tgtEl>
                                          <p:spTgt spid="3"/>
                                        </p:tgtEl>
                                        <p:attrNameLst>
                                          <p:attrName>ppt_h</p:attrName>
                                        </p:attrNameLst>
                                      </p:cBhvr>
                                      <p:tavLst>
                                        <p:tav tm="0">
                                          <p:val>
                                            <p:strVal val="#ppt_h"/>
                                          </p:val>
                                        </p:tav>
                                        <p:tav tm="100000">
                                          <p:val>
                                            <p:strVal val="#ppt_h"/>
                                          </p:val>
                                        </p:tav>
                                      </p:tavLst>
                                    </p:anim>
                                    <p:animEffect transition="in" filter="fade">
                                      <p:cBhvr>
                                        <p:cTn id="51" dur="10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1000" fill="hold"/>
                                        <p:tgtEl>
                                          <p:spTgt spid="5"/>
                                        </p:tgtEl>
                                        <p:attrNameLst>
                                          <p:attrName>ppt_w</p:attrName>
                                        </p:attrNameLst>
                                      </p:cBhvr>
                                      <p:tavLst>
                                        <p:tav tm="0">
                                          <p:val>
                                            <p:strVal val="#ppt_w*0.70"/>
                                          </p:val>
                                        </p:tav>
                                        <p:tav tm="100000">
                                          <p:val>
                                            <p:strVal val="#ppt_w"/>
                                          </p:val>
                                        </p:tav>
                                      </p:tavLst>
                                    </p:anim>
                                    <p:anim calcmode="lin" valueType="num">
                                      <p:cBhvr>
                                        <p:cTn id="57" dur="1000" fill="hold"/>
                                        <p:tgtEl>
                                          <p:spTgt spid="5"/>
                                        </p:tgtEl>
                                        <p:attrNameLst>
                                          <p:attrName>ppt_h</p:attrName>
                                        </p:attrNameLst>
                                      </p:cBhvr>
                                      <p:tavLst>
                                        <p:tav tm="0">
                                          <p:val>
                                            <p:strVal val="#ppt_h"/>
                                          </p:val>
                                        </p:tav>
                                        <p:tav tm="100000">
                                          <p:val>
                                            <p:strVal val="#ppt_h"/>
                                          </p:val>
                                        </p:tav>
                                      </p:tavLst>
                                    </p:anim>
                                    <p:animEffect transition="in" filter="fade">
                                      <p:cBhvr>
                                        <p:cTn id="5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4A6B37-DEFA-FC7A-AB16-F7C789F1DC51}"/>
              </a:ext>
            </a:extLst>
          </p:cNvPr>
          <p:cNvSpPr>
            <a:spLocks noGrp="1"/>
          </p:cNvSpPr>
          <p:nvPr>
            <p:ph type="title"/>
          </p:nvPr>
        </p:nvSpPr>
        <p:spPr>
          <a:xfrm>
            <a:off x="0" y="1"/>
            <a:ext cx="12192000" cy="914400"/>
          </a:xfrm>
        </p:spPr>
        <p:txBody>
          <a:bodyPr anchor="ctr">
            <a:normAutofit/>
          </a:bodyPr>
          <a:lstStyle/>
          <a:p>
            <a:r>
              <a:rPr kumimoji="1" lang="ja-JP" altLang="en-US" dirty="0"/>
              <a:t>トレーニングとラーニング</a:t>
            </a:r>
          </a:p>
        </p:txBody>
      </p:sp>
      <p:sp>
        <p:nvSpPr>
          <p:cNvPr id="9" name="Content Placeholder 2">
            <a:extLst>
              <a:ext uri="{FF2B5EF4-FFF2-40B4-BE49-F238E27FC236}">
                <a16:creationId xmlns:a16="http://schemas.microsoft.com/office/drawing/2014/main" id="{93618AB1-0E6C-28EF-9A2F-A0B051FD4BC8}"/>
              </a:ext>
            </a:extLst>
          </p:cNvPr>
          <p:cNvSpPr>
            <a:spLocks noGrp="1"/>
          </p:cNvSpPr>
          <p:nvPr>
            <p:ph sz="half" idx="1"/>
          </p:nvPr>
        </p:nvSpPr>
        <p:spPr>
          <a:xfrm>
            <a:off x="493052" y="1068324"/>
            <a:ext cx="5526748" cy="4351338"/>
          </a:xfrm>
        </p:spPr>
        <p:txBody>
          <a:bodyPr/>
          <a:lstStyle/>
          <a:p>
            <a:r>
              <a:rPr lang="ja-JP" altLang="en-US" dirty="0"/>
              <a:t>トレーニング</a:t>
            </a:r>
            <a:endParaRPr lang="en-US" altLang="ja-JP" dirty="0"/>
          </a:p>
          <a:p>
            <a:pPr lvl="1"/>
            <a:r>
              <a:rPr lang="ja-JP" altLang="en-US" b="1" dirty="0"/>
              <a:t>訓練</a:t>
            </a:r>
            <a:r>
              <a:rPr lang="ja-JP" altLang="en-US" dirty="0"/>
              <a:t>（特定のスキルや技術を向上させるための反復練習）</a:t>
            </a:r>
            <a:endParaRPr lang="en-US" altLang="ja-JP" dirty="0"/>
          </a:p>
          <a:p>
            <a:pPr lvl="1"/>
            <a:r>
              <a:rPr lang="ja-JP" altLang="en-US" b="1" dirty="0"/>
              <a:t>研修</a:t>
            </a:r>
            <a:r>
              <a:rPr lang="ja-JP" altLang="en-US" dirty="0"/>
              <a:t>（企業や専門分野での実務的な指導・教育）</a:t>
            </a:r>
            <a:endParaRPr lang="en-US" altLang="ja-JP" dirty="0"/>
          </a:p>
          <a:p>
            <a:pPr lvl="1"/>
            <a:r>
              <a:rPr lang="ja-JP" altLang="en-US" b="1" dirty="0"/>
              <a:t>養成</a:t>
            </a:r>
            <a:r>
              <a:rPr lang="ja-JP" altLang="en-US" dirty="0"/>
              <a:t>（特定の職業や役割に適応するための教育）</a:t>
            </a:r>
            <a:endParaRPr lang="en-US" altLang="ja-JP" dirty="0"/>
          </a:p>
          <a:p>
            <a:pPr lvl="1"/>
            <a:r>
              <a:rPr lang="ja-JP" altLang="en-US" b="1" dirty="0"/>
              <a:t>鍛錬</a:t>
            </a:r>
            <a:r>
              <a:rPr lang="ja-JP" altLang="en-US" dirty="0"/>
              <a:t>（精神的・肉体的な強化を伴うトレーニング）</a:t>
            </a:r>
            <a:endParaRPr lang="en-US" altLang="ja-JP" dirty="0"/>
          </a:p>
          <a:p>
            <a:pPr lvl="1"/>
            <a:r>
              <a:rPr lang="ja-JP" altLang="en-US" b="1" dirty="0"/>
              <a:t>実習</a:t>
            </a:r>
            <a:r>
              <a:rPr lang="ja-JP" altLang="en-US" dirty="0"/>
              <a:t>（実践的な学習を伴う訓練）</a:t>
            </a:r>
            <a:endParaRPr lang="en-US" dirty="0"/>
          </a:p>
        </p:txBody>
      </p:sp>
      <p:sp>
        <p:nvSpPr>
          <p:cNvPr id="11" name="Content Placeholder 3">
            <a:extLst>
              <a:ext uri="{FF2B5EF4-FFF2-40B4-BE49-F238E27FC236}">
                <a16:creationId xmlns:a16="http://schemas.microsoft.com/office/drawing/2014/main" id="{A647E9B0-DA7D-A0BA-14CD-AFF47CABDF04}"/>
              </a:ext>
            </a:extLst>
          </p:cNvPr>
          <p:cNvSpPr>
            <a:spLocks noGrp="1"/>
          </p:cNvSpPr>
          <p:nvPr>
            <p:ph sz="half" idx="2"/>
          </p:nvPr>
        </p:nvSpPr>
        <p:spPr>
          <a:xfrm>
            <a:off x="6172200" y="1068324"/>
            <a:ext cx="5380892" cy="4351338"/>
          </a:xfrm>
        </p:spPr>
        <p:txBody>
          <a:bodyPr/>
          <a:lstStyle/>
          <a:p>
            <a:r>
              <a:rPr lang="ja-JP" altLang="en-US" dirty="0"/>
              <a:t>ラーニング</a:t>
            </a:r>
            <a:endParaRPr lang="en-US" altLang="ja-JP" dirty="0"/>
          </a:p>
          <a:p>
            <a:pPr lvl="1"/>
            <a:r>
              <a:rPr lang="ja-JP" altLang="en-US" b="1" dirty="0"/>
              <a:t>学習</a:t>
            </a:r>
            <a:r>
              <a:rPr lang="ja-JP" altLang="en-US" dirty="0"/>
              <a:t>（知識やスキルを身につける行為全般）</a:t>
            </a:r>
            <a:endParaRPr lang="en-US" altLang="ja-JP" dirty="0"/>
          </a:p>
          <a:p>
            <a:pPr lvl="1"/>
            <a:r>
              <a:rPr lang="ja-JP" altLang="en-US" b="1" dirty="0"/>
              <a:t>習得</a:t>
            </a:r>
            <a:r>
              <a:rPr lang="ja-JP" altLang="en-US" dirty="0"/>
              <a:t>（知識や技術を自分のものにすること）</a:t>
            </a:r>
            <a:endParaRPr lang="en-US" altLang="ja-JP" dirty="0"/>
          </a:p>
          <a:p>
            <a:pPr lvl="1"/>
            <a:r>
              <a:rPr lang="ja-JP" altLang="en-US" b="1" dirty="0"/>
              <a:t>理解</a:t>
            </a:r>
            <a:r>
              <a:rPr lang="ja-JP" altLang="en-US" dirty="0"/>
              <a:t>（学んだことを深く把握すること）</a:t>
            </a:r>
            <a:endParaRPr lang="en-US" altLang="ja-JP" dirty="0"/>
          </a:p>
          <a:p>
            <a:pPr lvl="1"/>
            <a:r>
              <a:rPr lang="ja-JP" altLang="en-US" b="1" dirty="0"/>
              <a:t>気づき</a:t>
            </a:r>
            <a:r>
              <a:rPr lang="ja-JP" altLang="en-US" dirty="0"/>
              <a:t>（経験や対話を通じて新しい発見を得ること）</a:t>
            </a:r>
            <a:endParaRPr lang="en-US" altLang="ja-JP" dirty="0"/>
          </a:p>
          <a:p>
            <a:pPr lvl="1"/>
            <a:r>
              <a:rPr lang="ja-JP" altLang="en-US" b="1" dirty="0"/>
              <a:t>探求</a:t>
            </a:r>
            <a:r>
              <a:rPr lang="ja-JP" altLang="en-US" dirty="0"/>
              <a:t>（自ら積極的に学び続けること）</a:t>
            </a:r>
            <a:endParaRPr lang="en-US" dirty="0"/>
          </a:p>
        </p:txBody>
      </p:sp>
      <p:sp>
        <p:nvSpPr>
          <p:cNvPr id="4" name="スライド番号プレースホルダー 3">
            <a:extLst>
              <a:ext uri="{FF2B5EF4-FFF2-40B4-BE49-F238E27FC236}">
                <a16:creationId xmlns:a16="http://schemas.microsoft.com/office/drawing/2014/main" id="{504E63EF-1FEA-BC95-89ED-C671BF3FB279}"/>
              </a:ext>
            </a:extLst>
          </p:cNvPr>
          <p:cNvSpPr>
            <a:spLocks noGrp="1"/>
          </p:cNvSpPr>
          <p:nvPr>
            <p:ph type="sldNum" sz="quarter" idx="4"/>
          </p:nvPr>
        </p:nvSpPr>
        <p:spPr>
          <a:xfrm>
            <a:off x="1" y="6513029"/>
            <a:ext cx="838199"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600"/>
                </a:spcAft>
                <a:buClrTx/>
                <a:buSzTx/>
                <a:buFontTx/>
                <a:buNone/>
                <a:tabLst/>
                <a:defRPr/>
              </a:pPr>
              <a:t>7</a:t>
            </a:fld>
            <a:endParaRPr kumimoji="0" lang="ja-JP" altLang="en-US" sz="1200" b="0" i="0" u="none" strike="noStrike" kern="1200" cap="none" spc="0" normalizeH="0" baseline="0" noProof="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sp>
        <p:nvSpPr>
          <p:cNvPr id="5" name="矢印: 下 4">
            <a:extLst>
              <a:ext uri="{FF2B5EF4-FFF2-40B4-BE49-F238E27FC236}">
                <a16:creationId xmlns:a16="http://schemas.microsoft.com/office/drawing/2014/main" id="{F6D48AF8-23E6-E1F3-19A3-8A233AFB3A3F}"/>
              </a:ext>
            </a:extLst>
          </p:cNvPr>
          <p:cNvSpPr/>
          <p:nvPr/>
        </p:nvSpPr>
        <p:spPr>
          <a:xfrm>
            <a:off x="5599234" y="5419662"/>
            <a:ext cx="993531" cy="272561"/>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E4134182-13E7-1FEB-AE01-479D80ECDF73}"/>
              </a:ext>
            </a:extLst>
          </p:cNvPr>
          <p:cNvSpPr txBox="1"/>
          <p:nvPr/>
        </p:nvSpPr>
        <p:spPr>
          <a:xfrm>
            <a:off x="4464783" y="5785338"/>
            <a:ext cx="32624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ロータリーは成人学習</a:t>
            </a:r>
          </a:p>
        </p:txBody>
      </p:sp>
      <p:sp>
        <p:nvSpPr>
          <p:cNvPr id="7" name="テキスト ボックス 6">
            <a:extLst>
              <a:ext uri="{FF2B5EF4-FFF2-40B4-BE49-F238E27FC236}">
                <a16:creationId xmlns:a16="http://schemas.microsoft.com/office/drawing/2014/main" id="{8AF2DCAD-4DE3-E70E-3532-D79D5BC5F68E}"/>
              </a:ext>
            </a:extLst>
          </p:cNvPr>
          <p:cNvSpPr txBox="1"/>
          <p:nvPr/>
        </p:nvSpPr>
        <p:spPr>
          <a:xfrm>
            <a:off x="1028343" y="4942573"/>
            <a:ext cx="48013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体系的な指導を受け、特定のスキルや技術を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向上させる</a:t>
            </a:r>
          </a:p>
        </p:txBody>
      </p:sp>
      <p:sp>
        <p:nvSpPr>
          <p:cNvPr id="8" name="テキスト ボックス 7">
            <a:extLst>
              <a:ext uri="{FF2B5EF4-FFF2-40B4-BE49-F238E27FC236}">
                <a16:creationId xmlns:a16="http://schemas.microsoft.com/office/drawing/2014/main" id="{D9E3B469-3615-3AE7-727A-357E80D6D37A}"/>
              </a:ext>
            </a:extLst>
          </p:cNvPr>
          <p:cNvSpPr txBox="1"/>
          <p:nvPr/>
        </p:nvSpPr>
        <p:spPr>
          <a:xfrm>
            <a:off x="6435968" y="5096888"/>
            <a:ext cx="52629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自発的に知識やスキルを身につけ、理解を深める</a:t>
            </a:r>
          </a:p>
        </p:txBody>
      </p:sp>
    </p:spTree>
    <p:extLst>
      <p:ext uri="{BB962C8B-B14F-4D97-AF65-F5344CB8AC3E}">
        <p14:creationId xmlns:p14="http://schemas.microsoft.com/office/powerpoint/2010/main" val="189589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strVal val="#ppt_w*0.70"/>
                                          </p:val>
                                        </p:tav>
                                        <p:tav tm="100000">
                                          <p:val>
                                            <p:strVal val="#ppt_w"/>
                                          </p:val>
                                        </p:tav>
                                      </p:tavLst>
                                    </p:anim>
                                    <p:anim calcmode="lin" valueType="num">
                                      <p:cBhvr>
                                        <p:cTn id="27" dur="1000" fill="hold"/>
                                        <p:tgtEl>
                                          <p:spTgt spid="5"/>
                                        </p:tgtEl>
                                        <p:attrNameLst>
                                          <p:attrName>ppt_h</p:attrName>
                                        </p:attrNameLst>
                                      </p:cBhvr>
                                      <p:tavLst>
                                        <p:tav tm="0">
                                          <p:val>
                                            <p:strVal val="#ppt_h"/>
                                          </p:val>
                                        </p:tav>
                                        <p:tav tm="100000">
                                          <p:val>
                                            <p:strVal val="#ppt_h"/>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06B92F2-0ACA-80D7-7819-CBF0B4BCC7A2}"/>
              </a:ext>
            </a:extLst>
          </p:cNvPr>
          <p:cNvSpPr>
            <a:spLocks noGrp="1"/>
          </p:cNvSpPr>
          <p:nvPr>
            <p:ph type="title"/>
          </p:nvPr>
        </p:nvSpPr>
        <p:spPr/>
        <p:txBody>
          <a:bodyPr/>
          <a:lstStyle/>
          <a:p>
            <a:r>
              <a:rPr lang="ja-JP" altLang="en-US" dirty="0"/>
              <a:t>成人学習の場でのトレーニングとラーニングの違い</a:t>
            </a:r>
          </a:p>
        </p:txBody>
      </p:sp>
      <p:sp>
        <p:nvSpPr>
          <p:cNvPr id="4" name="スライド番号プレースホルダー 3">
            <a:extLst>
              <a:ext uri="{FF2B5EF4-FFF2-40B4-BE49-F238E27FC236}">
                <a16:creationId xmlns:a16="http://schemas.microsoft.com/office/drawing/2014/main" id="{15E0F901-4A70-DA5A-711A-79B1465FB2D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graphicFrame>
        <p:nvGraphicFramePr>
          <p:cNvPr id="14" name="表 13">
            <a:extLst>
              <a:ext uri="{FF2B5EF4-FFF2-40B4-BE49-F238E27FC236}">
                <a16:creationId xmlns:a16="http://schemas.microsoft.com/office/drawing/2014/main" id="{9F617460-5858-0F83-0301-3C85ACF8E1B8}"/>
              </a:ext>
            </a:extLst>
          </p:cNvPr>
          <p:cNvGraphicFramePr>
            <a:graphicFrameLocks noGrp="1"/>
          </p:cNvGraphicFramePr>
          <p:nvPr/>
        </p:nvGraphicFramePr>
        <p:xfrm>
          <a:off x="976167" y="1956185"/>
          <a:ext cx="9861551" cy="2377440"/>
        </p:xfrm>
        <a:graphic>
          <a:graphicData uri="http://schemas.openxmlformats.org/drawingml/2006/table">
            <a:tbl>
              <a:tblPr firstRow="1" bandRow="1">
                <a:tableStyleId>{5C22544A-7EE6-4342-B048-85BDC9FD1C3A}</a:tableStyleId>
              </a:tblPr>
              <a:tblGrid>
                <a:gridCol w="993680">
                  <a:extLst>
                    <a:ext uri="{9D8B030D-6E8A-4147-A177-3AD203B41FA5}">
                      <a16:colId xmlns:a16="http://schemas.microsoft.com/office/drawing/2014/main" val="2561969330"/>
                    </a:ext>
                  </a:extLst>
                </a:gridCol>
                <a:gridCol w="4213582">
                  <a:extLst>
                    <a:ext uri="{9D8B030D-6E8A-4147-A177-3AD203B41FA5}">
                      <a16:colId xmlns:a16="http://schemas.microsoft.com/office/drawing/2014/main" val="528903425"/>
                    </a:ext>
                  </a:extLst>
                </a:gridCol>
                <a:gridCol w="4654289">
                  <a:extLst>
                    <a:ext uri="{9D8B030D-6E8A-4147-A177-3AD203B41FA5}">
                      <a16:colId xmlns:a16="http://schemas.microsoft.com/office/drawing/2014/main" val="3256852958"/>
                    </a:ext>
                  </a:extLst>
                </a:gridCol>
              </a:tblGrid>
              <a:tr h="370840">
                <a:tc>
                  <a:txBody>
                    <a:bodyPr/>
                    <a:lstStyle/>
                    <a:p>
                      <a:endParaRPr kumimoji="1" lang="ja-JP" altLang="en-US" sz="2000" dirty="0"/>
                    </a:p>
                  </a:txBody>
                  <a:tcPr/>
                </a:tc>
                <a:tc>
                  <a:txBody>
                    <a:bodyPr/>
                    <a:lstStyle/>
                    <a:p>
                      <a:r>
                        <a:rPr kumimoji="1" lang="ja-JP" altLang="en-US" sz="2000" dirty="0"/>
                        <a:t>トレーニング（</a:t>
                      </a:r>
                      <a:r>
                        <a:rPr kumimoji="1" lang="en-US" altLang="ja-JP" sz="2000" dirty="0"/>
                        <a:t>Training</a:t>
                      </a:r>
                      <a:r>
                        <a:rPr kumimoji="1" lang="ja-JP" altLang="en-US" sz="2000" dirty="0"/>
                        <a:t>）</a:t>
                      </a:r>
                    </a:p>
                  </a:txBody>
                  <a:tcPr/>
                </a:tc>
                <a:tc>
                  <a:txBody>
                    <a:bodyPr/>
                    <a:lstStyle/>
                    <a:p>
                      <a:r>
                        <a:rPr kumimoji="1" lang="ja-JP" altLang="en-US" sz="2000" dirty="0"/>
                        <a:t>ラーニング（</a:t>
                      </a:r>
                      <a:r>
                        <a:rPr kumimoji="1" lang="en-US" altLang="ja-JP" sz="2000" dirty="0"/>
                        <a:t>Learning</a:t>
                      </a:r>
                      <a:r>
                        <a:rPr kumimoji="1" lang="ja-JP" altLang="en-US" sz="2000" dirty="0"/>
                        <a:t>）</a:t>
                      </a:r>
                    </a:p>
                  </a:txBody>
                  <a:tcPr/>
                </a:tc>
                <a:extLst>
                  <a:ext uri="{0D108BD9-81ED-4DB2-BD59-A6C34878D82A}">
                    <a16:rowId xmlns:a16="http://schemas.microsoft.com/office/drawing/2014/main" val="3974677662"/>
                  </a:ext>
                </a:extLst>
              </a:tr>
              <a:tr h="370840">
                <a:tc>
                  <a:txBody>
                    <a:bodyPr/>
                    <a:lstStyle/>
                    <a:p>
                      <a:r>
                        <a:rPr kumimoji="1" lang="ja-JP" altLang="en-US" sz="2000" dirty="0">
                          <a:latin typeface="+mn-ea"/>
                          <a:ea typeface="+mn-ea"/>
                        </a:rPr>
                        <a:t>目的</a:t>
                      </a:r>
                    </a:p>
                  </a:txBody>
                  <a:tcPr/>
                </a:tc>
                <a:tc>
                  <a:txBody>
                    <a:bodyPr/>
                    <a:lstStyle/>
                    <a:p>
                      <a:r>
                        <a:rPr kumimoji="1" lang="ja-JP" altLang="en-US" sz="2000" dirty="0">
                          <a:latin typeface="+mn-ea"/>
                          <a:ea typeface="+mn-ea"/>
                        </a:rPr>
                        <a:t>即戦力化・業務遂行スキルの習得</a:t>
                      </a:r>
                    </a:p>
                  </a:txBody>
                  <a:tcPr/>
                </a:tc>
                <a:tc>
                  <a:txBody>
                    <a:bodyPr/>
                    <a:lstStyle/>
                    <a:p>
                      <a:r>
                        <a:rPr kumimoji="1" lang="ja-JP" altLang="en-US" sz="2000" dirty="0">
                          <a:latin typeface="+mn-ea"/>
                          <a:ea typeface="+mn-ea"/>
                        </a:rPr>
                        <a:t>長期的な成長・応用力の向上</a:t>
                      </a:r>
                    </a:p>
                  </a:txBody>
                  <a:tcPr/>
                </a:tc>
                <a:extLst>
                  <a:ext uri="{0D108BD9-81ED-4DB2-BD59-A6C34878D82A}">
                    <a16:rowId xmlns:a16="http://schemas.microsoft.com/office/drawing/2014/main" val="1615662837"/>
                  </a:ext>
                </a:extLst>
              </a:tr>
              <a:tr h="370840">
                <a:tc>
                  <a:txBody>
                    <a:bodyPr/>
                    <a:lstStyle/>
                    <a:p>
                      <a:r>
                        <a:rPr kumimoji="1" lang="ja-JP" altLang="en-US" sz="2000" dirty="0">
                          <a:latin typeface="+mn-ea"/>
                          <a:ea typeface="+mn-ea"/>
                        </a:rPr>
                        <a:t>主体性</a:t>
                      </a:r>
                    </a:p>
                  </a:txBody>
                  <a:tcPr/>
                </a:tc>
                <a:tc>
                  <a:txBody>
                    <a:bodyPr/>
                    <a:lstStyle/>
                    <a:p>
                      <a:r>
                        <a:rPr kumimoji="1" lang="zh-TW" altLang="en-US" sz="2000" dirty="0">
                          <a:latin typeface="メイリオ" panose="020B0604030504040204" pitchFamily="50" charset="-128"/>
                          <a:ea typeface="メイリオ" panose="020B0604030504040204" pitchFamily="50" charset="-128"/>
                        </a:rPr>
                        <a:t>指導者主導（受動的）</a:t>
                      </a:r>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zh-TW" altLang="en-US" sz="2000" dirty="0">
                          <a:latin typeface="メイリオ" panose="020B0604030504040204" pitchFamily="50" charset="-128"/>
                          <a:ea typeface="メイリオ" panose="020B0604030504040204" pitchFamily="50" charset="-128"/>
                        </a:rPr>
                        <a:t>学習者主体（能動的）</a:t>
                      </a:r>
                      <a:endParaRPr kumimoji="1" lang="ja-JP" altLang="en-US" sz="20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539180908"/>
                  </a:ext>
                </a:extLst>
              </a:tr>
              <a:tr h="370840">
                <a:tc>
                  <a:txBody>
                    <a:bodyPr/>
                    <a:lstStyle/>
                    <a:p>
                      <a:r>
                        <a:rPr kumimoji="1" lang="ja-JP" altLang="en-US" sz="2000" dirty="0">
                          <a:latin typeface="+mn-ea"/>
                          <a:ea typeface="+mn-ea"/>
                        </a:rPr>
                        <a:t>方法</a:t>
                      </a:r>
                    </a:p>
                  </a:txBody>
                  <a:tcPr/>
                </a:tc>
                <a:tc>
                  <a:txBody>
                    <a:bodyPr/>
                    <a:lstStyle/>
                    <a:p>
                      <a:r>
                        <a:rPr kumimoji="1" lang="ja-JP" altLang="en-US" sz="2000" dirty="0">
                          <a:latin typeface="+mn-ea"/>
                          <a:ea typeface="+mn-ea"/>
                        </a:rPr>
                        <a:t>実技・演習・指導付き練習</a:t>
                      </a:r>
                    </a:p>
                  </a:txBody>
                  <a:tcPr/>
                </a:tc>
                <a:tc>
                  <a:txBody>
                    <a:bodyPr/>
                    <a:lstStyle/>
                    <a:p>
                      <a:r>
                        <a:rPr kumimoji="1" lang="ja-JP" altLang="en-US" sz="2000" dirty="0">
                          <a:latin typeface="+mn-ea"/>
                          <a:ea typeface="+mn-ea"/>
                        </a:rPr>
                        <a:t>読書・経験学習・議論・探求</a:t>
                      </a:r>
                    </a:p>
                  </a:txBody>
                  <a:tcPr/>
                </a:tc>
                <a:extLst>
                  <a:ext uri="{0D108BD9-81ED-4DB2-BD59-A6C34878D82A}">
                    <a16:rowId xmlns:a16="http://schemas.microsoft.com/office/drawing/2014/main" val="821370997"/>
                  </a:ext>
                </a:extLst>
              </a:tr>
              <a:tr h="370840">
                <a:tc>
                  <a:txBody>
                    <a:bodyPr/>
                    <a:lstStyle/>
                    <a:p>
                      <a:r>
                        <a:rPr kumimoji="1" lang="ja-JP" altLang="en-US" sz="2000" dirty="0">
                          <a:latin typeface="+mn-ea"/>
                          <a:ea typeface="+mn-ea"/>
                        </a:rPr>
                        <a:t>期間</a:t>
                      </a:r>
                    </a:p>
                  </a:txBody>
                  <a:tcPr/>
                </a:tc>
                <a:tc>
                  <a:txBody>
                    <a:bodyPr/>
                    <a:lstStyle/>
                    <a:p>
                      <a:r>
                        <a:rPr kumimoji="1" lang="zh-TW" altLang="en-US" sz="2000" dirty="0">
                          <a:latin typeface="メイリオ" panose="020B0604030504040204" pitchFamily="50" charset="-128"/>
                          <a:ea typeface="メイリオ" panose="020B0604030504040204" pitchFamily="50" charset="-128"/>
                        </a:rPr>
                        <a:t>短期間（数時間</a:t>
                      </a:r>
                      <a:r>
                        <a:rPr kumimoji="1" lang="en-US" altLang="zh-TW" sz="2000" dirty="0">
                          <a:latin typeface="メイリオ" panose="020B0604030504040204" pitchFamily="50" charset="-128"/>
                          <a:ea typeface="メイリオ" panose="020B0604030504040204" pitchFamily="50" charset="-128"/>
                        </a:rPr>
                        <a:t>〜</a:t>
                      </a:r>
                      <a:r>
                        <a:rPr kumimoji="1" lang="zh-TW" altLang="en-US" sz="2000" dirty="0">
                          <a:latin typeface="メイリオ" panose="020B0604030504040204" pitchFamily="50" charset="-128"/>
                          <a:ea typeface="メイリオ" panose="020B0604030504040204" pitchFamily="50" charset="-128"/>
                        </a:rPr>
                        <a:t>数週間）</a:t>
                      </a:r>
                      <a:endParaRPr kumimoji="1" lang="ja-JP" altLang="en-US" sz="2000" dirty="0">
                        <a:latin typeface="メイリオ" panose="020B0604030504040204" pitchFamily="50" charset="-128"/>
                        <a:ea typeface="メイリオ" panose="020B0604030504040204" pitchFamily="50" charset="-128"/>
                      </a:endParaRPr>
                    </a:p>
                  </a:txBody>
                  <a:tcPr/>
                </a:tc>
                <a:tc>
                  <a:txBody>
                    <a:bodyPr/>
                    <a:lstStyle/>
                    <a:p>
                      <a:r>
                        <a:rPr kumimoji="1" lang="ja-JP" altLang="en-US" sz="2000" dirty="0">
                          <a:latin typeface="+mn-ea"/>
                          <a:ea typeface="+mn-ea"/>
                        </a:rPr>
                        <a:t>長期間（継続的な学習）</a:t>
                      </a:r>
                    </a:p>
                  </a:txBody>
                  <a:tcPr/>
                </a:tc>
                <a:extLst>
                  <a:ext uri="{0D108BD9-81ED-4DB2-BD59-A6C34878D82A}">
                    <a16:rowId xmlns:a16="http://schemas.microsoft.com/office/drawing/2014/main" val="1848232128"/>
                  </a:ext>
                </a:extLst>
              </a:tr>
              <a:tr h="370840">
                <a:tc>
                  <a:txBody>
                    <a:bodyPr/>
                    <a:lstStyle/>
                    <a:p>
                      <a:r>
                        <a:rPr kumimoji="1" lang="ja-JP" altLang="en-US" sz="2000" dirty="0">
                          <a:latin typeface="+mn-ea"/>
                          <a:ea typeface="+mn-ea"/>
                        </a:rPr>
                        <a:t>評価</a:t>
                      </a:r>
                    </a:p>
                  </a:txBody>
                  <a:tcPr/>
                </a:tc>
                <a:tc>
                  <a:txBody>
                    <a:bodyPr/>
                    <a:lstStyle/>
                    <a:p>
                      <a:r>
                        <a:rPr kumimoji="1" lang="ja-JP" altLang="en-US" sz="2000" dirty="0">
                          <a:latin typeface="+mn-ea"/>
                          <a:ea typeface="+mn-ea"/>
                        </a:rPr>
                        <a:t>知識テスト、業務評価、試験</a:t>
                      </a:r>
                    </a:p>
                  </a:txBody>
                  <a:tcPr/>
                </a:tc>
                <a:tc>
                  <a:txBody>
                    <a:bodyPr/>
                    <a:lstStyle/>
                    <a:p>
                      <a:r>
                        <a:rPr kumimoji="1" lang="ja-JP" altLang="en-US" sz="2000" dirty="0">
                          <a:latin typeface="+mn-ea"/>
                          <a:ea typeface="+mn-ea"/>
                        </a:rPr>
                        <a:t>思考の深化、問題解決力、成果の実感</a:t>
                      </a:r>
                    </a:p>
                  </a:txBody>
                  <a:tcPr/>
                </a:tc>
                <a:extLst>
                  <a:ext uri="{0D108BD9-81ED-4DB2-BD59-A6C34878D82A}">
                    <a16:rowId xmlns:a16="http://schemas.microsoft.com/office/drawing/2014/main" val="1571031379"/>
                  </a:ext>
                </a:extLst>
              </a:tr>
            </a:tbl>
          </a:graphicData>
        </a:graphic>
      </p:graphicFrame>
      <p:sp>
        <p:nvSpPr>
          <p:cNvPr id="2" name="矢印: 下 1">
            <a:extLst>
              <a:ext uri="{FF2B5EF4-FFF2-40B4-BE49-F238E27FC236}">
                <a16:creationId xmlns:a16="http://schemas.microsoft.com/office/drawing/2014/main" id="{B20A967A-731B-DCF4-DF2E-B3726B8A9EEB}"/>
              </a:ext>
            </a:extLst>
          </p:cNvPr>
          <p:cNvSpPr/>
          <p:nvPr/>
        </p:nvSpPr>
        <p:spPr>
          <a:xfrm>
            <a:off x="7684477" y="4501662"/>
            <a:ext cx="756138" cy="404446"/>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FA60A76B-1EBA-E31B-B40F-86A77D3BF3E9}"/>
              </a:ext>
            </a:extLst>
          </p:cNvPr>
          <p:cNvSpPr txBox="1"/>
          <p:nvPr/>
        </p:nvSpPr>
        <p:spPr>
          <a:xfrm>
            <a:off x="6096000" y="5052243"/>
            <a:ext cx="5493812" cy="129266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rPr>
              <a:t>基礎知識が必要</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＝何もないところからのラーニングはあり得ない</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＝事前学習の必要性</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　＝ロータリーの知識に加えて価値観</a:t>
            </a:r>
          </a:p>
        </p:txBody>
      </p:sp>
    </p:spTree>
    <p:extLst>
      <p:ext uri="{BB962C8B-B14F-4D97-AF65-F5344CB8AC3E}">
        <p14:creationId xmlns:p14="http://schemas.microsoft.com/office/powerpoint/2010/main" val="1994551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1AFBE0-162E-B12A-59AD-2DCB209C9DA8}"/>
              </a:ext>
            </a:extLst>
          </p:cNvPr>
          <p:cNvSpPr>
            <a:spLocks noGrp="1"/>
          </p:cNvSpPr>
          <p:nvPr>
            <p:ph type="title"/>
          </p:nvPr>
        </p:nvSpPr>
        <p:spPr/>
        <p:txBody>
          <a:bodyPr/>
          <a:lstStyle/>
          <a:p>
            <a:r>
              <a:rPr kumimoji="1" lang="ja-JP" altLang="en-US" dirty="0"/>
              <a:t>リーダーに求められる能力</a:t>
            </a:r>
          </a:p>
        </p:txBody>
      </p:sp>
      <p:sp>
        <p:nvSpPr>
          <p:cNvPr id="3" name="スライド番号プレースホルダー 2">
            <a:extLst>
              <a:ext uri="{FF2B5EF4-FFF2-40B4-BE49-F238E27FC236}">
                <a16:creationId xmlns:a16="http://schemas.microsoft.com/office/drawing/2014/main" id="{AB83991A-5974-01B8-DCCA-BC60D3768A1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E7C319-E5B4-458F-9028-06A988648FEA}" type="slidenum">
              <a:rPr kumimoji="0" lang="ja-JP" altLang="en-US" sz="1200" b="0" i="0" u="none" strike="noStrike" kern="1200" cap="none" spc="0" normalizeH="0" baseline="0" noProof="0" smtClean="0">
                <a:ln>
                  <a:noFill/>
                </a:ln>
                <a:solidFill>
                  <a:srgbClr val="5B9BD5">
                    <a:lumMod val="50000"/>
                  </a:srgbClr>
                </a:solidFill>
                <a:effectLst/>
                <a:uLnTx/>
                <a:uFillTx/>
                <a:latin typeface="Calibri" panose="020F050202020403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dirty="0">
              <a:ln>
                <a:noFill/>
              </a:ln>
              <a:solidFill>
                <a:srgbClr val="5B9BD5">
                  <a:lumMod val="50000"/>
                </a:srgbClr>
              </a:solidFill>
              <a:effectLst/>
              <a:uLnTx/>
              <a:uFillTx/>
              <a:latin typeface="Calibri" panose="020F0502020204030204"/>
              <a:ea typeface="メイリオ" panose="020B0604030504040204" pitchFamily="50" charset="-128"/>
              <a:cs typeface="+mn-cs"/>
            </a:endParaRPr>
          </a:p>
        </p:txBody>
      </p:sp>
      <p:cxnSp>
        <p:nvCxnSpPr>
          <p:cNvPr id="5" name="直線矢印コネクタ 4">
            <a:extLst>
              <a:ext uri="{FF2B5EF4-FFF2-40B4-BE49-F238E27FC236}">
                <a16:creationId xmlns:a16="http://schemas.microsoft.com/office/drawing/2014/main" id="{B20813F9-848D-B19D-A177-9AB922A60046}"/>
              </a:ext>
            </a:extLst>
          </p:cNvPr>
          <p:cNvCxnSpPr>
            <a:cxnSpLocks/>
          </p:cNvCxnSpPr>
          <p:nvPr/>
        </p:nvCxnSpPr>
        <p:spPr>
          <a:xfrm flipV="1">
            <a:off x="3097530" y="1794510"/>
            <a:ext cx="0" cy="336042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F949466B-9247-ED1D-9EB5-E5EF09600D04}"/>
              </a:ext>
            </a:extLst>
          </p:cNvPr>
          <p:cNvCxnSpPr>
            <a:cxnSpLocks/>
          </p:cNvCxnSpPr>
          <p:nvPr/>
        </p:nvCxnSpPr>
        <p:spPr>
          <a:xfrm>
            <a:off x="3074670" y="5154930"/>
            <a:ext cx="5886450"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06B954A-70FD-A47E-2D87-FF5F6B6C181F}"/>
              </a:ext>
            </a:extLst>
          </p:cNvPr>
          <p:cNvSpPr txBox="1"/>
          <p:nvPr/>
        </p:nvSpPr>
        <p:spPr>
          <a:xfrm>
            <a:off x="7703820" y="5440680"/>
            <a:ext cx="902811" cy="523220"/>
          </a:xfrm>
          <a:prstGeom prst="rect">
            <a:avLst/>
          </a:prstGeom>
          <a:noFill/>
        </p:spPr>
        <p:txBody>
          <a:bodyPr wrap="none" rtlCol="0">
            <a:spAutoFit/>
          </a:bodyPr>
          <a:lstStyle/>
          <a:p>
            <a:r>
              <a:rPr kumimoji="1" lang="ja-JP" altLang="en-US" sz="2800" dirty="0"/>
              <a:t>知識</a:t>
            </a:r>
            <a:endParaRPr kumimoji="1" lang="en-US" altLang="ja-JP" sz="2800" dirty="0"/>
          </a:p>
        </p:txBody>
      </p:sp>
      <p:sp>
        <p:nvSpPr>
          <p:cNvPr id="14" name="テキスト ボックス 13">
            <a:extLst>
              <a:ext uri="{FF2B5EF4-FFF2-40B4-BE49-F238E27FC236}">
                <a16:creationId xmlns:a16="http://schemas.microsoft.com/office/drawing/2014/main" id="{69E99B83-DA59-8CB2-9036-745E89F071D5}"/>
              </a:ext>
            </a:extLst>
          </p:cNvPr>
          <p:cNvSpPr txBox="1"/>
          <p:nvPr/>
        </p:nvSpPr>
        <p:spPr>
          <a:xfrm>
            <a:off x="697313" y="2044005"/>
            <a:ext cx="1980029" cy="1384995"/>
          </a:xfrm>
          <a:prstGeom prst="rect">
            <a:avLst/>
          </a:prstGeom>
          <a:noFill/>
        </p:spPr>
        <p:txBody>
          <a:bodyPr wrap="none" rtlCol="0">
            <a:spAutoFit/>
          </a:bodyPr>
          <a:lstStyle/>
          <a:p>
            <a:r>
              <a:rPr kumimoji="1" lang="ja-JP" altLang="en-US" sz="2800" dirty="0"/>
              <a:t>状況分析力</a:t>
            </a:r>
            <a:endParaRPr kumimoji="1" lang="en-US" altLang="ja-JP" sz="2800" dirty="0"/>
          </a:p>
          <a:p>
            <a:r>
              <a:rPr lang="ja-JP" altLang="en-US" sz="2800" dirty="0"/>
              <a:t>意思決定力</a:t>
            </a:r>
            <a:endParaRPr lang="en-US" altLang="ja-JP" sz="2800" dirty="0"/>
          </a:p>
          <a:p>
            <a:r>
              <a:rPr kumimoji="1" lang="ja-JP" altLang="en-US" sz="2800" dirty="0"/>
              <a:t>洞察力</a:t>
            </a:r>
          </a:p>
        </p:txBody>
      </p:sp>
      <p:sp>
        <p:nvSpPr>
          <p:cNvPr id="15" name="テキスト ボックス 14">
            <a:extLst>
              <a:ext uri="{FF2B5EF4-FFF2-40B4-BE49-F238E27FC236}">
                <a16:creationId xmlns:a16="http://schemas.microsoft.com/office/drawing/2014/main" id="{F55151F8-40B2-8E97-2EFE-6708C82A73E8}"/>
              </a:ext>
            </a:extLst>
          </p:cNvPr>
          <p:cNvSpPr txBox="1"/>
          <p:nvPr/>
        </p:nvSpPr>
        <p:spPr>
          <a:xfrm>
            <a:off x="8069580" y="5880317"/>
            <a:ext cx="1800493" cy="369332"/>
          </a:xfrm>
          <a:prstGeom prst="rect">
            <a:avLst/>
          </a:prstGeom>
          <a:noFill/>
        </p:spPr>
        <p:txBody>
          <a:bodyPr wrap="none" rtlCol="0">
            <a:spAutoFit/>
          </a:bodyPr>
          <a:lstStyle/>
          <a:p>
            <a:r>
              <a:rPr kumimoji="1" lang="zh-CN" altLang="en-US" dirty="0"/>
              <a:t>自己学習、座学</a:t>
            </a:r>
            <a:endParaRPr kumimoji="1" lang="ja-JP" altLang="en-US" dirty="0"/>
          </a:p>
        </p:txBody>
      </p:sp>
      <p:sp>
        <p:nvSpPr>
          <p:cNvPr id="16" name="テキスト ボックス 15">
            <a:extLst>
              <a:ext uri="{FF2B5EF4-FFF2-40B4-BE49-F238E27FC236}">
                <a16:creationId xmlns:a16="http://schemas.microsoft.com/office/drawing/2014/main" id="{FF07688F-F044-D037-6257-972A193591B8}"/>
              </a:ext>
            </a:extLst>
          </p:cNvPr>
          <p:cNvSpPr txBox="1"/>
          <p:nvPr/>
        </p:nvSpPr>
        <p:spPr>
          <a:xfrm>
            <a:off x="899709" y="3429000"/>
            <a:ext cx="1800493" cy="923330"/>
          </a:xfrm>
          <a:prstGeom prst="rect">
            <a:avLst/>
          </a:prstGeom>
          <a:noFill/>
        </p:spPr>
        <p:txBody>
          <a:bodyPr wrap="none" rtlCol="0">
            <a:spAutoFit/>
          </a:bodyPr>
          <a:lstStyle/>
          <a:p>
            <a:r>
              <a:rPr kumimoji="1" lang="ja-JP" altLang="en-US" dirty="0"/>
              <a:t>経験</a:t>
            </a:r>
            <a:endParaRPr kumimoji="1" lang="en-US" altLang="ja-JP" dirty="0"/>
          </a:p>
          <a:p>
            <a:r>
              <a:rPr kumimoji="1" lang="ja-JP" altLang="en-US" dirty="0"/>
              <a:t>グループワーク</a:t>
            </a:r>
            <a:endParaRPr kumimoji="1" lang="en-US" altLang="ja-JP" dirty="0"/>
          </a:p>
          <a:p>
            <a:r>
              <a:rPr kumimoji="1" lang="ja-JP" altLang="en-US" dirty="0"/>
              <a:t>ケーススタディ</a:t>
            </a:r>
          </a:p>
        </p:txBody>
      </p:sp>
      <p:cxnSp>
        <p:nvCxnSpPr>
          <p:cNvPr id="19" name="直線コネクタ 18">
            <a:extLst>
              <a:ext uri="{FF2B5EF4-FFF2-40B4-BE49-F238E27FC236}">
                <a16:creationId xmlns:a16="http://schemas.microsoft.com/office/drawing/2014/main" id="{9AC4A49B-35C1-24EF-16C1-9207E8F1EBF8}"/>
              </a:ext>
            </a:extLst>
          </p:cNvPr>
          <p:cNvCxnSpPr>
            <a:cxnSpLocks/>
          </p:cNvCxnSpPr>
          <p:nvPr/>
        </p:nvCxnSpPr>
        <p:spPr>
          <a:xfrm>
            <a:off x="3268980" y="3429000"/>
            <a:ext cx="5337651"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982969F-20B4-9AB5-FF2B-5FED8FA1799C}"/>
              </a:ext>
            </a:extLst>
          </p:cNvPr>
          <p:cNvCxnSpPr>
            <a:cxnSpLocks/>
          </p:cNvCxnSpPr>
          <p:nvPr/>
        </p:nvCxnSpPr>
        <p:spPr>
          <a:xfrm flipV="1">
            <a:off x="5977890" y="2297430"/>
            <a:ext cx="0" cy="226314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69D4D8E8-D4BF-6053-2509-E7C31B0021C4}"/>
              </a:ext>
            </a:extLst>
          </p:cNvPr>
          <p:cNvSpPr txBox="1"/>
          <p:nvPr/>
        </p:nvSpPr>
        <p:spPr>
          <a:xfrm>
            <a:off x="6892290" y="2325380"/>
            <a:ext cx="540533" cy="830997"/>
          </a:xfrm>
          <a:prstGeom prst="rect">
            <a:avLst/>
          </a:prstGeom>
          <a:noFill/>
        </p:spPr>
        <p:txBody>
          <a:bodyPr wrap="none" rtlCol="0">
            <a:spAutoFit/>
          </a:bodyPr>
          <a:lstStyle/>
          <a:p>
            <a:r>
              <a:rPr kumimoji="1" lang="en-US" altLang="ja-JP" sz="4800" dirty="0">
                <a:solidFill>
                  <a:srgbClr val="FF0000"/>
                </a:solidFill>
              </a:rPr>
              <a:t>A</a:t>
            </a:r>
            <a:endParaRPr kumimoji="1" lang="ja-JP" altLang="en-US" sz="4800" dirty="0">
              <a:solidFill>
                <a:srgbClr val="FF0000"/>
              </a:solidFill>
            </a:endParaRPr>
          </a:p>
        </p:txBody>
      </p:sp>
      <p:sp>
        <p:nvSpPr>
          <p:cNvPr id="26" name="テキスト ボックス 25">
            <a:extLst>
              <a:ext uri="{FF2B5EF4-FFF2-40B4-BE49-F238E27FC236}">
                <a16:creationId xmlns:a16="http://schemas.microsoft.com/office/drawing/2014/main" id="{27C521BB-9497-1C38-360E-95BAE5E870BF}"/>
              </a:ext>
            </a:extLst>
          </p:cNvPr>
          <p:cNvSpPr txBox="1"/>
          <p:nvPr/>
        </p:nvSpPr>
        <p:spPr>
          <a:xfrm>
            <a:off x="4164330" y="3774236"/>
            <a:ext cx="562975" cy="830997"/>
          </a:xfrm>
          <a:prstGeom prst="rect">
            <a:avLst/>
          </a:prstGeom>
          <a:noFill/>
        </p:spPr>
        <p:txBody>
          <a:bodyPr wrap="none" rtlCol="0">
            <a:spAutoFit/>
          </a:bodyPr>
          <a:lstStyle/>
          <a:p>
            <a:r>
              <a:rPr kumimoji="1" lang="en-US" altLang="ja-JP" sz="4800" dirty="0">
                <a:solidFill>
                  <a:srgbClr val="FF0000"/>
                </a:solidFill>
              </a:rPr>
              <a:t>D</a:t>
            </a:r>
            <a:endParaRPr kumimoji="1" lang="ja-JP" altLang="en-US" sz="4800" dirty="0">
              <a:solidFill>
                <a:srgbClr val="FF0000"/>
              </a:solidFill>
            </a:endParaRPr>
          </a:p>
        </p:txBody>
      </p:sp>
      <p:sp>
        <p:nvSpPr>
          <p:cNvPr id="27" name="テキスト ボックス 26">
            <a:extLst>
              <a:ext uri="{FF2B5EF4-FFF2-40B4-BE49-F238E27FC236}">
                <a16:creationId xmlns:a16="http://schemas.microsoft.com/office/drawing/2014/main" id="{7CCFCCF6-AF33-47C8-11FF-B2FAEF77A819}"/>
              </a:ext>
            </a:extLst>
          </p:cNvPr>
          <p:cNvSpPr txBox="1"/>
          <p:nvPr/>
        </p:nvSpPr>
        <p:spPr>
          <a:xfrm>
            <a:off x="6926823" y="3774237"/>
            <a:ext cx="513282" cy="830997"/>
          </a:xfrm>
          <a:prstGeom prst="rect">
            <a:avLst/>
          </a:prstGeom>
          <a:noFill/>
        </p:spPr>
        <p:txBody>
          <a:bodyPr wrap="none" rtlCol="0">
            <a:spAutoFit/>
          </a:bodyPr>
          <a:lstStyle/>
          <a:p>
            <a:r>
              <a:rPr lang="en-US" altLang="ja-JP" sz="4800" dirty="0">
                <a:solidFill>
                  <a:srgbClr val="FF0000"/>
                </a:solidFill>
              </a:rPr>
              <a:t>C</a:t>
            </a:r>
            <a:endParaRPr kumimoji="1" lang="ja-JP" altLang="en-US" sz="4800" dirty="0">
              <a:solidFill>
                <a:srgbClr val="FF0000"/>
              </a:solidFill>
            </a:endParaRPr>
          </a:p>
        </p:txBody>
      </p:sp>
      <p:sp>
        <p:nvSpPr>
          <p:cNvPr id="28" name="テキスト ボックス 27">
            <a:extLst>
              <a:ext uri="{FF2B5EF4-FFF2-40B4-BE49-F238E27FC236}">
                <a16:creationId xmlns:a16="http://schemas.microsoft.com/office/drawing/2014/main" id="{E4822B41-702D-6145-4F5A-E5CCFF94D17B}"/>
              </a:ext>
            </a:extLst>
          </p:cNvPr>
          <p:cNvSpPr txBox="1"/>
          <p:nvPr/>
        </p:nvSpPr>
        <p:spPr>
          <a:xfrm>
            <a:off x="4164330" y="2325380"/>
            <a:ext cx="519694" cy="830997"/>
          </a:xfrm>
          <a:prstGeom prst="rect">
            <a:avLst/>
          </a:prstGeom>
          <a:noFill/>
        </p:spPr>
        <p:txBody>
          <a:bodyPr wrap="none" rtlCol="0">
            <a:spAutoFit/>
          </a:bodyPr>
          <a:lstStyle/>
          <a:p>
            <a:r>
              <a:rPr lang="en-US" altLang="ja-JP" sz="4800" dirty="0">
                <a:solidFill>
                  <a:srgbClr val="FF0000"/>
                </a:solidFill>
              </a:rPr>
              <a:t>B</a:t>
            </a:r>
            <a:endParaRPr kumimoji="1" lang="ja-JP" altLang="en-US" sz="4800" dirty="0">
              <a:solidFill>
                <a:srgbClr val="FF0000"/>
              </a:solidFill>
            </a:endParaRPr>
          </a:p>
        </p:txBody>
      </p:sp>
      <p:sp>
        <p:nvSpPr>
          <p:cNvPr id="29" name="テキスト ボックス 28">
            <a:extLst>
              <a:ext uri="{FF2B5EF4-FFF2-40B4-BE49-F238E27FC236}">
                <a16:creationId xmlns:a16="http://schemas.microsoft.com/office/drawing/2014/main" id="{82453F67-9EB8-A7FB-A105-38607A4E58BC}"/>
              </a:ext>
            </a:extLst>
          </p:cNvPr>
          <p:cNvSpPr txBox="1"/>
          <p:nvPr/>
        </p:nvSpPr>
        <p:spPr>
          <a:xfrm>
            <a:off x="9521030" y="2740878"/>
            <a:ext cx="2031325" cy="830997"/>
          </a:xfrm>
          <a:prstGeom prst="rect">
            <a:avLst/>
          </a:prstGeom>
          <a:noFill/>
        </p:spPr>
        <p:txBody>
          <a:bodyPr wrap="none" rtlCol="0">
            <a:spAutoFit/>
          </a:bodyPr>
          <a:lstStyle/>
          <a:p>
            <a:r>
              <a:rPr kumimoji="1" lang="ja-JP" altLang="en-US" sz="2400" dirty="0"/>
              <a:t>ロータリーに</a:t>
            </a:r>
            <a:endParaRPr kumimoji="1" lang="en-US" altLang="ja-JP" sz="2400" dirty="0"/>
          </a:p>
          <a:p>
            <a:r>
              <a:rPr kumimoji="1" lang="ja-JP" altLang="en-US" sz="2400" dirty="0"/>
              <a:t>何を求めるか</a:t>
            </a:r>
          </a:p>
        </p:txBody>
      </p:sp>
    </p:spTree>
    <p:extLst>
      <p:ext uri="{BB962C8B-B14F-4D97-AF65-F5344CB8AC3E}">
        <p14:creationId xmlns:p14="http://schemas.microsoft.com/office/powerpoint/2010/main" val="28751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strVal val="#ppt_w*0.70"/>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Effect transition="in" filter="fade">
                                      <p:cBhvr>
                                        <p:cTn id="23" dur="1000"/>
                                        <p:tgtEl>
                                          <p:spTgt spid="19"/>
                                        </p:tgtEl>
                                      </p:cBhvr>
                                    </p:animEffect>
                                  </p:childTnLst>
                                </p:cTn>
                              </p:par>
                              <p:par>
                                <p:cTn id="24" presetID="55"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1000" fill="hold"/>
                                        <p:tgtEl>
                                          <p:spTgt spid="21"/>
                                        </p:tgtEl>
                                        <p:attrNameLst>
                                          <p:attrName>ppt_w</p:attrName>
                                        </p:attrNameLst>
                                      </p:cBhvr>
                                      <p:tavLst>
                                        <p:tav tm="0">
                                          <p:val>
                                            <p:strVal val="#ppt_w*0.70"/>
                                          </p:val>
                                        </p:tav>
                                        <p:tav tm="100000">
                                          <p:val>
                                            <p:strVal val="#ppt_w"/>
                                          </p:val>
                                        </p:tav>
                                      </p:tavLst>
                                    </p:anim>
                                    <p:anim calcmode="lin" valueType="num">
                                      <p:cBhvr>
                                        <p:cTn id="27" dur="1000" fill="hold"/>
                                        <p:tgtEl>
                                          <p:spTgt spid="21"/>
                                        </p:tgtEl>
                                        <p:attrNameLst>
                                          <p:attrName>ppt_h</p:attrName>
                                        </p:attrNameLst>
                                      </p:cBhvr>
                                      <p:tavLst>
                                        <p:tav tm="0">
                                          <p:val>
                                            <p:strVal val="#ppt_h"/>
                                          </p:val>
                                        </p:tav>
                                        <p:tav tm="100000">
                                          <p:val>
                                            <p:strVal val="#ppt_h"/>
                                          </p:val>
                                        </p:tav>
                                      </p:tavLst>
                                    </p:anim>
                                    <p:animEffect transition="in" filter="fade">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00" fill="hold"/>
                                        <p:tgtEl>
                                          <p:spTgt spid="24"/>
                                        </p:tgtEl>
                                        <p:attrNameLst>
                                          <p:attrName>ppt_w</p:attrName>
                                        </p:attrNameLst>
                                      </p:cBhvr>
                                      <p:tavLst>
                                        <p:tav tm="0">
                                          <p:val>
                                            <p:strVal val="#ppt_w*0.70"/>
                                          </p:val>
                                        </p:tav>
                                        <p:tav tm="100000">
                                          <p:val>
                                            <p:strVal val="#ppt_w"/>
                                          </p:val>
                                        </p:tav>
                                      </p:tavLst>
                                    </p:anim>
                                    <p:anim calcmode="lin" valueType="num">
                                      <p:cBhvr>
                                        <p:cTn id="34" dur="1000" fill="hold"/>
                                        <p:tgtEl>
                                          <p:spTgt spid="24"/>
                                        </p:tgtEl>
                                        <p:attrNameLst>
                                          <p:attrName>ppt_h</p:attrName>
                                        </p:attrNameLst>
                                      </p:cBhvr>
                                      <p:tavLst>
                                        <p:tav tm="0">
                                          <p:val>
                                            <p:strVal val="#ppt_h"/>
                                          </p:val>
                                        </p:tav>
                                        <p:tav tm="100000">
                                          <p:val>
                                            <p:strVal val="#ppt_h"/>
                                          </p:val>
                                        </p:tav>
                                      </p:tavLst>
                                    </p:anim>
                                    <p:animEffect transition="in" filter="fade">
                                      <p:cBhvr>
                                        <p:cTn id="35" dur="10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1000" fill="hold"/>
                                        <p:tgtEl>
                                          <p:spTgt spid="28"/>
                                        </p:tgtEl>
                                        <p:attrNameLst>
                                          <p:attrName>ppt_w</p:attrName>
                                        </p:attrNameLst>
                                      </p:cBhvr>
                                      <p:tavLst>
                                        <p:tav tm="0">
                                          <p:val>
                                            <p:strVal val="#ppt_w*0.70"/>
                                          </p:val>
                                        </p:tav>
                                        <p:tav tm="100000">
                                          <p:val>
                                            <p:strVal val="#ppt_w"/>
                                          </p:val>
                                        </p:tav>
                                      </p:tavLst>
                                    </p:anim>
                                    <p:anim calcmode="lin" valueType="num">
                                      <p:cBhvr>
                                        <p:cTn id="41" dur="1000" fill="hold"/>
                                        <p:tgtEl>
                                          <p:spTgt spid="28"/>
                                        </p:tgtEl>
                                        <p:attrNameLst>
                                          <p:attrName>ppt_h</p:attrName>
                                        </p:attrNameLst>
                                      </p:cBhvr>
                                      <p:tavLst>
                                        <p:tav tm="0">
                                          <p:val>
                                            <p:strVal val="#ppt_h"/>
                                          </p:val>
                                        </p:tav>
                                        <p:tav tm="100000">
                                          <p:val>
                                            <p:strVal val="#ppt_h"/>
                                          </p:val>
                                        </p:tav>
                                      </p:tavLst>
                                    </p:anim>
                                    <p:animEffect transition="in" filter="fade">
                                      <p:cBhvr>
                                        <p:cTn id="42" dur="1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1000" fill="hold"/>
                                        <p:tgtEl>
                                          <p:spTgt spid="27"/>
                                        </p:tgtEl>
                                        <p:attrNameLst>
                                          <p:attrName>ppt_w</p:attrName>
                                        </p:attrNameLst>
                                      </p:cBhvr>
                                      <p:tavLst>
                                        <p:tav tm="0">
                                          <p:val>
                                            <p:strVal val="#ppt_w*0.70"/>
                                          </p:val>
                                        </p:tav>
                                        <p:tav tm="100000">
                                          <p:val>
                                            <p:strVal val="#ppt_w"/>
                                          </p:val>
                                        </p:tav>
                                      </p:tavLst>
                                    </p:anim>
                                    <p:anim calcmode="lin" valueType="num">
                                      <p:cBhvr>
                                        <p:cTn id="48" dur="1000" fill="hold"/>
                                        <p:tgtEl>
                                          <p:spTgt spid="27"/>
                                        </p:tgtEl>
                                        <p:attrNameLst>
                                          <p:attrName>ppt_h</p:attrName>
                                        </p:attrNameLst>
                                      </p:cBhvr>
                                      <p:tavLst>
                                        <p:tav tm="0">
                                          <p:val>
                                            <p:strVal val="#ppt_h"/>
                                          </p:val>
                                        </p:tav>
                                        <p:tav tm="100000">
                                          <p:val>
                                            <p:strVal val="#ppt_h"/>
                                          </p:val>
                                        </p:tav>
                                      </p:tavLst>
                                    </p:anim>
                                    <p:animEffect transition="in" filter="fade">
                                      <p:cBhvr>
                                        <p:cTn id="49" dur="1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0.70"/>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1000" fill="hold"/>
                                        <p:tgtEl>
                                          <p:spTgt spid="29"/>
                                        </p:tgtEl>
                                        <p:attrNameLst>
                                          <p:attrName>ppt_w</p:attrName>
                                        </p:attrNameLst>
                                      </p:cBhvr>
                                      <p:tavLst>
                                        <p:tav tm="0">
                                          <p:val>
                                            <p:strVal val="#ppt_w*0.70"/>
                                          </p:val>
                                        </p:tav>
                                        <p:tav tm="100000">
                                          <p:val>
                                            <p:strVal val="#ppt_w"/>
                                          </p:val>
                                        </p:tav>
                                      </p:tavLst>
                                    </p:anim>
                                    <p:anim calcmode="lin" valueType="num">
                                      <p:cBhvr>
                                        <p:cTn id="62" dur="1000" fill="hold"/>
                                        <p:tgtEl>
                                          <p:spTgt spid="29"/>
                                        </p:tgtEl>
                                        <p:attrNameLst>
                                          <p:attrName>ppt_h</p:attrName>
                                        </p:attrNameLst>
                                      </p:cBhvr>
                                      <p:tavLst>
                                        <p:tav tm="0">
                                          <p:val>
                                            <p:strVal val="#ppt_h"/>
                                          </p:val>
                                        </p:tav>
                                        <p:tav tm="100000">
                                          <p:val>
                                            <p:strVal val="#ppt_h"/>
                                          </p:val>
                                        </p:tav>
                                      </p:tavLst>
                                    </p:anim>
                                    <p:animEffect transition="in" filter="fade">
                                      <p:cBhvr>
                                        <p:cTn id="6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4" grpId="0"/>
      <p:bldP spid="26" grpId="0"/>
      <p:bldP spid="27" grpId="0"/>
      <p:bldP spid="28" grpId="0"/>
      <p:bldP spid="29" grpId="0"/>
    </p:bldLst>
  </p:timing>
</p:sld>
</file>

<file path=ppt/theme/theme1.xml><?xml version="1.0" encoding="utf-8"?>
<a:theme xmlns:a="http://schemas.openxmlformats.org/drawingml/2006/main" name="Keiju">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Keiju標準">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Keiju">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10231</TotalTime>
  <Words>764</Words>
  <Application>Microsoft Office PowerPoint</Application>
  <PresentationFormat>ワイド画面</PresentationFormat>
  <Paragraphs>154</Paragraphs>
  <Slides>15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5</vt:i4>
      </vt:variant>
      <vt:variant>
        <vt:lpstr>スライド タイトル</vt:lpstr>
      </vt:variant>
      <vt:variant>
        <vt:i4>15</vt:i4>
      </vt:variant>
    </vt:vector>
  </HeadingPairs>
  <TitlesOfParts>
    <vt:vector size="26" baseType="lpstr">
      <vt:lpstr>BIZ UDPゴシック</vt:lpstr>
      <vt:lpstr>メイリオ</vt:lpstr>
      <vt:lpstr>游ゴシック</vt:lpstr>
      <vt:lpstr>游ゴシック Light</vt:lpstr>
      <vt:lpstr>Arial</vt:lpstr>
      <vt:lpstr>Calibri</vt:lpstr>
      <vt:lpstr>Keiju</vt:lpstr>
      <vt:lpstr>2_Office テーマ</vt:lpstr>
      <vt:lpstr>デザインの設定</vt:lpstr>
      <vt:lpstr>Keiju標準</vt:lpstr>
      <vt:lpstr>1_Keiju</vt:lpstr>
      <vt:lpstr> 国際ロータリー第2610地区 会長エレクト研修セミナー　PETS１  クラブのイメージ向上と会員増強  </vt:lpstr>
      <vt:lpstr>E Pluribus Unum と America First、、、</vt:lpstr>
      <vt:lpstr>国際ロータリーの多様性</vt:lpstr>
      <vt:lpstr>なぜラーニング？</vt:lpstr>
      <vt:lpstr>PowerPoint プレゼンテーション</vt:lpstr>
      <vt:lpstr>PowerPoint プレゼンテーション</vt:lpstr>
      <vt:lpstr>トレーニングとラーニング</vt:lpstr>
      <vt:lpstr>成人学習の場でのトレーニングとラーニングの違い</vt:lpstr>
      <vt:lpstr>リーダーに求められる能力</vt:lpstr>
      <vt:lpstr>行動計画推進と会員増強</vt:lpstr>
      <vt:lpstr>新しいカタチのロータリー</vt:lpstr>
      <vt:lpstr>なぜ　ロータリーにいるのか</vt:lpstr>
      <vt:lpstr>国際ロータリー　 ポリオ根絶アンバサダー</vt:lpstr>
      <vt:lpstr>国際ロータリー会長エレクトメッセージ</vt:lpstr>
      <vt:lpstr>ロータリー財団の使命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第6回DX塾　董仙会のDXとそのシステム   総論　DXの物語り ～モノ、コト、シクミ～</dc:title>
  <dc:creator>神野 正博</dc:creator>
  <cp:lastModifiedBy>神野　正博</cp:lastModifiedBy>
  <cp:revision>269</cp:revision>
  <cp:lastPrinted>2022-01-27T04:12:28Z</cp:lastPrinted>
  <dcterms:created xsi:type="dcterms:W3CDTF">2021-09-16T00:59:21Z</dcterms:created>
  <dcterms:modified xsi:type="dcterms:W3CDTF">2025-03-30T05:36:43Z</dcterms:modified>
</cp:coreProperties>
</file>