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6" r:id="rId3"/>
    <p:sldId id="267" r:id="rId4"/>
    <p:sldId id="257" r:id="rId5"/>
    <p:sldId id="264" r:id="rId6"/>
    <p:sldId id="258" r:id="rId7"/>
    <p:sldId id="259" r:id="rId8"/>
    <p:sldId id="260" r:id="rId9"/>
    <p:sldId id="261" r:id="rId10"/>
    <p:sldId id="268" r:id="rId11"/>
    <p:sldId id="263"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01" autoAdjust="0"/>
  </p:normalViewPr>
  <p:slideViewPr>
    <p:cSldViewPr snapToGrid="0">
      <p:cViewPr>
        <p:scale>
          <a:sx n="72" d="100"/>
          <a:sy n="72" d="100"/>
        </p:scale>
        <p:origin x="420"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FDF0EB-7C6C-449C-8FF6-37BE3602C629}"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FB276F-A589-4D5E-87D3-EF5193E71D75}" type="slidenum">
              <a:rPr kumimoji="1" lang="ja-JP" altLang="en-US" smtClean="0"/>
              <a:t>‹#›</a:t>
            </a:fld>
            <a:endParaRPr kumimoji="1" lang="ja-JP" altLang="en-US"/>
          </a:p>
        </p:txBody>
      </p:sp>
    </p:spTree>
    <p:extLst>
      <p:ext uri="{BB962C8B-B14F-4D97-AF65-F5344CB8AC3E}">
        <p14:creationId xmlns:p14="http://schemas.microsoft.com/office/powerpoint/2010/main" val="31831467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FB276F-A589-4D5E-87D3-EF5193E71D75}" type="slidenum">
              <a:rPr kumimoji="1" lang="ja-JP" altLang="en-US" smtClean="0"/>
              <a:t>1</a:t>
            </a:fld>
            <a:endParaRPr kumimoji="1" lang="ja-JP" altLang="en-US"/>
          </a:p>
        </p:txBody>
      </p:sp>
    </p:spTree>
    <p:extLst>
      <p:ext uri="{BB962C8B-B14F-4D97-AF65-F5344CB8AC3E}">
        <p14:creationId xmlns:p14="http://schemas.microsoft.com/office/powerpoint/2010/main" val="1656229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FB276F-A589-4D5E-87D3-EF5193E71D75}" type="slidenum">
              <a:rPr kumimoji="1" lang="ja-JP" altLang="en-US" smtClean="0"/>
              <a:t>5</a:t>
            </a:fld>
            <a:endParaRPr kumimoji="1" lang="ja-JP" altLang="en-US"/>
          </a:p>
        </p:txBody>
      </p:sp>
    </p:spTree>
    <p:extLst>
      <p:ext uri="{BB962C8B-B14F-4D97-AF65-F5344CB8AC3E}">
        <p14:creationId xmlns:p14="http://schemas.microsoft.com/office/powerpoint/2010/main" val="2438499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FB276F-A589-4D5E-87D3-EF5193E71D75}" type="slidenum">
              <a:rPr kumimoji="1" lang="ja-JP" altLang="en-US" smtClean="0"/>
              <a:t>11</a:t>
            </a:fld>
            <a:endParaRPr kumimoji="1" lang="ja-JP" altLang="en-US"/>
          </a:p>
        </p:txBody>
      </p:sp>
    </p:spTree>
    <p:extLst>
      <p:ext uri="{BB962C8B-B14F-4D97-AF65-F5344CB8AC3E}">
        <p14:creationId xmlns:p14="http://schemas.microsoft.com/office/powerpoint/2010/main" val="330843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BD9D3D-F23C-4424-FC6A-9B96CCA4C54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08BDDA9-B717-44CB-8420-DA06CEFD93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E67EE9E-54DD-779B-396A-50240C46E0F2}"/>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B5BD1C83-FD03-9C93-5EAD-81174D643D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5FEF7E-9D36-4DED-7074-2C22DD20B6AA}"/>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2803752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2372B4-D50D-F0D9-7609-A780D7816AC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B3DEA14-B6B5-E76C-E157-270252C2121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1621C1C-42F0-98CB-997A-64130F545BD8}"/>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CB54B915-BA23-C377-9621-557B40519A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2674E9-B8FB-3B45-903E-6247089D1452}"/>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2432740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46683AA-637A-72D4-1C5A-D4C1FFE2686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1055351-97F2-76E1-066E-BDF379D1540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5C9C9DC-DF46-E9CE-721E-63308F38F402}"/>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5D1A1755-A784-4B70-BAE4-84B8843F5E9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A88755-830B-C143-DD77-CE532CBEA51C}"/>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94061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21506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1CAC6D-F63E-0B72-106A-980DB397F1D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3C65FB0-3F30-C8D5-D97A-F8F63AD2786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E0B6D3-DF51-0EFC-C77C-7BCFF686E728}"/>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AC6B2481-308B-5B0F-E840-0E40A6ECD2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7FA98E-21C7-0A63-0824-EEED14671A95}"/>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285118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19AEBF-5865-5BD7-99AC-569BF92E693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792DE3-A733-173E-00F4-B301F51419E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6AF34BB-0DA9-274A-BCA6-CE8B175A0497}"/>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618EDBFC-4399-51EE-4187-6989F98442E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2EF168-991B-B063-A2DF-8B017929363D}"/>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1466927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A454DD-94BD-1225-9C92-9D53176AA36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63676FE-0322-F334-EA21-C5EFA565BFD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F498B95-1F36-97D7-5C98-45C15F19B27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21624C9-25C2-ECFB-A394-E7FB03439DED}"/>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07BACDCF-2F2C-1038-CC03-4E914CBC401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5E6A9BE-8946-60E3-355E-7B3350E5A669}"/>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586420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E2561F-9846-56BB-06FC-DF9C187DA4E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F583B7-44EA-E70C-D13A-B5D0F17F46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8ECE301-6548-F9DA-2824-C9934BDC764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2E9D083-D9E1-D31C-81A4-D234A3426A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6CA9CE4-CE0D-CBED-46D6-92CFDC6DEF3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E1EDAC5-5D23-5848-02F6-26217D6B8345}"/>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8" name="フッター プレースホルダー 7">
            <a:extLst>
              <a:ext uri="{FF2B5EF4-FFF2-40B4-BE49-F238E27FC236}">
                <a16:creationId xmlns:a16="http://schemas.microsoft.com/office/drawing/2014/main" id="{3DFBEF33-8846-E65A-45E7-30F981C636E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799A561-D89D-0980-0418-129634FFEFEF}"/>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404142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42061A-5781-2335-0D98-485A7B0CB7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B614D0A-1739-F8B1-E6E9-0F724F8DBBEF}"/>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4" name="フッター プレースホルダー 3">
            <a:extLst>
              <a:ext uri="{FF2B5EF4-FFF2-40B4-BE49-F238E27FC236}">
                <a16:creationId xmlns:a16="http://schemas.microsoft.com/office/drawing/2014/main" id="{F66A2127-EA14-1275-06DF-61B8E2466A1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E7DD300-D00A-C4A1-687C-D95E21BE4F83}"/>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197281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AE21118-F138-B590-1B58-25403B8EF725}"/>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3" name="フッター プレースホルダー 2">
            <a:extLst>
              <a:ext uri="{FF2B5EF4-FFF2-40B4-BE49-F238E27FC236}">
                <a16:creationId xmlns:a16="http://schemas.microsoft.com/office/drawing/2014/main" id="{24A2CEE2-34B0-2C81-69EF-6C472E2BA4D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6916C1F-C8A9-BA7A-89B5-027EE3E61B56}"/>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2385455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6DB9A-7E75-E2B7-FED6-328FD638C9C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D9116D-C3D9-0F1D-0887-F959CFFDA5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AE23AD9-ED6F-28A7-F682-EC89B0A7F5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F6B9EFE-9240-2447-265B-D824BB4DE780}"/>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534D47B7-AFE7-33B9-6467-C982618C23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8DA7B4-A870-48EB-BEF6-C2A6DF89DCE6}"/>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2053759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185D83-CAF6-15A1-9AF1-31D4373F4D2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880E8A7-E7A0-5DFC-D013-32FA6BF718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A46A656-9152-1A46-5496-8CFC031006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6923092-A09A-CDF5-8541-024C787318F5}"/>
              </a:ext>
            </a:extLst>
          </p:cNvPr>
          <p:cNvSpPr>
            <a:spLocks noGrp="1"/>
          </p:cNvSpPr>
          <p:nvPr>
            <p:ph type="dt" sz="half" idx="10"/>
          </p:nvPr>
        </p:nvSpPr>
        <p:spPr/>
        <p:txBody>
          <a:bodyPr/>
          <a:lstStyle/>
          <a:p>
            <a:fld id="{8B7766F5-F15D-40BC-89FC-0238BA91ECC2}" type="datetimeFigureOut">
              <a:rPr kumimoji="1" lang="ja-JP" altLang="en-US" smtClean="0"/>
              <a:t>2025/7/28</a:t>
            </a:fld>
            <a:endParaRPr kumimoji="1" lang="ja-JP" altLang="en-US"/>
          </a:p>
        </p:txBody>
      </p:sp>
      <p:sp>
        <p:nvSpPr>
          <p:cNvPr id="6" name="フッター プレースホルダー 5">
            <a:extLst>
              <a:ext uri="{FF2B5EF4-FFF2-40B4-BE49-F238E27FC236}">
                <a16:creationId xmlns:a16="http://schemas.microsoft.com/office/drawing/2014/main" id="{3D505657-598A-679A-AC8C-46B10A9785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725C93B-4152-783F-8AB0-684CB7B4491F}"/>
              </a:ext>
            </a:extLst>
          </p:cNvPr>
          <p:cNvSpPr>
            <a:spLocks noGrp="1"/>
          </p:cNvSpPr>
          <p:nvPr>
            <p:ph type="sldNum" sz="quarter" idx="12"/>
          </p:nvPr>
        </p:nvSpPr>
        <p:spPr/>
        <p:txBody>
          <a:body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1306939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7E58BEB-EFE3-6BB9-2F1B-F5AC508AF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5411466-7AE2-E94A-8B68-367825A7C6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F88FBA-A6DF-5B74-A700-C205F3563B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B7766F5-F15D-40BC-89FC-0238BA91ECC2}" type="datetimeFigureOut">
              <a:rPr kumimoji="1" lang="ja-JP" altLang="en-US" smtClean="0"/>
              <a:t>2025/7/28</a:t>
            </a:fld>
            <a:endParaRPr kumimoji="1" lang="ja-JP" altLang="en-US"/>
          </a:p>
        </p:txBody>
      </p:sp>
      <p:sp>
        <p:nvSpPr>
          <p:cNvPr id="5" name="フッター プレースホルダー 4">
            <a:extLst>
              <a:ext uri="{FF2B5EF4-FFF2-40B4-BE49-F238E27FC236}">
                <a16:creationId xmlns:a16="http://schemas.microsoft.com/office/drawing/2014/main" id="{C57ECDC6-3EBC-2D31-5FFE-12C3C470CE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A7745CA-C0D5-4E6D-F8AE-A3AC0B64E0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C5A73B3-9104-45F9-842D-5FD1297AD5BB}" type="slidenum">
              <a:rPr kumimoji="1" lang="ja-JP" altLang="en-US" smtClean="0"/>
              <a:t>‹#›</a:t>
            </a:fld>
            <a:endParaRPr kumimoji="1" lang="ja-JP" altLang="en-US"/>
          </a:p>
        </p:txBody>
      </p:sp>
    </p:spTree>
    <p:extLst>
      <p:ext uri="{BB962C8B-B14F-4D97-AF65-F5344CB8AC3E}">
        <p14:creationId xmlns:p14="http://schemas.microsoft.com/office/powerpoint/2010/main" val="93141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4757AD-90F3-3469-E497-5AB02F8F35CC}"/>
              </a:ext>
            </a:extLst>
          </p:cNvPr>
          <p:cNvSpPr>
            <a:spLocks noGrp="1"/>
          </p:cNvSpPr>
          <p:nvPr>
            <p:ph type="ctrTitle"/>
          </p:nvPr>
        </p:nvSpPr>
        <p:spPr/>
        <p:txBody>
          <a:bodyPr/>
          <a:lstStyle/>
          <a:p>
            <a:endParaRPr kumimoji="1" lang="ja-JP" altLang="en-US" dirty="0"/>
          </a:p>
        </p:txBody>
      </p:sp>
      <p:sp>
        <p:nvSpPr>
          <p:cNvPr id="3" name="字幕 2">
            <a:extLst>
              <a:ext uri="{FF2B5EF4-FFF2-40B4-BE49-F238E27FC236}">
                <a16:creationId xmlns:a16="http://schemas.microsoft.com/office/drawing/2014/main" id="{950D524D-C390-F56F-3CD7-E4ACF83C5FB0}"/>
              </a:ext>
            </a:extLst>
          </p:cNvPr>
          <p:cNvSpPr>
            <a:spLocks noGrp="1"/>
          </p:cNvSpPr>
          <p:nvPr>
            <p:ph type="subTitle" idx="1"/>
          </p:nvPr>
        </p:nvSpPr>
        <p:spPr/>
        <p:txBody>
          <a:bodyPr/>
          <a:lstStyle/>
          <a:p>
            <a:endParaRPr kumimoji="1" lang="ja-JP" altLang="en-US"/>
          </a:p>
        </p:txBody>
      </p:sp>
      <p:pic>
        <p:nvPicPr>
          <p:cNvPr id="5" name="図 4">
            <a:extLst>
              <a:ext uri="{FF2B5EF4-FFF2-40B4-BE49-F238E27FC236}">
                <a16:creationId xmlns:a16="http://schemas.microsoft.com/office/drawing/2014/main" id="{17D964F7-8D44-4AB4-253F-839B29F2D70A}"/>
              </a:ext>
            </a:extLst>
          </p:cNvPr>
          <p:cNvPicPr>
            <a:picLocks noChangeAspect="1"/>
          </p:cNvPicPr>
          <p:nvPr/>
        </p:nvPicPr>
        <p:blipFill>
          <a:blip r:embed="rId3"/>
          <a:stretch>
            <a:fillRect/>
          </a:stretch>
        </p:blipFill>
        <p:spPr>
          <a:xfrm>
            <a:off x="516763" y="189098"/>
            <a:ext cx="11244256" cy="6315874"/>
          </a:xfrm>
          <a:prstGeom prst="rect">
            <a:avLst/>
          </a:prstGeom>
        </p:spPr>
      </p:pic>
    </p:spTree>
    <p:extLst>
      <p:ext uri="{BB962C8B-B14F-4D97-AF65-F5344CB8AC3E}">
        <p14:creationId xmlns:p14="http://schemas.microsoft.com/office/powerpoint/2010/main" val="3097776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664699D-83E2-E1C4-E821-5DA0C653E02B}"/>
              </a:ext>
            </a:extLst>
          </p:cNvPr>
          <p:cNvPicPr>
            <a:picLocks noChangeAspect="1"/>
          </p:cNvPicPr>
          <p:nvPr/>
        </p:nvPicPr>
        <p:blipFill>
          <a:blip r:embed="rId2"/>
          <a:stretch>
            <a:fillRect/>
          </a:stretch>
        </p:blipFill>
        <p:spPr>
          <a:xfrm>
            <a:off x="1559511" y="123945"/>
            <a:ext cx="9072978" cy="6610110"/>
          </a:xfrm>
          <a:prstGeom prst="rect">
            <a:avLst/>
          </a:prstGeom>
        </p:spPr>
      </p:pic>
    </p:spTree>
    <p:extLst>
      <p:ext uri="{BB962C8B-B14F-4D97-AF65-F5344CB8AC3E}">
        <p14:creationId xmlns:p14="http://schemas.microsoft.com/office/powerpoint/2010/main" val="152701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E74FAB06-D036-D6A9-F83B-FA9F6C1E8928}"/>
              </a:ext>
            </a:extLst>
          </p:cNvPr>
          <p:cNvPicPr>
            <a:picLocks noChangeAspect="1"/>
          </p:cNvPicPr>
          <p:nvPr/>
        </p:nvPicPr>
        <p:blipFill>
          <a:blip r:embed="rId3"/>
          <a:stretch>
            <a:fillRect/>
          </a:stretch>
        </p:blipFill>
        <p:spPr>
          <a:xfrm>
            <a:off x="300942" y="159190"/>
            <a:ext cx="11675555" cy="5952243"/>
          </a:xfrm>
          <a:prstGeom prst="rect">
            <a:avLst/>
          </a:prstGeom>
        </p:spPr>
      </p:pic>
    </p:spTree>
    <p:extLst>
      <p:ext uri="{BB962C8B-B14F-4D97-AF65-F5344CB8AC3E}">
        <p14:creationId xmlns:p14="http://schemas.microsoft.com/office/powerpoint/2010/main" val="2721273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767642" y="604445"/>
          <a:ext cx="4636994" cy="5447738"/>
        </p:xfrm>
        <a:graphic>
          <a:graphicData uri="http://schemas.openxmlformats.org/drawingml/2006/table">
            <a:tbl>
              <a:tblPr firstRow="1" bandRow="1">
                <a:tableStyleId>{2D5ABB26-0587-4C30-8999-92F81FD0307C}</a:tableStyleId>
              </a:tblPr>
              <a:tblGrid>
                <a:gridCol w="427504">
                  <a:extLst>
                    <a:ext uri="{9D8B030D-6E8A-4147-A177-3AD203B41FA5}">
                      <a16:colId xmlns:a16="http://schemas.microsoft.com/office/drawing/2014/main" val="20000"/>
                    </a:ext>
                  </a:extLst>
                </a:gridCol>
                <a:gridCol w="4209490">
                  <a:extLst>
                    <a:ext uri="{9D8B030D-6E8A-4147-A177-3AD203B41FA5}">
                      <a16:colId xmlns:a16="http://schemas.microsoft.com/office/drawing/2014/main" val="20001"/>
                    </a:ext>
                  </a:extLst>
                </a:gridCol>
              </a:tblGrid>
              <a:tr h="93569">
                <a:tc>
                  <a:txBody>
                    <a:bodyPr/>
                    <a:lstStyle/>
                    <a:p>
                      <a:pPr marL="55244">
                        <a:lnSpc>
                          <a:spcPts val="740"/>
                        </a:lnSpc>
                      </a:pPr>
                      <a:r>
                        <a:rPr sz="600" spc="-15" dirty="0">
                          <a:latin typeface="MS Gothic"/>
                          <a:cs typeface="MS Gothic"/>
                        </a:rPr>
                        <a:t>クラブ名</a:t>
                      </a:r>
                      <a:endParaRPr sz="600">
                        <a:latin typeface="MS Gothic"/>
                        <a:cs typeface="MS Gothic"/>
                      </a:endParaRPr>
                    </a:p>
                  </a:txBody>
                  <a:tcPr marL="0" marR="0" marT="0" marB="0">
                    <a:lnL w="12700">
                      <a:solidFill>
                        <a:srgbClr val="000000"/>
                      </a:solidFill>
                      <a:prstDash val="solid"/>
                    </a:lnL>
                    <a:lnR w="9525">
                      <a:solidFill>
                        <a:srgbClr val="442F65"/>
                      </a:solidFill>
                      <a:prstDash val="solid"/>
                    </a:lnR>
                    <a:lnT w="12700">
                      <a:solidFill>
                        <a:srgbClr val="000000"/>
                      </a:solidFill>
                      <a:prstDash val="solid"/>
                    </a:lnT>
                    <a:lnB w="9525">
                      <a:solidFill>
                        <a:srgbClr val="442F65"/>
                      </a:solidFill>
                      <a:prstDash val="solid"/>
                    </a:lnB>
                  </a:tcPr>
                </a:tc>
                <a:tc>
                  <a:txBody>
                    <a:bodyPr/>
                    <a:lstStyle/>
                    <a:p>
                      <a:pPr marL="5715" algn="ctr">
                        <a:lnSpc>
                          <a:spcPts val="740"/>
                        </a:lnSpc>
                      </a:pPr>
                      <a:r>
                        <a:rPr sz="600" spc="-5" dirty="0">
                          <a:latin typeface="MS PGothic"/>
                          <a:cs typeface="MS PGothic"/>
                        </a:rPr>
                        <a:t>公共イメージ向上に繋がった事例</a:t>
                      </a:r>
                      <a:endParaRPr sz="600">
                        <a:latin typeface="MS PGothic"/>
                        <a:cs typeface="MS PGothic"/>
                      </a:endParaRPr>
                    </a:p>
                  </a:txBody>
                  <a:tcPr marL="0" marR="0" marT="0" marB="0">
                    <a:lnL w="9525">
                      <a:solidFill>
                        <a:srgbClr val="442F65"/>
                      </a:solidFill>
                      <a:prstDash val="solid"/>
                    </a:lnL>
                    <a:lnR w="12700">
                      <a:solidFill>
                        <a:srgbClr val="442F65"/>
                      </a:solidFill>
                      <a:prstDash val="solid"/>
                    </a:lnR>
                    <a:lnT w="12700">
                      <a:solidFill>
                        <a:srgbClr val="000000"/>
                      </a:solidFill>
                      <a:prstDash val="solid"/>
                    </a:lnT>
                    <a:lnB w="9525">
                      <a:solidFill>
                        <a:srgbClr val="442F65"/>
                      </a:solidFill>
                      <a:prstDash val="solid"/>
                    </a:lnB>
                  </a:tcPr>
                </a:tc>
                <a:extLst>
                  <a:ext uri="{0D108BD9-81ED-4DB2-BD59-A6C34878D82A}">
                    <a16:rowId xmlns:a16="http://schemas.microsoft.com/office/drawing/2014/main" val="10000"/>
                  </a:ext>
                </a:extLst>
              </a:tr>
              <a:tr h="334496">
                <a:tc>
                  <a:txBody>
                    <a:bodyPr/>
                    <a:lstStyle/>
                    <a:p>
                      <a:pPr>
                        <a:lnSpc>
                          <a:spcPct val="100000"/>
                        </a:lnSpc>
                        <a:spcBef>
                          <a:spcPts val="240"/>
                        </a:spcBef>
                      </a:pPr>
                      <a:endParaRPr sz="600">
                        <a:latin typeface="Times New Roman"/>
                        <a:cs typeface="Times New Roman"/>
                      </a:endParaRPr>
                    </a:p>
                    <a:p>
                      <a:pPr marL="15875">
                        <a:lnSpc>
                          <a:spcPct val="100000"/>
                        </a:lnSpc>
                      </a:pPr>
                      <a:r>
                        <a:rPr sz="600" spc="-25" dirty="0">
                          <a:latin typeface="MS Gothic"/>
                          <a:cs typeface="MS Gothic"/>
                        </a:rPr>
                        <a:t>白山</a:t>
                      </a:r>
                      <a:endParaRPr sz="600">
                        <a:latin typeface="MS Gothic"/>
                        <a:cs typeface="MS Gothic"/>
                      </a:endParaRPr>
                    </a:p>
                  </a:txBody>
                  <a:tcPr marL="0" marR="0" marT="26894"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130"/>
                        </a:spcBef>
                      </a:pPr>
                      <a:r>
                        <a:rPr sz="600" spc="-5" dirty="0">
                          <a:latin typeface="MS Gothic"/>
                          <a:cs typeface="MS Gothic"/>
                        </a:rPr>
                        <a:t>・社会奉仕活動の模様を新聞・テレビで報道してもらった。</a:t>
                      </a:r>
                      <a:endParaRPr sz="600">
                        <a:latin typeface="MS Gothic"/>
                        <a:cs typeface="MS Gothic"/>
                      </a:endParaRPr>
                    </a:p>
                    <a:p>
                      <a:pPr marL="17145" marR="105410">
                        <a:lnSpc>
                          <a:spcPct val="108600"/>
                        </a:lnSpc>
                      </a:pPr>
                      <a:r>
                        <a:rPr sz="600" spc="20" dirty="0">
                          <a:latin typeface="MS Gothic"/>
                          <a:cs typeface="MS Gothic"/>
                        </a:rPr>
                        <a:t>・能登地震・豪雨災害の復興に資するため、珠洲・輪島で住民との交流会・集会用物資の寄贈を行い、新聞に報</a:t>
                      </a:r>
                      <a:r>
                        <a:rPr sz="600" spc="25" dirty="0">
                          <a:latin typeface="MS Gothic"/>
                          <a:cs typeface="MS Gothic"/>
                        </a:rPr>
                        <a:t>道されると共に、</a:t>
                      </a:r>
                      <a:r>
                        <a:rPr sz="600" b="1" spc="5" dirty="0">
                          <a:latin typeface="Arial"/>
                          <a:cs typeface="Arial"/>
                        </a:rPr>
                        <a:t>SNS</a:t>
                      </a:r>
                      <a:r>
                        <a:rPr sz="600" spc="20" dirty="0">
                          <a:latin typeface="MS Gothic"/>
                          <a:cs typeface="MS Gothic"/>
                        </a:rPr>
                        <a:t>で発信し、地区ホームページにも掲載された。</a:t>
                      </a:r>
                      <a:endParaRPr sz="600">
                        <a:latin typeface="MS Gothic"/>
                        <a:cs typeface="MS Gothic"/>
                      </a:endParaRPr>
                    </a:p>
                  </a:txBody>
                  <a:tcPr marL="0" marR="0" marT="14568"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01"/>
                  </a:ext>
                </a:extLst>
              </a:tr>
              <a:tr h="260537">
                <a:tc>
                  <a:txBody>
                    <a:bodyPr/>
                    <a:lstStyle/>
                    <a:p>
                      <a:pPr marL="15875">
                        <a:lnSpc>
                          <a:spcPct val="100000"/>
                        </a:lnSpc>
                        <a:spcBef>
                          <a:spcPts val="720"/>
                        </a:spcBef>
                      </a:pPr>
                      <a:r>
                        <a:rPr sz="600" spc="-25" dirty="0">
                          <a:latin typeface="MS Gothic"/>
                          <a:cs typeface="MS Gothic"/>
                        </a:rPr>
                        <a:t>金沢</a:t>
                      </a:r>
                      <a:endParaRPr sz="600">
                        <a:latin typeface="MS Gothic"/>
                        <a:cs typeface="MS Gothic"/>
                      </a:endParaRPr>
                    </a:p>
                  </a:txBody>
                  <a:tcPr marL="0" marR="0" marT="80682"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marR="14604">
                        <a:lnSpc>
                          <a:spcPct val="108600"/>
                        </a:lnSpc>
                        <a:spcBef>
                          <a:spcPts val="190"/>
                        </a:spcBef>
                      </a:pPr>
                      <a:r>
                        <a:rPr sz="600" spc="-5" dirty="0">
                          <a:latin typeface="MS Gothic"/>
                          <a:cs typeface="MS Gothic"/>
                        </a:rPr>
                        <a:t>金沢ロータリークラブ９０周年記念事業の講演会として、宇宙飛行士  野口聡一氏をお迎えし、能登半島地震で被</a:t>
                      </a:r>
                      <a:r>
                        <a:rPr sz="600" dirty="0">
                          <a:latin typeface="MS Gothic"/>
                          <a:cs typeface="MS Gothic"/>
                        </a:rPr>
                        <a:t>災した奥能登</a:t>
                      </a:r>
                      <a:r>
                        <a:rPr sz="600" b="1" dirty="0">
                          <a:latin typeface="Arial"/>
                          <a:cs typeface="Arial"/>
                        </a:rPr>
                        <a:t>4</a:t>
                      </a:r>
                      <a:r>
                        <a:rPr sz="600" dirty="0">
                          <a:latin typeface="MS Gothic"/>
                          <a:cs typeface="MS Gothic"/>
                        </a:rPr>
                        <a:t>市町の小中学生</a:t>
                      </a:r>
                      <a:r>
                        <a:rPr sz="600" b="1" dirty="0">
                          <a:latin typeface="Arial"/>
                          <a:cs typeface="Arial"/>
                        </a:rPr>
                        <a:t>273</a:t>
                      </a:r>
                      <a:r>
                        <a:rPr sz="600" dirty="0">
                          <a:latin typeface="MS Gothic"/>
                          <a:cs typeface="MS Gothic"/>
                        </a:rPr>
                        <a:t>人を含め、約</a:t>
                      </a:r>
                      <a:r>
                        <a:rPr sz="600" b="1" dirty="0">
                          <a:latin typeface="Arial"/>
                          <a:cs typeface="Arial"/>
                        </a:rPr>
                        <a:t>500</a:t>
                      </a:r>
                      <a:r>
                        <a:rPr sz="600" spc="-5" dirty="0">
                          <a:latin typeface="MS Gothic"/>
                          <a:cs typeface="MS Gothic"/>
                        </a:rPr>
                        <a:t>人の親子連れが参加した。この取組は地元紙に紹介された。</a:t>
                      </a:r>
                      <a:endParaRPr sz="600">
                        <a:latin typeface="MS Gothic"/>
                        <a:cs typeface="MS Gothic"/>
                      </a:endParaRPr>
                    </a:p>
                  </a:txBody>
                  <a:tcPr marL="0" marR="0" marT="21291"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02"/>
                  </a:ext>
                </a:extLst>
              </a:tr>
              <a:tr h="143435">
                <a:tc>
                  <a:txBody>
                    <a:bodyPr/>
                    <a:lstStyle/>
                    <a:p>
                      <a:pPr marL="15875">
                        <a:lnSpc>
                          <a:spcPct val="100000"/>
                        </a:lnSpc>
                        <a:spcBef>
                          <a:spcPts val="195"/>
                        </a:spcBef>
                      </a:pPr>
                      <a:r>
                        <a:rPr sz="600" spc="-20" dirty="0">
                          <a:latin typeface="MS Gothic"/>
                          <a:cs typeface="MS Gothic"/>
                        </a:rPr>
                        <a:t>高岡西</a:t>
                      </a:r>
                      <a:endParaRPr sz="600">
                        <a:latin typeface="MS Gothic"/>
                        <a:cs typeface="MS Gothic"/>
                      </a:endParaRPr>
                    </a:p>
                  </a:txBody>
                  <a:tcPr marL="0" marR="0" marT="21851"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195"/>
                        </a:spcBef>
                      </a:pPr>
                      <a:r>
                        <a:rPr sz="600" spc="-5" dirty="0">
                          <a:latin typeface="MS Gothic"/>
                          <a:cs typeface="MS Gothic"/>
                        </a:rPr>
                        <a:t>パリオリンピックのパブリックビューイング主催  バスケットボール</a:t>
                      </a:r>
                      <a:endParaRPr sz="600">
                        <a:latin typeface="MS Gothic"/>
                        <a:cs typeface="MS Gothic"/>
                      </a:endParaRPr>
                    </a:p>
                  </a:txBody>
                  <a:tcPr marL="0" marR="0" marT="21851"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03"/>
                  </a:ext>
                </a:extLst>
              </a:tr>
              <a:tr h="334496">
                <a:tc>
                  <a:txBody>
                    <a:bodyPr/>
                    <a:lstStyle/>
                    <a:p>
                      <a:pPr>
                        <a:lnSpc>
                          <a:spcPct val="100000"/>
                        </a:lnSpc>
                        <a:spcBef>
                          <a:spcPts val="240"/>
                        </a:spcBef>
                      </a:pPr>
                      <a:endParaRPr sz="600">
                        <a:latin typeface="Times New Roman"/>
                        <a:cs typeface="Times New Roman"/>
                      </a:endParaRPr>
                    </a:p>
                    <a:p>
                      <a:pPr marL="15875">
                        <a:lnSpc>
                          <a:spcPct val="100000"/>
                        </a:lnSpc>
                      </a:pPr>
                      <a:r>
                        <a:rPr sz="600" spc="-10" dirty="0">
                          <a:latin typeface="MS Gothic"/>
                          <a:cs typeface="MS Gothic"/>
                        </a:rPr>
                        <a:t>富山みらい</a:t>
                      </a:r>
                      <a:endParaRPr sz="600">
                        <a:latin typeface="MS Gothic"/>
                        <a:cs typeface="MS Gothic"/>
                      </a:endParaRPr>
                    </a:p>
                  </a:txBody>
                  <a:tcPr marL="0" marR="0" marT="26894"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a:lnSpc>
                          <a:spcPct val="100000"/>
                        </a:lnSpc>
                        <a:spcBef>
                          <a:spcPts val="135"/>
                        </a:spcBef>
                      </a:pPr>
                      <a:r>
                        <a:rPr sz="600" dirty="0">
                          <a:latin typeface="MS Gothic"/>
                          <a:cs typeface="MS Gothic"/>
                        </a:rPr>
                        <a:t>・昨年</a:t>
                      </a:r>
                      <a:r>
                        <a:rPr sz="600" b="1" dirty="0">
                          <a:latin typeface="Arial"/>
                          <a:cs typeface="Arial"/>
                        </a:rPr>
                        <a:t>9</a:t>
                      </a:r>
                      <a:r>
                        <a:rPr sz="600" spc="-5" dirty="0">
                          <a:latin typeface="MS Gothic"/>
                          <a:cs typeface="MS Gothic"/>
                        </a:rPr>
                        <a:t>月開催の「富山まつり」において「ポリオ根絶キャンペーン」を実施</a:t>
                      </a:r>
                      <a:endParaRPr sz="600">
                        <a:latin typeface="MS Gothic"/>
                        <a:cs typeface="MS Gothic"/>
                      </a:endParaRPr>
                    </a:p>
                    <a:p>
                      <a:pPr marL="17145" marR="1489710">
                        <a:lnSpc>
                          <a:spcPct val="108600"/>
                        </a:lnSpc>
                      </a:pPr>
                      <a:r>
                        <a:rPr sz="600" dirty="0">
                          <a:latin typeface="MS Gothic"/>
                          <a:cs typeface="MS Gothic"/>
                        </a:rPr>
                        <a:t>・能登半島地震の被災地への支援のため、</a:t>
                      </a:r>
                      <a:r>
                        <a:rPr sz="600" b="1" dirty="0">
                          <a:latin typeface="Arial"/>
                          <a:cs typeface="Arial"/>
                        </a:rPr>
                        <a:t>9</a:t>
                      </a:r>
                      <a:r>
                        <a:rPr sz="600" b="1" spc="415" dirty="0">
                          <a:latin typeface="Arial"/>
                          <a:cs typeface="Arial"/>
                        </a:rPr>
                        <a:t> </a:t>
                      </a:r>
                      <a:r>
                        <a:rPr sz="600" spc="-5" dirty="0">
                          <a:latin typeface="MS Gothic"/>
                          <a:cs typeface="MS Gothic"/>
                        </a:rPr>
                        <a:t>月 にボランティア団体へ軽トラッ</a:t>
                      </a:r>
                      <a:r>
                        <a:rPr sz="600" spc="-15" dirty="0">
                          <a:latin typeface="MS Gothic"/>
                          <a:cs typeface="MS Gothic"/>
                        </a:rPr>
                        <a:t>クを寄贈</a:t>
                      </a:r>
                      <a:endParaRPr sz="600">
                        <a:latin typeface="MS Gothic"/>
                        <a:cs typeface="MS Gothic"/>
                      </a:endParaRPr>
                    </a:p>
                  </a:txBody>
                  <a:tcPr marL="0" marR="0" marT="15128"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04"/>
                  </a:ext>
                </a:extLst>
              </a:tr>
              <a:tr h="151840">
                <a:tc>
                  <a:txBody>
                    <a:bodyPr/>
                    <a:lstStyle/>
                    <a:p>
                      <a:pPr marL="15875">
                        <a:lnSpc>
                          <a:spcPct val="100000"/>
                        </a:lnSpc>
                        <a:spcBef>
                          <a:spcPts val="229"/>
                        </a:spcBef>
                      </a:pPr>
                      <a:r>
                        <a:rPr sz="600" spc="-20" dirty="0">
                          <a:latin typeface="MS Gothic"/>
                          <a:cs typeface="MS Gothic"/>
                        </a:rPr>
                        <a:t>野々市</a:t>
                      </a:r>
                      <a:endParaRPr sz="600">
                        <a:latin typeface="MS Gothic"/>
                        <a:cs typeface="MS Gothic"/>
                      </a:endParaRPr>
                    </a:p>
                  </a:txBody>
                  <a:tcPr marL="0" marR="0" marT="25773"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229"/>
                        </a:spcBef>
                      </a:pPr>
                      <a:r>
                        <a:rPr sz="600" spc="-5" dirty="0">
                          <a:latin typeface="MS Gothic"/>
                          <a:cs typeface="MS Gothic"/>
                        </a:rPr>
                        <a:t>例年のごとく、野々市フレンドリーコンサートを開催しました。</a:t>
                      </a:r>
                      <a:endParaRPr sz="600">
                        <a:latin typeface="MS Gothic"/>
                        <a:cs typeface="MS Gothic"/>
                      </a:endParaRPr>
                    </a:p>
                  </a:txBody>
                  <a:tcPr marL="0" marR="0" marT="25773"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05"/>
                  </a:ext>
                </a:extLst>
              </a:tr>
              <a:tr h="232522">
                <a:tc>
                  <a:txBody>
                    <a:bodyPr/>
                    <a:lstStyle/>
                    <a:p>
                      <a:pPr marL="15875">
                        <a:lnSpc>
                          <a:spcPct val="100000"/>
                        </a:lnSpc>
                        <a:spcBef>
                          <a:spcPts val="590"/>
                        </a:spcBef>
                      </a:pPr>
                      <a:r>
                        <a:rPr sz="600" spc="-20" dirty="0">
                          <a:latin typeface="MS Gothic"/>
                          <a:cs typeface="MS Gothic"/>
                        </a:rPr>
                        <a:t>小矢部</a:t>
                      </a:r>
                      <a:endParaRPr sz="600">
                        <a:latin typeface="MS Gothic"/>
                        <a:cs typeface="MS Gothic"/>
                      </a:endParaRPr>
                    </a:p>
                  </a:txBody>
                  <a:tcPr marL="0" marR="0" marT="66115"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marR="43180">
                        <a:lnSpc>
                          <a:spcPct val="108600"/>
                        </a:lnSpc>
                        <a:spcBef>
                          <a:spcPts val="60"/>
                        </a:spcBef>
                      </a:pPr>
                      <a:r>
                        <a:rPr sz="600" spc="25" dirty="0">
                          <a:latin typeface="MS Gothic"/>
                          <a:cs typeface="MS Gothic"/>
                        </a:rPr>
                        <a:t>事業</a:t>
                      </a:r>
                      <a:r>
                        <a:rPr sz="600" b="1" spc="-5" dirty="0">
                          <a:latin typeface="Arial"/>
                          <a:cs typeface="Arial"/>
                        </a:rPr>
                        <a:t>(</a:t>
                      </a:r>
                      <a:r>
                        <a:rPr sz="600" spc="25" dirty="0">
                          <a:latin typeface="MS Gothic"/>
                          <a:cs typeface="MS Gothic"/>
                        </a:rPr>
                        <a:t>こども夢プロジェクト</a:t>
                      </a:r>
                      <a:r>
                        <a:rPr sz="600" b="1" spc="-5" dirty="0">
                          <a:latin typeface="Arial"/>
                          <a:cs typeface="Arial"/>
                        </a:rPr>
                        <a:t>)</a:t>
                      </a:r>
                      <a:r>
                        <a:rPr sz="600" spc="20" dirty="0">
                          <a:latin typeface="MS Gothic"/>
                          <a:cs typeface="MS Gothic"/>
                        </a:rPr>
                        <a:t>および小矢部ごみゼロ運動による一般の方の参加とそれに伴う新聞・ラジオによるコマーシャル</a:t>
                      </a:r>
                      <a:endParaRPr sz="600">
                        <a:latin typeface="MS Gothic"/>
                        <a:cs typeface="MS Gothic"/>
                      </a:endParaRPr>
                    </a:p>
                  </a:txBody>
                  <a:tcPr marL="0" marR="0" marT="6724"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06"/>
                  </a:ext>
                </a:extLst>
              </a:tr>
              <a:tr h="239246">
                <a:tc>
                  <a:txBody>
                    <a:bodyPr/>
                    <a:lstStyle/>
                    <a:p>
                      <a:pPr marL="15875">
                        <a:lnSpc>
                          <a:spcPct val="100000"/>
                        </a:lnSpc>
                        <a:spcBef>
                          <a:spcPts val="625"/>
                        </a:spcBef>
                      </a:pPr>
                      <a:r>
                        <a:rPr sz="600" spc="-15" dirty="0">
                          <a:latin typeface="MS Gothic"/>
                          <a:cs typeface="MS Gothic"/>
                        </a:rPr>
                        <a:t>高岡万葉</a:t>
                      </a:r>
                      <a:endParaRPr sz="600">
                        <a:latin typeface="MS Gothic"/>
                        <a:cs typeface="MS Gothic"/>
                      </a:endParaRPr>
                    </a:p>
                  </a:txBody>
                  <a:tcPr marL="0" marR="0" marT="70037"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170"/>
                        </a:spcBef>
                      </a:pPr>
                      <a:r>
                        <a:rPr sz="600" dirty="0">
                          <a:latin typeface="MS Gothic"/>
                          <a:cs typeface="MS Gothic"/>
                        </a:rPr>
                        <a:t>社会奉仕事業（高岡愛育園（児童養護施設）の体験研修旅行）</a:t>
                      </a:r>
                      <a:r>
                        <a:rPr sz="600" spc="-10" dirty="0">
                          <a:latin typeface="MS Gothic"/>
                          <a:cs typeface="MS Gothic"/>
                        </a:rPr>
                        <a:t>、青少年奉仕事業</a:t>
                      </a:r>
                      <a:endParaRPr sz="600">
                        <a:latin typeface="MS Gothic"/>
                        <a:cs typeface="MS Gothic"/>
                      </a:endParaRPr>
                    </a:p>
                    <a:p>
                      <a:pPr marL="17145">
                        <a:lnSpc>
                          <a:spcPct val="100000"/>
                        </a:lnSpc>
                        <a:spcBef>
                          <a:spcPts val="70"/>
                        </a:spcBef>
                      </a:pPr>
                      <a:r>
                        <a:rPr sz="600" dirty="0">
                          <a:latin typeface="MS Gothic"/>
                          <a:cs typeface="MS Gothic"/>
                        </a:rPr>
                        <a:t>（ティーボール大会）、地域貢献事業（地域清掃）</a:t>
                      </a:r>
                      <a:r>
                        <a:rPr sz="600" spc="-5" dirty="0">
                          <a:latin typeface="MS Gothic"/>
                          <a:cs typeface="MS Gothic"/>
                        </a:rPr>
                        <a:t>などで、各報道機関に取材依頼し報道して頂きました。</a:t>
                      </a:r>
                      <a:endParaRPr sz="600">
                        <a:latin typeface="MS Gothic"/>
                        <a:cs typeface="MS Gothic"/>
                      </a:endParaRPr>
                    </a:p>
                  </a:txBody>
                  <a:tcPr marL="0" marR="0" marT="19050"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07"/>
                  </a:ext>
                </a:extLst>
              </a:tr>
              <a:tr h="169209">
                <a:tc>
                  <a:txBody>
                    <a:bodyPr/>
                    <a:lstStyle/>
                    <a:p>
                      <a:pPr marL="15875">
                        <a:lnSpc>
                          <a:spcPct val="100000"/>
                        </a:lnSpc>
                        <a:spcBef>
                          <a:spcPts val="310"/>
                        </a:spcBef>
                      </a:pPr>
                      <a:r>
                        <a:rPr sz="600" spc="-10" dirty="0">
                          <a:latin typeface="MS Gothic"/>
                          <a:cs typeface="MS Gothic"/>
                        </a:rPr>
                        <a:t>金沢みなと</a:t>
                      </a:r>
                      <a:endParaRPr sz="600">
                        <a:latin typeface="MS Gothic"/>
                        <a:cs typeface="MS Gothic"/>
                      </a:endParaRPr>
                    </a:p>
                  </a:txBody>
                  <a:tcPr marL="0" marR="0" marT="34738"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a:lnSpc>
                          <a:spcPct val="100000"/>
                        </a:lnSpc>
                        <a:spcBef>
                          <a:spcPts val="310"/>
                        </a:spcBef>
                      </a:pPr>
                      <a:r>
                        <a:rPr sz="600" dirty="0">
                          <a:latin typeface="MS Gothic"/>
                          <a:cs typeface="MS Gothic"/>
                        </a:rPr>
                        <a:t>会報誌と連動して、インスタなどの</a:t>
                      </a:r>
                      <a:r>
                        <a:rPr sz="600" b="1" dirty="0">
                          <a:latin typeface="Arial"/>
                          <a:cs typeface="Arial"/>
                        </a:rPr>
                        <a:t>SNS</a:t>
                      </a:r>
                      <a:r>
                        <a:rPr sz="600" dirty="0">
                          <a:latin typeface="MS Gothic"/>
                          <a:cs typeface="MS Gothic"/>
                        </a:rPr>
                        <a:t>発進など。</a:t>
                      </a:r>
                      <a:r>
                        <a:rPr sz="600" b="1" dirty="0">
                          <a:latin typeface="Arial"/>
                          <a:cs typeface="Arial"/>
                        </a:rPr>
                        <a:t>H.P</a:t>
                      </a:r>
                      <a:r>
                        <a:rPr sz="600" spc="-10" dirty="0">
                          <a:latin typeface="MS Gothic"/>
                          <a:cs typeface="MS Gothic"/>
                        </a:rPr>
                        <a:t>リニューアル。</a:t>
                      </a:r>
                      <a:endParaRPr sz="600">
                        <a:latin typeface="MS Gothic"/>
                        <a:cs typeface="MS Gothic"/>
                      </a:endParaRPr>
                    </a:p>
                  </a:txBody>
                  <a:tcPr marL="0" marR="0" marT="34738"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08"/>
                  </a:ext>
                </a:extLst>
              </a:tr>
              <a:tr h="162485">
                <a:tc>
                  <a:txBody>
                    <a:bodyPr/>
                    <a:lstStyle/>
                    <a:p>
                      <a:pPr marL="15875">
                        <a:lnSpc>
                          <a:spcPct val="100000"/>
                        </a:lnSpc>
                        <a:spcBef>
                          <a:spcPts val="275"/>
                        </a:spcBef>
                      </a:pPr>
                      <a:r>
                        <a:rPr sz="600" spc="-10" dirty="0">
                          <a:latin typeface="MS Gothic"/>
                          <a:cs typeface="MS Gothic"/>
                        </a:rPr>
                        <a:t>富山シティ</a:t>
                      </a:r>
                      <a:endParaRPr sz="600">
                        <a:latin typeface="MS Gothic"/>
                        <a:cs typeface="MS Gothic"/>
                      </a:endParaRPr>
                    </a:p>
                  </a:txBody>
                  <a:tcPr marL="0" marR="0" marT="30816"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275"/>
                        </a:spcBef>
                      </a:pPr>
                      <a:r>
                        <a:rPr sz="600" spc="-5" dirty="0">
                          <a:latin typeface="MS Gothic"/>
                          <a:cs typeface="MS Gothic"/>
                        </a:rPr>
                        <a:t>櫻井よしこ様を招いて富山市民向けに無料の講演会を開催いたしました。</a:t>
                      </a:r>
                      <a:endParaRPr sz="600">
                        <a:latin typeface="MS Gothic"/>
                        <a:cs typeface="MS Gothic"/>
                      </a:endParaRPr>
                    </a:p>
                  </a:txBody>
                  <a:tcPr marL="0" marR="0" marT="30816"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09"/>
                  </a:ext>
                </a:extLst>
              </a:tr>
              <a:tr h="162485">
                <a:tc>
                  <a:txBody>
                    <a:bodyPr/>
                    <a:lstStyle/>
                    <a:p>
                      <a:pPr marL="15875">
                        <a:lnSpc>
                          <a:spcPct val="100000"/>
                        </a:lnSpc>
                        <a:spcBef>
                          <a:spcPts val="275"/>
                        </a:spcBef>
                      </a:pPr>
                      <a:r>
                        <a:rPr sz="600" spc="-15" dirty="0">
                          <a:latin typeface="MS Gothic"/>
                          <a:cs typeface="MS Gothic"/>
                        </a:rPr>
                        <a:t>黒部中央</a:t>
                      </a:r>
                      <a:endParaRPr sz="600">
                        <a:latin typeface="MS Gothic"/>
                        <a:cs typeface="MS Gothic"/>
                      </a:endParaRPr>
                    </a:p>
                  </a:txBody>
                  <a:tcPr marL="0" marR="0" marT="30816"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a:lnSpc>
                          <a:spcPct val="100000"/>
                        </a:lnSpc>
                        <a:spcBef>
                          <a:spcPts val="275"/>
                        </a:spcBef>
                      </a:pPr>
                      <a:r>
                        <a:rPr sz="600" spc="-15" dirty="0">
                          <a:latin typeface="MS Gothic"/>
                          <a:cs typeface="MS Gothic"/>
                        </a:rPr>
                        <a:t>会員大会</a:t>
                      </a:r>
                      <a:endParaRPr sz="600">
                        <a:latin typeface="MS Gothic"/>
                        <a:cs typeface="MS Gothic"/>
                      </a:endParaRPr>
                    </a:p>
                  </a:txBody>
                  <a:tcPr marL="0" marR="0" marT="30816"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10"/>
                  </a:ext>
                </a:extLst>
              </a:tr>
              <a:tr h="158563">
                <a:tc>
                  <a:txBody>
                    <a:bodyPr/>
                    <a:lstStyle/>
                    <a:p>
                      <a:pPr marL="15875">
                        <a:lnSpc>
                          <a:spcPct val="100000"/>
                        </a:lnSpc>
                        <a:spcBef>
                          <a:spcPts val="265"/>
                        </a:spcBef>
                      </a:pPr>
                      <a:r>
                        <a:rPr sz="600" spc="-25" dirty="0">
                          <a:latin typeface="MS Gothic"/>
                          <a:cs typeface="MS Gothic"/>
                        </a:rPr>
                        <a:t>内浦</a:t>
                      </a:r>
                      <a:endParaRPr sz="600">
                        <a:latin typeface="MS Gothic"/>
                        <a:cs typeface="MS Gothic"/>
                      </a:endParaRPr>
                    </a:p>
                  </a:txBody>
                  <a:tcPr marL="0" marR="0" marT="29696"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265"/>
                        </a:spcBef>
                      </a:pPr>
                      <a:r>
                        <a:rPr sz="600" b="1" dirty="0">
                          <a:latin typeface="Arial"/>
                          <a:cs typeface="Arial"/>
                        </a:rPr>
                        <a:t>50</a:t>
                      </a:r>
                      <a:r>
                        <a:rPr sz="600" spc="-5" dirty="0">
                          <a:latin typeface="MS Gothic"/>
                          <a:cs typeface="MS Gothic"/>
                        </a:rPr>
                        <a:t>周年記念事業の新聞掲載。</a:t>
                      </a:r>
                      <a:endParaRPr sz="600">
                        <a:latin typeface="MS Gothic"/>
                        <a:cs typeface="MS Gothic"/>
                      </a:endParaRPr>
                    </a:p>
                  </a:txBody>
                  <a:tcPr marL="0" marR="0" marT="29696"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11"/>
                  </a:ext>
                </a:extLst>
              </a:tr>
              <a:tr h="257735">
                <a:tc>
                  <a:txBody>
                    <a:bodyPr/>
                    <a:lstStyle/>
                    <a:p>
                      <a:pPr marL="15875">
                        <a:lnSpc>
                          <a:spcPct val="100000"/>
                        </a:lnSpc>
                        <a:spcBef>
                          <a:spcPts val="710"/>
                        </a:spcBef>
                      </a:pPr>
                      <a:r>
                        <a:rPr sz="600" spc="-15" dirty="0">
                          <a:latin typeface="MS Gothic"/>
                          <a:cs typeface="MS Gothic"/>
                        </a:rPr>
                        <a:t>白山石川</a:t>
                      </a:r>
                      <a:endParaRPr sz="600">
                        <a:latin typeface="MS Gothic"/>
                        <a:cs typeface="MS Gothic"/>
                      </a:endParaRPr>
                    </a:p>
                  </a:txBody>
                  <a:tcPr marL="0" marR="0" marT="79562"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marR="64769">
                        <a:lnSpc>
                          <a:spcPct val="108600"/>
                        </a:lnSpc>
                        <a:spcBef>
                          <a:spcPts val="180"/>
                        </a:spcBef>
                      </a:pPr>
                      <a:r>
                        <a:rPr sz="600" spc="25" dirty="0">
                          <a:latin typeface="MS Gothic"/>
                          <a:cs typeface="MS Gothic"/>
                        </a:rPr>
                        <a:t>弓道部に所属してた交換留学生が楽しみにしていた弓道大会が、</a:t>
                      </a:r>
                      <a:r>
                        <a:rPr sz="600" b="1" spc="10" dirty="0">
                          <a:latin typeface="Arial"/>
                          <a:cs typeface="Arial"/>
                        </a:rPr>
                        <a:t>RC</a:t>
                      </a:r>
                      <a:r>
                        <a:rPr sz="600" spc="20" dirty="0">
                          <a:latin typeface="MS Gothic"/>
                          <a:cs typeface="MS Gothic"/>
                        </a:rPr>
                        <a:t>の行事と重なり参加できなくなった。急遽、</a:t>
                      </a:r>
                      <a:r>
                        <a:rPr sz="600" spc="25" dirty="0">
                          <a:latin typeface="MS Gothic"/>
                          <a:cs typeface="MS Gothic"/>
                        </a:rPr>
                        <a:t>高校の弓道部と白山石川</a:t>
                      </a:r>
                      <a:r>
                        <a:rPr sz="600" b="1" spc="10" dirty="0">
                          <a:latin typeface="Arial"/>
                          <a:cs typeface="Arial"/>
                        </a:rPr>
                        <a:t>RC</a:t>
                      </a:r>
                      <a:r>
                        <a:rPr sz="600" spc="20" dirty="0">
                          <a:latin typeface="MS Gothic"/>
                          <a:cs typeface="MS Gothic"/>
                        </a:rPr>
                        <a:t>で大会を企画・開催し、その内容が新聞に大きく記事として取り上げてもらえた。</a:t>
                      </a:r>
                      <a:endParaRPr sz="600">
                        <a:latin typeface="MS Gothic"/>
                        <a:cs typeface="MS Gothic"/>
                      </a:endParaRPr>
                    </a:p>
                  </a:txBody>
                  <a:tcPr marL="0" marR="0" marT="20171"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12"/>
                  </a:ext>
                </a:extLst>
              </a:tr>
              <a:tr h="268941">
                <a:tc>
                  <a:txBody>
                    <a:bodyPr/>
                    <a:lstStyle/>
                    <a:p>
                      <a:pPr marL="15875">
                        <a:lnSpc>
                          <a:spcPct val="100000"/>
                        </a:lnSpc>
                        <a:spcBef>
                          <a:spcPts val="755"/>
                        </a:spcBef>
                      </a:pPr>
                      <a:r>
                        <a:rPr sz="600" spc="-10" dirty="0">
                          <a:latin typeface="MS Gothic"/>
                          <a:cs typeface="MS Gothic"/>
                        </a:rPr>
                        <a:t>小松シティ</a:t>
                      </a:r>
                      <a:endParaRPr sz="600">
                        <a:latin typeface="MS Gothic"/>
                        <a:cs typeface="MS Gothic"/>
                      </a:endParaRPr>
                    </a:p>
                  </a:txBody>
                  <a:tcPr marL="0" marR="0" marT="84604"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marR="105410">
                        <a:lnSpc>
                          <a:spcPct val="108600"/>
                        </a:lnSpc>
                        <a:spcBef>
                          <a:spcPts val="229"/>
                        </a:spcBef>
                      </a:pPr>
                      <a:r>
                        <a:rPr sz="600" spc="20" dirty="0">
                          <a:latin typeface="MS Gothic"/>
                          <a:cs typeface="MS Gothic"/>
                        </a:rPr>
                        <a:t>小松明峰高校「職業講話」・「職場探訪」・インタアクトクラブとの合同清掃作業／オンライン防災教室／小松市小中学生「かけはし文芸コンクール作品集」出版支援</a:t>
                      </a:r>
                      <a:endParaRPr sz="600">
                        <a:latin typeface="MS Gothic"/>
                        <a:cs typeface="MS Gothic"/>
                      </a:endParaRPr>
                    </a:p>
                  </a:txBody>
                  <a:tcPr marL="0" marR="0" marT="25773"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13"/>
                  </a:ext>
                </a:extLst>
              </a:tr>
              <a:tr h="257735">
                <a:tc>
                  <a:txBody>
                    <a:bodyPr/>
                    <a:lstStyle/>
                    <a:p>
                      <a:pPr marL="15875">
                        <a:lnSpc>
                          <a:spcPct val="100000"/>
                        </a:lnSpc>
                        <a:spcBef>
                          <a:spcPts val="710"/>
                        </a:spcBef>
                      </a:pPr>
                      <a:r>
                        <a:rPr sz="600" spc="-25" dirty="0">
                          <a:latin typeface="MS Gothic"/>
                          <a:cs typeface="MS Gothic"/>
                        </a:rPr>
                        <a:t>中島</a:t>
                      </a:r>
                      <a:endParaRPr sz="600">
                        <a:latin typeface="MS Gothic"/>
                        <a:cs typeface="MS Gothic"/>
                      </a:endParaRPr>
                    </a:p>
                  </a:txBody>
                  <a:tcPr marL="0" marR="0" marT="79562"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marR="1034415">
                        <a:lnSpc>
                          <a:spcPct val="108600"/>
                        </a:lnSpc>
                        <a:spcBef>
                          <a:spcPts val="180"/>
                        </a:spcBef>
                      </a:pPr>
                      <a:r>
                        <a:rPr sz="600" spc="20" dirty="0">
                          <a:latin typeface="MS Gothic"/>
                          <a:cs typeface="MS Gothic"/>
                        </a:rPr>
                        <a:t>中島保育園年長児の茶道指導への支援金のお礼に園児達が会員へお茶会を開催してくれた新聞記事で市民の皆さんのイメージが向上しました。</a:t>
                      </a:r>
                      <a:endParaRPr sz="600">
                        <a:latin typeface="MS Gothic"/>
                        <a:cs typeface="MS Gothic"/>
                      </a:endParaRPr>
                    </a:p>
                  </a:txBody>
                  <a:tcPr marL="0" marR="0" marT="20171"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14"/>
                  </a:ext>
                </a:extLst>
              </a:tr>
              <a:tr h="147357">
                <a:tc>
                  <a:txBody>
                    <a:bodyPr/>
                    <a:lstStyle/>
                    <a:p>
                      <a:pPr marL="15875">
                        <a:lnSpc>
                          <a:spcPct val="100000"/>
                        </a:lnSpc>
                        <a:spcBef>
                          <a:spcPts val="215"/>
                        </a:spcBef>
                      </a:pPr>
                      <a:r>
                        <a:rPr sz="600" spc="-15" dirty="0">
                          <a:latin typeface="MS Gothic"/>
                          <a:cs typeface="MS Gothic"/>
                        </a:rPr>
                        <a:t>加賀中央</a:t>
                      </a:r>
                      <a:endParaRPr sz="600">
                        <a:latin typeface="MS Gothic"/>
                        <a:cs typeface="MS Gothic"/>
                      </a:endParaRPr>
                    </a:p>
                  </a:txBody>
                  <a:tcPr marL="0" marR="0" marT="24093"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215"/>
                        </a:spcBef>
                      </a:pPr>
                      <a:r>
                        <a:rPr sz="600" spc="-5" dirty="0">
                          <a:latin typeface="MS Gothic"/>
                          <a:cs typeface="MS Gothic"/>
                        </a:rPr>
                        <a:t>加賀市内の児童会館への図書支援・加賀市内全小中学校の給食の食材である甘エビの支援</a:t>
                      </a:r>
                      <a:endParaRPr sz="600">
                        <a:latin typeface="MS Gothic"/>
                        <a:cs typeface="MS Gothic"/>
                      </a:endParaRPr>
                    </a:p>
                  </a:txBody>
                  <a:tcPr marL="0" marR="0" marT="24093"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15"/>
                  </a:ext>
                </a:extLst>
              </a:tr>
              <a:tr h="154081">
                <a:tc>
                  <a:txBody>
                    <a:bodyPr/>
                    <a:lstStyle/>
                    <a:p>
                      <a:pPr marL="15875">
                        <a:lnSpc>
                          <a:spcPct val="100000"/>
                        </a:lnSpc>
                        <a:spcBef>
                          <a:spcPts val="240"/>
                        </a:spcBef>
                      </a:pPr>
                      <a:r>
                        <a:rPr sz="600" spc="-20" dirty="0">
                          <a:latin typeface="MS Gothic"/>
                          <a:cs typeface="MS Gothic"/>
                        </a:rPr>
                        <a:t>金沢北</a:t>
                      </a:r>
                      <a:endParaRPr sz="600">
                        <a:latin typeface="MS Gothic"/>
                        <a:cs typeface="MS Gothic"/>
                      </a:endParaRPr>
                    </a:p>
                  </a:txBody>
                  <a:tcPr marL="0" marR="0" marT="26894"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a:lnSpc>
                          <a:spcPct val="100000"/>
                        </a:lnSpc>
                        <a:spcBef>
                          <a:spcPts val="240"/>
                        </a:spcBef>
                      </a:pPr>
                      <a:r>
                        <a:rPr sz="600" spc="-5" dirty="0">
                          <a:latin typeface="MS Gothic"/>
                          <a:cs typeface="MS Gothic"/>
                        </a:rPr>
                        <a:t>能登復興少年サッカー大会</a:t>
                      </a:r>
                      <a:endParaRPr sz="600">
                        <a:latin typeface="MS Gothic"/>
                        <a:cs typeface="MS Gothic"/>
                      </a:endParaRPr>
                    </a:p>
                  </a:txBody>
                  <a:tcPr marL="0" marR="0" marT="26894"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16"/>
                  </a:ext>
                </a:extLst>
              </a:tr>
              <a:tr h="257735">
                <a:tc>
                  <a:txBody>
                    <a:bodyPr/>
                    <a:lstStyle/>
                    <a:p>
                      <a:pPr marL="15875">
                        <a:lnSpc>
                          <a:spcPct val="100000"/>
                        </a:lnSpc>
                        <a:spcBef>
                          <a:spcPts val="710"/>
                        </a:spcBef>
                      </a:pPr>
                      <a:r>
                        <a:rPr sz="600" spc="-25" dirty="0">
                          <a:latin typeface="MS Gothic"/>
                          <a:cs typeface="MS Gothic"/>
                        </a:rPr>
                        <a:t>小松</a:t>
                      </a:r>
                      <a:endParaRPr sz="600">
                        <a:latin typeface="MS Gothic"/>
                        <a:cs typeface="MS Gothic"/>
                      </a:endParaRPr>
                    </a:p>
                  </a:txBody>
                  <a:tcPr marL="0" marR="0" marT="79562"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marR="53975">
                        <a:lnSpc>
                          <a:spcPct val="108600"/>
                        </a:lnSpc>
                        <a:spcBef>
                          <a:spcPts val="180"/>
                        </a:spcBef>
                      </a:pPr>
                      <a:r>
                        <a:rPr sz="600" spc="25" dirty="0">
                          <a:latin typeface="MS Gothic"/>
                          <a:cs typeface="MS Gothic"/>
                        </a:rPr>
                        <a:t>職業奉仕委員会にて高校</a:t>
                      </a:r>
                      <a:r>
                        <a:rPr sz="600" b="1" dirty="0">
                          <a:latin typeface="Arial"/>
                          <a:cs typeface="Arial"/>
                        </a:rPr>
                        <a:t>2</a:t>
                      </a:r>
                      <a:r>
                        <a:rPr sz="600" spc="20" dirty="0">
                          <a:latin typeface="MS Gothic"/>
                          <a:cs typeface="MS Gothic"/>
                        </a:rPr>
                        <a:t>校に対して授業時間の一環としてロータリアンが自身の職業と体験を通して就職予定者が職に着くことへの意欲と希望を持てるように支援している新聞社に取り上げられた。</a:t>
                      </a:r>
                      <a:endParaRPr sz="600">
                        <a:latin typeface="MS Gothic"/>
                        <a:cs typeface="MS Gothic"/>
                      </a:endParaRPr>
                    </a:p>
                  </a:txBody>
                  <a:tcPr marL="0" marR="0" marT="20171"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17"/>
                  </a:ext>
                </a:extLst>
              </a:tr>
              <a:tr h="257735">
                <a:tc>
                  <a:txBody>
                    <a:bodyPr/>
                    <a:lstStyle/>
                    <a:p>
                      <a:pPr marL="15875">
                        <a:lnSpc>
                          <a:spcPct val="100000"/>
                        </a:lnSpc>
                        <a:spcBef>
                          <a:spcPts val="710"/>
                        </a:spcBef>
                      </a:pPr>
                      <a:r>
                        <a:rPr sz="600" spc="-25" dirty="0">
                          <a:latin typeface="MS Gothic"/>
                          <a:cs typeface="MS Gothic"/>
                        </a:rPr>
                        <a:t>南砺</a:t>
                      </a:r>
                      <a:endParaRPr sz="600">
                        <a:latin typeface="MS Gothic"/>
                        <a:cs typeface="MS Gothic"/>
                      </a:endParaRPr>
                    </a:p>
                  </a:txBody>
                  <a:tcPr marL="0" marR="0" marT="79562"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marR="2705735">
                        <a:lnSpc>
                          <a:spcPct val="108600"/>
                        </a:lnSpc>
                        <a:spcBef>
                          <a:spcPts val="180"/>
                        </a:spcBef>
                      </a:pPr>
                      <a:r>
                        <a:rPr sz="600" spc="20" dirty="0">
                          <a:latin typeface="MS Gothic"/>
                          <a:cs typeface="MS Gothic"/>
                        </a:rPr>
                        <a:t>親子ふれあいフェスティバルでの鮎の塩焼き提供桜が池でのオミナエシ植栽</a:t>
                      </a:r>
                      <a:endParaRPr sz="600">
                        <a:latin typeface="MS Gothic"/>
                        <a:cs typeface="MS Gothic"/>
                      </a:endParaRPr>
                    </a:p>
                  </a:txBody>
                  <a:tcPr marL="0" marR="0" marT="20171"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18"/>
                  </a:ext>
                </a:extLst>
              </a:tr>
              <a:tr h="143435">
                <a:tc>
                  <a:txBody>
                    <a:bodyPr/>
                    <a:lstStyle/>
                    <a:p>
                      <a:pPr marL="15875">
                        <a:lnSpc>
                          <a:spcPct val="100000"/>
                        </a:lnSpc>
                        <a:spcBef>
                          <a:spcPts val="195"/>
                        </a:spcBef>
                      </a:pPr>
                      <a:r>
                        <a:rPr sz="600" spc="-25" dirty="0">
                          <a:latin typeface="MS Gothic"/>
                          <a:cs typeface="MS Gothic"/>
                        </a:rPr>
                        <a:t>氷見</a:t>
                      </a:r>
                      <a:endParaRPr sz="600">
                        <a:latin typeface="MS Gothic"/>
                        <a:cs typeface="MS Gothic"/>
                      </a:endParaRPr>
                    </a:p>
                  </a:txBody>
                  <a:tcPr marL="0" marR="0" marT="21851"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195"/>
                        </a:spcBef>
                      </a:pPr>
                      <a:r>
                        <a:rPr sz="600" dirty="0">
                          <a:latin typeface="MS Gothic"/>
                          <a:cs typeface="MS Gothic"/>
                        </a:rPr>
                        <a:t>市内で震災復興コンサートの開催（複数回）</a:t>
                      </a:r>
                      <a:r>
                        <a:rPr sz="600" spc="5" dirty="0">
                          <a:latin typeface="MS Gothic"/>
                          <a:cs typeface="MS Gothic"/>
                        </a:rPr>
                        <a:t>の地元メディアや</a:t>
                      </a:r>
                      <a:r>
                        <a:rPr sz="600" b="1" dirty="0">
                          <a:latin typeface="Arial"/>
                          <a:cs typeface="Arial"/>
                        </a:rPr>
                        <a:t>SNS</a:t>
                      </a:r>
                      <a:r>
                        <a:rPr sz="600" spc="-15" dirty="0">
                          <a:latin typeface="MS Gothic"/>
                          <a:cs typeface="MS Gothic"/>
                        </a:rPr>
                        <a:t>での告知</a:t>
                      </a:r>
                      <a:endParaRPr sz="600">
                        <a:latin typeface="MS Gothic"/>
                        <a:cs typeface="MS Gothic"/>
                      </a:endParaRPr>
                    </a:p>
                  </a:txBody>
                  <a:tcPr marL="0" marR="0" marT="21851"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19"/>
                  </a:ext>
                </a:extLst>
              </a:tr>
              <a:tr h="141194">
                <a:tc>
                  <a:txBody>
                    <a:bodyPr/>
                    <a:lstStyle/>
                    <a:p>
                      <a:pPr marL="15875">
                        <a:lnSpc>
                          <a:spcPct val="100000"/>
                        </a:lnSpc>
                        <a:spcBef>
                          <a:spcPts val="180"/>
                        </a:spcBef>
                      </a:pPr>
                      <a:r>
                        <a:rPr sz="600" spc="-20" dirty="0">
                          <a:latin typeface="MS Gothic"/>
                          <a:cs typeface="MS Gothic"/>
                        </a:rPr>
                        <a:t>魚津西</a:t>
                      </a:r>
                      <a:endParaRPr sz="600">
                        <a:latin typeface="MS Gothic"/>
                        <a:cs typeface="MS Gothic"/>
                      </a:endParaRPr>
                    </a:p>
                  </a:txBody>
                  <a:tcPr marL="0" marR="0" marT="20171"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a:lnSpc>
                          <a:spcPct val="100000"/>
                        </a:lnSpc>
                        <a:spcBef>
                          <a:spcPts val="180"/>
                        </a:spcBef>
                      </a:pPr>
                      <a:r>
                        <a:rPr sz="600" spc="-5" dirty="0">
                          <a:latin typeface="MS Gothic"/>
                          <a:cs typeface="MS Gothic"/>
                        </a:rPr>
                        <a:t>ジュニアフットサル大会のメインスポンサー</a:t>
                      </a:r>
                      <a:endParaRPr sz="600">
                        <a:latin typeface="MS Gothic"/>
                        <a:cs typeface="MS Gothic"/>
                      </a:endParaRPr>
                    </a:p>
                  </a:txBody>
                  <a:tcPr marL="0" marR="0" marT="20171"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20"/>
                  </a:ext>
                </a:extLst>
              </a:tr>
              <a:tr h="136712">
                <a:tc>
                  <a:txBody>
                    <a:bodyPr/>
                    <a:lstStyle/>
                    <a:p>
                      <a:pPr marL="15875">
                        <a:lnSpc>
                          <a:spcPct val="100000"/>
                        </a:lnSpc>
                        <a:spcBef>
                          <a:spcPts val="170"/>
                        </a:spcBef>
                      </a:pPr>
                      <a:r>
                        <a:rPr sz="600" spc="-25" dirty="0">
                          <a:latin typeface="MS Gothic"/>
                          <a:cs typeface="MS Gothic"/>
                        </a:rPr>
                        <a:t>射水</a:t>
                      </a:r>
                      <a:endParaRPr sz="600">
                        <a:latin typeface="MS Gothic"/>
                        <a:cs typeface="MS Gothic"/>
                      </a:endParaRPr>
                    </a:p>
                  </a:txBody>
                  <a:tcPr marL="0" marR="0" marT="19050"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170"/>
                        </a:spcBef>
                      </a:pPr>
                      <a:r>
                        <a:rPr sz="600" spc="-10" dirty="0">
                          <a:latin typeface="MS Gothic"/>
                          <a:cs typeface="MS Gothic"/>
                        </a:rPr>
                        <a:t>射水かるた大会</a:t>
                      </a:r>
                      <a:endParaRPr sz="600">
                        <a:latin typeface="MS Gothic"/>
                        <a:cs typeface="MS Gothic"/>
                      </a:endParaRPr>
                    </a:p>
                  </a:txBody>
                  <a:tcPr marL="0" marR="0" marT="19050"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21"/>
                  </a:ext>
                </a:extLst>
              </a:tr>
              <a:tr h="162485">
                <a:tc>
                  <a:txBody>
                    <a:bodyPr/>
                    <a:lstStyle/>
                    <a:p>
                      <a:pPr marL="15875">
                        <a:lnSpc>
                          <a:spcPct val="100000"/>
                        </a:lnSpc>
                        <a:spcBef>
                          <a:spcPts val="275"/>
                        </a:spcBef>
                      </a:pPr>
                      <a:r>
                        <a:rPr sz="600" spc="-25" dirty="0">
                          <a:latin typeface="MS Gothic"/>
                          <a:cs typeface="MS Gothic"/>
                        </a:rPr>
                        <a:t>輪島</a:t>
                      </a:r>
                      <a:endParaRPr sz="600">
                        <a:latin typeface="MS Gothic"/>
                        <a:cs typeface="MS Gothic"/>
                      </a:endParaRPr>
                    </a:p>
                  </a:txBody>
                  <a:tcPr marL="0" marR="0" marT="30816"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a:lnSpc>
                          <a:spcPct val="100000"/>
                        </a:lnSpc>
                        <a:spcBef>
                          <a:spcPts val="275"/>
                        </a:spcBef>
                      </a:pPr>
                      <a:r>
                        <a:rPr sz="600" spc="-10" dirty="0">
                          <a:latin typeface="MS Gothic"/>
                          <a:cs typeface="MS Gothic"/>
                        </a:rPr>
                        <a:t>災害ボランティア等</a:t>
                      </a:r>
                      <a:endParaRPr sz="600">
                        <a:latin typeface="MS Gothic"/>
                        <a:cs typeface="MS Gothic"/>
                      </a:endParaRPr>
                    </a:p>
                  </a:txBody>
                  <a:tcPr marL="0" marR="0" marT="30816"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22"/>
                  </a:ext>
                </a:extLst>
              </a:tr>
              <a:tr h="147357">
                <a:tc>
                  <a:txBody>
                    <a:bodyPr/>
                    <a:lstStyle/>
                    <a:p>
                      <a:pPr marL="15875">
                        <a:lnSpc>
                          <a:spcPct val="100000"/>
                        </a:lnSpc>
                        <a:spcBef>
                          <a:spcPts val="215"/>
                        </a:spcBef>
                      </a:pPr>
                      <a:r>
                        <a:rPr sz="600" spc="-15" dirty="0">
                          <a:latin typeface="MS Gothic"/>
                          <a:cs typeface="MS Gothic"/>
                        </a:rPr>
                        <a:t>氷見中央</a:t>
                      </a:r>
                      <a:endParaRPr sz="600">
                        <a:latin typeface="MS Gothic"/>
                        <a:cs typeface="MS Gothic"/>
                      </a:endParaRPr>
                    </a:p>
                  </a:txBody>
                  <a:tcPr marL="0" marR="0" marT="24093"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solidFill>
                      <a:srgbClr val="F8F9FA"/>
                    </a:solidFill>
                  </a:tcPr>
                </a:tc>
                <a:tc>
                  <a:txBody>
                    <a:bodyPr/>
                    <a:lstStyle/>
                    <a:p>
                      <a:pPr marL="17145">
                        <a:lnSpc>
                          <a:spcPct val="100000"/>
                        </a:lnSpc>
                        <a:spcBef>
                          <a:spcPts val="215"/>
                        </a:spcBef>
                      </a:pPr>
                      <a:r>
                        <a:rPr sz="600" spc="-5" dirty="0">
                          <a:latin typeface="MS Gothic"/>
                          <a:cs typeface="MS Gothic"/>
                        </a:rPr>
                        <a:t>氷見市長坂地内での田植え・稲刈り</a:t>
                      </a:r>
                      <a:endParaRPr sz="600">
                        <a:latin typeface="MS Gothic"/>
                        <a:cs typeface="MS Gothic"/>
                      </a:endParaRPr>
                    </a:p>
                  </a:txBody>
                  <a:tcPr marL="0" marR="0" marT="24093"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solidFill>
                      <a:srgbClr val="F8F9FA"/>
                    </a:solidFill>
                  </a:tcPr>
                </a:tc>
                <a:extLst>
                  <a:ext uri="{0D108BD9-81ED-4DB2-BD59-A6C34878D82A}">
                    <a16:rowId xmlns:a16="http://schemas.microsoft.com/office/drawing/2014/main" val="10023"/>
                  </a:ext>
                </a:extLst>
              </a:tr>
              <a:tr h="533400">
                <a:tc>
                  <a:txBody>
                    <a:bodyPr/>
                    <a:lstStyle/>
                    <a:p>
                      <a:pPr>
                        <a:lnSpc>
                          <a:spcPct val="100000"/>
                        </a:lnSpc>
                      </a:pPr>
                      <a:endParaRPr sz="600">
                        <a:latin typeface="Times New Roman"/>
                        <a:cs typeface="Times New Roman"/>
                      </a:endParaRPr>
                    </a:p>
                    <a:p>
                      <a:pPr>
                        <a:lnSpc>
                          <a:spcPct val="100000"/>
                        </a:lnSpc>
                        <a:spcBef>
                          <a:spcPts val="320"/>
                        </a:spcBef>
                      </a:pPr>
                      <a:endParaRPr sz="600">
                        <a:latin typeface="Times New Roman"/>
                        <a:cs typeface="Times New Roman"/>
                      </a:endParaRPr>
                    </a:p>
                    <a:p>
                      <a:pPr marL="15875">
                        <a:lnSpc>
                          <a:spcPct val="100000"/>
                        </a:lnSpc>
                        <a:spcBef>
                          <a:spcPts val="5"/>
                        </a:spcBef>
                      </a:pPr>
                      <a:r>
                        <a:rPr sz="600" spc="-10" dirty="0">
                          <a:latin typeface="MS Gothic"/>
                          <a:cs typeface="MS Gothic"/>
                        </a:rPr>
                        <a:t>金沢百万石</a:t>
                      </a:r>
                      <a:endParaRPr sz="600">
                        <a:latin typeface="MS Gothic"/>
                        <a:cs typeface="MS Gothic"/>
                      </a:endParaRPr>
                    </a:p>
                  </a:txBody>
                  <a:tcPr marL="0" marR="0" marT="0" marB="0">
                    <a:lnL w="12700">
                      <a:solidFill>
                        <a:srgbClr val="000000"/>
                      </a:solidFill>
                      <a:prstDash val="solid"/>
                    </a:lnL>
                    <a:lnR w="9525">
                      <a:solidFill>
                        <a:srgbClr val="442F65"/>
                      </a:solidFill>
                      <a:prstDash val="solid"/>
                    </a:lnR>
                    <a:lnT w="9525">
                      <a:solidFill>
                        <a:srgbClr val="442F65"/>
                      </a:solidFill>
                      <a:prstDash val="solid"/>
                    </a:lnT>
                    <a:lnB w="9525">
                      <a:solidFill>
                        <a:srgbClr val="442F65"/>
                      </a:solidFill>
                      <a:prstDash val="solid"/>
                    </a:lnB>
                  </a:tcPr>
                </a:tc>
                <a:tc>
                  <a:txBody>
                    <a:bodyPr/>
                    <a:lstStyle/>
                    <a:p>
                      <a:pPr marL="17145">
                        <a:lnSpc>
                          <a:spcPct val="100000"/>
                        </a:lnSpc>
                        <a:spcBef>
                          <a:spcPts val="110"/>
                        </a:spcBef>
                      </a:pPr>
                      <a:r>
                        <a:rPr sz="600" b="1" dirty="0">
                          <a:latin typeface="Arial"/>
                          <a:cs typeface="Arial"/>
                        </a:rPr>
                        <a:t>2/13</a:t>
                      </a:r>
                      <a:r>
                        <a:rPr sz="600" spc="-5" dirty="0">
                          <a:latin typeface="MS Gothic"/>
                          <a:cs typeface="MS Gothic"/>
                        </a:rPr>
                        <a:t>にオープンロータリーを開催</a:t>
                      </a:r>
                      <a:endParaRPr sz="600">
                        <a:latin typeface="MS Gothic"/>
                        <a:cs typeface="MS Gothic"/>
                      </a:endParaRPr>
                    </a:p>
                    <a:p>
                      <a:pPr marL="17145" marR="13970">
                        <a:lnSpc>
                          <a:spcPct val="108600"/>
                        </a:lnSpc>
                      </a:pPr>
                      <a:r>
                        <a:rPr sz="600" spc="25" dirty="0">
                          <a:latin typeface="MS Gothic"/>
                          <a:cs typeface="MS Gothic"/>
                        </a:rPr>
                        <a:t>卓話では「</a:t>
                      </a:r>
                      <a:r>
                        <a:rPr sz="600" b="1" spc="5" dirty="0">
                          <a:latin typeface="Arial"/>
                          <a:cs typeface="Arial"/>
                        </a:rPr>
                        <a:t>SNS</a:t>
                      </a:r>
                      <a:r>
                        <a:rPr sz="600" spc="25" dirty="0">
                          <a:latin typeface="MS Gothic"/>
                          <a:cs typeface="MS Gothic"/>
                        </a:rPr>
                        <a:t>で世界とつながる」と題して総フォロワー</a:t>
                      </a:r>
                      <a:r>
                        <a:rPr sz="600" b="1" dirty="0">
                          <a:latin typeface="Arial"/>
                          <a:cs typeface="Arial"/>
                        </a:rPr>
                        <a:t>45</a:t>
                      </a:r>
                      <a:r>
                        <a:rPr sz="600" spc="20" dirty="0">
                          <a:latin typeface="MS Gothic"/>
                          <a:cs typeface="MS Gothic"/>
                        </a:rPr>
                        <a:t>万人の料理動画クリエイター山副宏子会員が担当。</a:t>
                      </a:r>
                      <a:r>
                        <a:rPr sz="600" dirty="0">
                          <a:latin typeface="MS Gothic"/>
                          <a:cs typeface="MS Gothic"/>
                        </a:rPr>
                        <a:t> </a:t>
                      </a:r>
                      <a:r>
                        <a:rPr sz="600" b="1" spc="5" dirty="0">
                          <a:latin typeface="Arial"/>
                          <a:cs typeface="Arial"/>
                        </a:rPr>
                        <a:t>SNS</a:t>
                      </a:r>
                      <a:r>
                        <a:rPr sz="600" spc="20" dirty="0">
                          <a:latin typeface="MS Gothic"/>
                          <a:cs typeface="MS Gothic"/>
                        </a:rPr>
                        <a:t>の必要性や発信についての話や、バレンタインにちなんで特別スイーツを用意し、料理の映える撮り方のレクチャーとその場で実演する参加型のオープンロータリーとなりました。</a:t>
                      </a:r>
                      <a:endParaRPr sz="600">
                        <a:latin typeface="MS Gothic"/>
                        <a:cs typeface="MS Gothic"/>
                      </a:endParaRPr>
                    </a:p>
                    <a:p>
                      <a:pPr marL="17145">
                        <a:lnSpc>
                          <a:spcPct val="100000"/>
                        </a:lnSpc>
                        <a:spcBef>
                          <a:spcPts val="70"/>
                        </a:spcBef>
                      </a:pPr>
                      <a:r>
                        <a:rPr sz="600" spc="-5" dirty="0">
                          <a:latin typeface="MS Gothic"/>
                          <a:cs typeface="MS Gothic"/>
                        </a:rPr>
                        <a:t>お誘いしやすいテーマだったこと、また若い層のゲストの参加に繋がった。</a:t>
                      </a:r>
                      <a:endParaRPr sz="600">
                        <a:latin typeface="MS Gothic"/>
                        <a:cs typeface="MS Gothic"/>
                      </a:endParaRPr>
                    </a:p>
                  </a:txBody>
                  <a:tcPr marL="0" marR="0" marT="12326" marB="0">
                    <a:lnL w="9525">
                      <a:solidFill>
                        <a:srgbClr val="442F65"/>
                      </a:solidFill>
                      <a:prstDash val="solid"/>
                    </a:lnL>
                    <a:lnR w="12700">
                      <a:solidFill>
                        <a:srgbClr val="442F65"/>
                      </a:solidFill>
                      <a:prstDash val="solid"/>
                    </a:lnR>
                    <a:lnT w="9525">
                      <a:solidFill>
                        <a:srgbClr val="442F65"/>
                      </a:solidFill>
                      <a:prstDash val="solid"/>
                    </a:lnT>
                    <a:lnB w="9525">
                      <a:solidFill>
                        <a:srgbClr val="442F65"/>
                      </a:solidFill>
                      <a:prstDash val="solid"/>
                    </a:lnB>
                  </a:tcPr>
                </a:tc>
                <a:extLst>
                  <a:ext uri="{0D108BD9-81ED-4DB2-BD59-A6C34878D82A}">
                    <a16:rowId xmlns:a16="http://schemas.microsoft.com/office/drawing/2014/main" val="10024"/>
                  </a:ext>
                </a:extLst>
              </a:tr>
              <a:tr h="138953">
                <a:tc>
                  <a:txBody>
                    <a:bodyPr/>
                    <a:lstStyle/>
                    <a:p>
                      <a:pPr marL="15875">
                        <a:lnSpc>
                          <a:spcPct val="100000"/>
                        </a:lnSpc>
                        <a:spcBef>
                          <a:spcPts val="180"/>
                        </a:spcBef>
                      </a:pPr>
                      <a:r>
                        <a:rPr sz="600" spc="-20" dirty="0">
                          <a:latin typeface="MS Gothic"/>
                          <a:cs typeface="MS Gothic"/>
                        </a:rPr>
                        <a:t>金沢西</a:t>
                      </a:r>
                      <a:endParaRPr sz="600">
                        <a:latin typeface="MS Gothic"/>
                        <a:cs typeface="MS Gothic"/>
                      </a:endParaRPr>
                    </a:p>
                  </a:txBody>
                  <a:tcPr marL="0" marR="0" marT="20171" marB="0">
                    <a:lnL w="12700">
                      <a:solidFill>
                        <a:srgbClr val="000000"/>
                      </a:solidFill>
                      <a:prstDash val="solid"/>
                    </a:lnL>
                    <a:lnR w="9525">
                      <a:solidFill>
                        <a:srgbClr val="442F65"/>
                      </a:solidFill>
                      <a:prstDash val="solid"/>
                    </a:lnR>
                    <a:lnT w="9525">
                      <a:solidFill>
                        <a:srgbClr val="442F65"/>
                      </a:solidFill>
                      <a:prstDash val="solid"/>
                    </a:lnT>
                    <a:lnB w="12700">
                      <a:solidFill>
                        <a:srgbClr val="442F65"/>
                      </a:solidFill>
                      <a:prstDash val="solid"/>
                    </a:lnB>
                    <a:solidFill>
                      <a:srgbClr val="F8F9FA"/>
                    </a:solidFill>
                  </a:tcPr>
                </a:tc>
                <a:tc>
                  <a:txBody>
                    <a:bodyPr/>
                    <a:lstStyle/>
                    <a:p>
                      <a:pPr marL="17145">
                        <a:lnSpc>
                          <a:spcPct val="100000"/>
                        </a:lnSpc>
                        <a:spcBef>
                          <a:spcPts val="180"/>
                        </a:spcBef>
                      </a:pPr>
                      <a:r>
                        <a:rPr sz="600" spc="-5" dirty="0">
                          <a:latin typeface="MS Gothic"/>
                          <a:cs typeface="MS Gothic"/>
                        </a:rPr>
                        <a:t>金沢大学附属と特別支援学校への海岸清掃サポート</a:t>
                      </a:r>
                      <a:endParaRPr sz="600">
                        <a:latin typeface="MS Gothic"/>
                        <a:cs typeface="MS Gothic"/>
                      </a:endParaRPr>
                    </a:p>
                  </a:txBody>
                  <a:tcPr marL="0" marR="0" marT="20171" marB="0">
                    <a:lnL w="9525">
                      <a:solidFill>
                        <a:srgbClr val="442F65"/>
                      </a:solidFill>
                      <a:prstDash val="solid"/>
                    </a:lnL>
                    <a:lnR w="12700">
                      <a:solidFill>
                        <a:srgbClr val="442F65"/>
                      </a:solidFill>
                      <a:prstDash val="solid"/>
                    </a:lnR>
                    <a:lnT w="9525">
                      <a:solidFill>
                        <a:srgbClr val="442F65"/>
                      </a:solidFill>
                      <a:prstDash val="solid"/>
                    </a:lnT>
                    <a:lnB w="12700">
                      <a:solidFill>
                        <a:srgbClr val="442F65"/>
                      </a:solidFill>
                      <a:prstDash val="solid"/>
                    </a:lnB>
                    <a:solidFill>
                      <a:srgbClr val="F8F9FA"/>
                    </a:solidFill>
                  </a:tcPr>
                </a:tc>
                <a:extLst>
                  <a:ext uri="{0D108BD9-81ED-4DB2-BD59-A6C34878D82A}">
                    <a16:rowId xmlns:a16="http://schemas.microsoft.com/office/drawing/2014/main" val="1002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996DBD5F-0B8A-301A-5928-AFB4DDF3290C}"/>
              </a:ext>
            </a:extLst>
          </p:cNvPr>
          <p:cNvPicPr>
            <a:picLocks noChangeAspect="1"/>
          </p:cNvPicPr>
          <p:nvPr/>
        </p:nvPicPr>
        <p:blipFill>
          <a:blip r:embed="rId2"/>
          <a:stretch>
            <a:fillRect/>
          </a:stretch>
        </p:blipFill>
        <p:spPr>
          <a:xfrm>
            <a:off x="-97861" y="99152"/>
            <a:ext cx="12295506" cy="6610119"/>
          </a:xfrm>
          <a:prstGeom prst="rect">
            <a:avLst/>
          </a:prstGeom>
        </p:spPr>
      </p:pic>
    </p:spTree>
    <p:extLst>
      <p:ext uri="{BB962C8B-B14F-4D97-AF65-F5344CB8AC3E}">
        <p14:creationId xmlns:p14="http://schemas.microsoft.com/office/powerpoint/2010/main" val="1380374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2AE272E-9091-3567-DC41-5CC90C8C58FB}"/>
              </a:ext>
            </a:extLst>
          </p:cNvPr>
          <p:cNvPicPr>
            <a:picLocks noChangeAspect="1"/>
          </p:cNvPicPr>
          <p:nvPr/>
        </p:nvPicPr>
        <p:blipFill>
          <a:blip r:embed="rId2"/>
          <a:stretch>
            <a:fillRect/>
          </a:stretch>
        </p:blipFill>
        <p:spPr>
          <a:xfrm>
            <a:off x="324091" y="137884"/>
            <a:ext cx="11697099" cy="5705633"/>
          </a:xfrm>
          <a:prstGeom prst="rect">
            <a:avLst/>
          </a:prstGeom>
        </p:spPr>
      </p:pic>
    </p:spTree>
    <p:extLst>
      <p:ext uri="{BB962C8B-B14F-4D97-AF65-F5344CB8AC3E}">
        <p14:creationId xmlns:p14="http://schemas.microsoft.com/office/powerpoint/2010/main" val="1830700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DE16F900-2D78-34A1-9CF5-8A1C880B1B56}"/>
              </a:ext>
            </a:extLst>
          </p:cNvPr>
          <p:cNvPicPr>
            <a:picLocks noChangeAspect="1"/>
          </p:cNvPicPr>
          <p:nvPr/>
        </p:nvPicPr>
        <p:blipFill>
          <a:blip r:embed="rId3"/>
          <a:stretch>
            <a:fillRect/>
          </a:stretch>
        </p:blipFill>
        <p:spPr>
          <a:xfrm>
            <a:off x="283024" y="300941"/>
            <a:ext cx="11623444" cy="5324355"/>
          </a:xfrm>
          <a:prstGeom prst="rect">
            <a:avLst/>
          </a:prstGeom>
        </p:spPr>
      </p:pic>
    </p:spTree>
    <p:extLst>
      <p:ext uri="{BB962C8B-B14F-4D97-AF65-F5344CB8AC3E}">
        <p14:creationId xmlns:p14="http://schemas.microsoft.com/office/powerpoint/2010/main" val="280904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C5EA2EE2-EE89-6249-ACBC-AD3F41BF3F98}"/>
              </a:ext>
            </a:extLst>
          </p:cNvPr>
          <p:cNvPicPr>
            <a:picLocks noChangeAspect="1"/>
          </p:cNvPicPr>
          <p:nvPr/>
        </p:nvPicPr>
        <p:blipFill>
          <a:blip r:embed="rId2"/>
          <a:stretch>
            <a:fillRect/>
          </a:stretch>
        </p:blipFill>
        <p:spPr>
          <a:xfrm>
            <a:off x="347729" y="300943"/>
            <a:ext cx="11458448" cy="5473988"/>
          </a:xfrm>
          <a:prstGeom prst="rect">
            <a:avLst/>
          </a:prstGeom>
        </p:spPr>
      </p:pic>
    </p:spTree>
    <p:extLst>
      <p:ext uri="{BB962C8B-B14F-4D97-AF65-F5344CB8AC3E}">
        <p14:creationId xmlns:p14="http://schemas.microsoft.com/office/powerpoint/2010/main" val="2933225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9DA248D-D8C6-4023-A640-FA07E024C8C9}"/>
              </a:ext>
            </a:extLst>
          </p:cNvPr>
          <p:cNvPicPr>
            <a:picLocks noChangeAspect="1"/>
          </p:cNvPicPr>
          <p:nvPr/>
        </p:nvPicPr>
        <p:blipFill>
          <a:blip r:embed="rId2"/>
          <a:stretch>
            <a:fillRect/>
          </a:stretch>
        </p:blipFill>
        <p:spPr>
          <a:xfrm>
            <a:off x="300942" y="353299"/>
            <a:ext cx="11639441" cy="5526641"/>
          </a:xfrm>
          <a:prstGeom prst="rect">
            <a:avLst/>
          </a:prstGeom>
        </p:spPr>
      </p:pic>
    </p:spTree>
    <p:extLst>
      <p:ext uri="{BB962C8B-B14F-4D97-AF65-F5344CB8AC3E}">
        <p14:creationId xmlns:p14="http://schemas.microsoft.com/office/powerpoint/2010/main" val="2299850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7B475A74-D23D-8671-3EBA-2C5778AAD1A2}"/>
              </a:ext>
            </a:extLst>
          </p:cNvPr>
          <p:cNvPicPr>
            <a:picLocks noChangeAspect="1"/>
          </p:cNvPicPr>
          <p:nvPr/>
        </p:nvPicPr>
        <p:blipFill>
          <a:blip r:embed="rId2"/>
          <a:stretch>
            <a:fillRect/>
          </a:stretch>
        </p:blipFill>
        <p:spPr>
          <a:xfrm>
            <a:off x="405115" y="127582"/>
            <a:ext cx="11571061" cy="6030150"/>
          </a:xfrm>
          <a:prstGeom prst="rect">
            <a:avLst/>
          </a:prstGeom>
        </p:spPr>
      </p:pic>
    </p:spTree>
    <p:extLst>
      <p:ext uri="{BB962C8B-B14F-4D97-AF65-F5344CB8AC3E}">
        <p14:creationId xmlns:p14="http://schemas.microsoft.com/office/powerpoint/2010/main" val="2745232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4DED03E3-E8BA-A076-2711-65B8F04252DF}"/>
              </a:ext>
            </a:extLst>
          </p:cNvPr>
          <p:cNvPicPr>
            <a:picLocks noChangeAspect="1"/>
          </p:cNvPicPr>
          <p:nvPr/>
        </p:nvPicPr>
        <p:blipFill>
          <a:blip r:embed="rId2"/>
          <a:stretch>
            <a:fillRect/>
          </a:stretch>
        </p:blipFill>
        <p:spPr>
          <a:xfrm>
            <a:off x="213022" y="393539"/>
            <a:ext cx="11642967" cy="5023413"/>
          </a:xfrm>
          <a:prstGeom prst="rect">
            <a:avLst/>
          </a:prstGeom>
        </p:spPr>
      </p:pic>
    </p:spTree>
    <p:extLst>
      <p:ext uri="{BB962C8B-B14F-4D97-AF65-F5344CB8AC3E}">
        <p14:creationId xmlns:p14="http://schemas.microsoft.com/office/powerpoint/2010/main" val="16526444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304</TotalTime>
  <Words>217</Words>
  <Application>Microsoft Office PowerPoint</Application>
  <PresentationFormat>ワイド画面</PresentationFormat>
  <Paragraphs>64</Paragraphs>
  <Slides>11</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MS PGothic</vt:lpstr>
      <vt:lpstr>MS Gothic</vt:lpstr>
      <vt:lpstr>游ゴシック</vt:lpstr>
      <vt:lpstr>游ゴシック Light</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英一 中村</dc:creator>
  <cp:lastModifiedBy>英一 中村</cp:lastModifiedBy>
  <cp:revision>2</cp:revision>
  <dcterms:created xsi:type="dcterms:W3CDTF">2025-07-25T03:08:52Z</dcterms:created>
  <dcterms:modified xsi:type="dcterms:W3CDTF">2025-07-28T07:50:58Z</dcterms:modified>
</cp:coreProperties>
</file>