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  <p:sldMasterId id="2147483682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9" r:id="rId4"/>
    <p:sldId id="2581" r:id="rId5"/>
    <p:sldId id="2578" r:id="rId6"/>
    <p:sldId id="2579" r:id="rId7"/>
    <p:sldId id="275" r:id="rId8"/>
    <p:sldId id="2580" r:id="rId9"/>
    <p:sldId id="276" r:id="rId10"/>
    <p:sldId id="277" r:id="rId11"/>
    <p:sldId id="2584" r:id="rId12"/>
    <p:sldId id="2583" r:id="rId13"/>
    <p:sldId id="278" r:id="rId14"/>
    <p:sldId id="300" r:id="rId15"/>
  </p:sldIdLst>
  <p:sldSz cx="17340263" cy="9753600"/>
  <p:notesSz cx="13004800" cy="97536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49B5E77-6308-1155-FFC3-08656A01EBB6}" name="英一 中村" initials="英中" userId="e4b046f4a41740d7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2906" autoAdjust="0"/>
  </p:normalViewPr>
  <p:slideViewPr>
    <p:cSldViewPr>
      <p:cViewPr varScale="1">
        <p:scale>
          <a:sx n="39" d="100"/>
          <a:sy n="39" d="100"/>
        </p:scale>
        <p:origin x="1056" y="260"/>
      </p:cViewPr>
      <p:guideLst>
        <p:guide orient="horz" pos="2880"/>
        <p:guide pos="2880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19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380C6CF-B1EE-5140-12B9-7FE6191CD5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32D2E4B-0E21-D609-0DB1-3BB4C16131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7366000" y="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7AF9A-37E4-4C85-BB21-94854A4129C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3C165F8-028E-5653-2BA4-4FCFF2BC39C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C68B0D9-0297-C2C1-4148-3200477BB62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7366000" y="926465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9FD70-5726-4B7E-AB40-EA9A1CE86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343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CF051-0399-4F49-B5A5-6EAC1B2780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76638" y="1219200"/>
            <a:ext cx="5851525" cy="3292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300163" y="4694238"/>
            <a:ext cx="10404475" cy="3840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C06D2-C57F-4264-BF8E-9E41F59050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90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6C06D2-C57F-4264-BF8E-9E41F59050EA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786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E5FB7E-AC6E-2D75-228D-0F3A471DE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7533" y="1597028"/>
            <a:ext cx="13005197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88BF4AA-B62A-F3CD-272A-B83F5D7D9C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7533" y="5122863"/>
            <a:ext cx="13005197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8B5AA1-D6B6-6FD0-5F7C-DB89428C6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254782-C4C4-97EA-F13E-80D693A52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DA018C-648C-5F8D-C5D8-D8FC074F4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A96F57-5F75-78EA-6523-840017B27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548474-8FA7-7F9F-DF43-6D8F5A39F7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872102-45C8-622F-C344-6B0F3321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F77E6A-FB9D-AF70-DC6B-29B502E47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DEB41F-86EF-0437-246C-1B37A4A5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346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3599C23-BCBD-C3E7-DF3E-0A29714FEC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2410398" y="519113"/>
            <a:ext cx="3738148" cy="826611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52A2C9A-5661-CFAF-A402-30DCE8A75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91720" y="519113"/>
            <a:ext cx="11015470" cy="826611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AAF5FE-057E-A7FC-519F-284C797FB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345EE0-77B8-D1DE-36E3-5EF05E51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963CED-1B71-4738-6D28-73DBE7C2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672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0" i="0">
                <a:solidFill>
                  <a:srgbClr val="52575F"/>
                </a:solidFill>
                <a:latin typeface="MS Gothic"/>
                <a:cs typeface="MS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7/25/2025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85523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40393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TSⅠ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180D72E-4B5E-C118-1124-F9E506C732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895690" y="9070851"/>
            <a:ext cx="5548884" cy="307777"/>
          </a:xfrm>
        </p:spPr>
        <p:txBody>
          <a:bodyPr/>
          <a:lstStyle>
            <a:lvl1pPr>
              <a:defRPr sz="2000" b="1" i="0" baseline="0">
                <a:latin typeface="Noto Sans" panose="020B0502040204020203" pitchFamily="34" charset="0"/>
              </a:defRPr>
            </a:lvl1pPr>
          </a:lstStyle>
          <a:p>
            <a:r>
              <a:rPr lang="ja-JP" altLang="en-US" dirty="0"/>
              <a:t>公共イメージ委員会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A29B0BC-4898-11C3-84A6-45B1B7B12E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0280" y="462586"/>
            <a:ext cx="7664421" cy="80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981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7533" y="1596249"/>
            <a:ext cx="13005197" cy="3395698"/>
          </a:xfrm>
        </p:spPr>
        <p:txBody>
          <a:bodyPr anchor="b"/>
          <a:lstStyle>
            <a:lvl1pPr algn="ctr">
              <a:defRPr sz="853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7533" y="5122898"/>
            <a:ext cx="13005197" cy="2354862"/>
          </a:xfrm>
        </p:spPr>
        <p:txBody>
          <a:bodyPr/>
          <a:lstStyle>
            <a:lvl1pPr marL="0" indent="0" algn="ctr">
              <a:buNone/>
              <a:defRPr sz="3413"/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564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319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112" y="2431628"/>
            <a:ext cx="14955977" cy="4057226"/>
          </a:xfrm>
        </p:spPr>
        <p:txBody>
          <a:bodyPr anchor="b"/>
          <a:lstStyle>
            <a:lvl1pPr>
              <a:defRPr sz="853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3112" y="6527237"/>
            <a:ext cx="14955977" cy="2133599"/>
          </a:xfrm>
        </p:spPr>
        <p:txBody>
          <a:bodyPr/>
          <a:lstStyle>
            <a:lvl1pPr marL="0" indent="0">
              <a:buNone/>
              <a:defRPr sz="3413">
                <a:solidFill>
                  <a:schemeClr val="tx1">
                    <a:tint val="82000"/>
                  </a:schemeClr>
                </a:solidFill>
              </a:defRPr>
            </a:lvl1pPr>
            <a:lvl2pPr marL="650230" indent="0">
              <a:buNone/>
              <a:defRPr sz="2844">
                <a:solidFill>
                  <a:schemeClr val="tx1">
                    <a:tint val="82000"/>
                  </a:schemeClr>
                </a:solidFill>
              </a:defRPr>
            </a:lvl2pPr>
            <a:lvl3pPr marL="130046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3pPr>
            <a:lvl4pPr marL="1950690" indent="0">
              <a:buNone/>
              <a:defRPr sz="2276">
                <a:solidFill>
                  <a:schemeClr val="tx1">
                    <a:tint val="82000"/>
                  </a:schemeClr>
                </a:solidFill>
              </a:defRPr>
            </a:lvl4pPr>
            <a:lvl5pPr marL="2600919" indent="0">
              <a:buNone/>
              <a:defRPr sz="2276">
                <a:solidFill>
                  <a:schemeClr val="tx1">
                    <a:tint val="82000"/>
                  </a:schemeClr>
                </a:solidFill>
              </a:defRPr>
            </a:lvl5pPr>
            <a:lvl6pPr marL="3251149" indent="0">
              <a:buNone/>
              <a:defRPr sz="2276">
                <a:solidFill>
                  <a:schemeClr val="tx1">
                    <a:tint val="82000"/>
                  </a:schemeClr>
                </a:solidFill>
              </a:defRPr>
            </a:lvl6pPr>
            <a:lvl7pPr marL="3901379" indent="0">
              <a:buNone/>
              <a:defRPr sz="2276">
                <a:solidFill>
                  <a:schemeClr val="tx1">
                    <a:tint val="82000"/>
                  </a:schemeClr>
                </a:solidFill>
              </a:defRPr>
            </a:lvl7pPr>
            <a:lvl8pPr marL="4551609" indent="0">
              <a:buNone/>
              <a:defRPr sz="2276">
                <a:solidFill>
                  <a:schemeClr val="tx1">
                    <a:tint val="82000"/>
                  </a:schemeClr>
                </a:solidFill>
              </a:defRPr>
            </a:lvl8pPr>
            <a:lvl9pPr marL="5201839" indent="0">
              <a:buNone/>
              <a:defRPr sz="227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9508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2143" y="2596444"/>
            <a:ext cx="7369612" cy="61885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508" y="2596444"/>
            <a:ext cx="7369612" cy="61885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95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519290"/>
            <a:ext cx="14955977" cy="188524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403" y="2390987"/>
            <a:ext cx="7335743" cy="1171786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4403" y="3562773"/>
            <a:ext cx="7335743" cy="52403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778508" y="2390987"/>
            <a:ext cx="7371870" cy="1171786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778508" y="3562773"/>
            <a:ext cx="7371870" cy="52403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051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25C3CF-4958-28B7-99E9-00D61C073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A82147-B45A-93F3-DD60-FAED3DBA3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52EAF4-338A-92A9-D72C-2F0E044C7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7DBE04-63E1-8606-3258-1EE320DD7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5C2FD0-F546-E341-9E95-2F0CC1ED9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8434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6829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3365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1870" y="1404338"/>
            <a:ext cx="8778508" cy="6931378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3911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71870" y="1404338"/>
            <a:ext cx="8778508" cy="6931378"/>
          </a:xfrm>
        </p:spPr>
        <p:txBody>
          <a:bodyPr anchor="t"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6226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3870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409126" y="519289"/>
            <a:ext cx="3738994" cy="82657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2143" y="519289"/>
            <a:ext cx="11000229" cy="82657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2170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94090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0" i="0">
                <a:solidFill>
                  <a:srgbClr val="52575F"/>
                </a:solidFill>
                <a:latin typeface="MS Gothic"/>
                <a:cs typeface="MS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7/25/2025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211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0830B1-10B8-EDE2-998B-5F129C054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255" y="2432053"/>
            <a:ext cx="14956824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EF2144-9120-5D20-9C71-7E989E5E5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3255" y="6527800"/>
            <a:ext cx="14956824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6D0F84-938A-763F-CCDF-007EB8FA9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764412-EA1C-7072-3FA8-ED2F07B74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316790-B5DD-1C8C-A570-7E105BDF8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40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781FB1-467A-F680-AC4F-51FD76AF3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3A3500-872D-DE9D-3375-44EFF72FA1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91721" y="2597153"/>
            <a:ext cx="7376808" cy="61880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6D3D483-5A6F-DDBC-8D83-A57F5A67F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71736" y="2597153"/>
            <a:ext cx="7376809" cy="61880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2CA47E4-65FD-6221-9B89-3D04FFEEA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FF807F-1640-02D4-5D0D-3922A15FE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6FB38A-B334-EF95-0DC5-6A49DE300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323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AC67F-0454-C400-C0A4-95DDEA1F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838" y="519113"/>
            <a:ext cx="14956824" cy="18859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C61EF0-693F-52F2-EFB3-5724D72EA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3838" y="2390778"/>
            <a:ext cx="7336591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EF4B3C6-BC78-42E4-3599-9F8EE59AA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3838" y="3562350"/>
            <a:ext cx="7336591" cy="5240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05A7D42-1FE9-11B3-297E-3143B26878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778085" y="2390778"/>
            <a:ext cx="73725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37FD1D0-5F4F-9EDB-B786-E6BA189041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778085" y="3562350"/>
            <a:ext cx="7372575" cy="5240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86994B3-432D-F583-2DF0-1413D925E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800C9DA-2F5A-4A3D-E9BA-C635C8A30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BBC73C1-7040-83C9-B6AF-E4A2F35C0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55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AC70F-D7F0-8794-0161-988FB44F0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90CF16-C79D-32D8-5F96-F24F89B4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FC8583-0652-FC08-4F4E-EEC9A8F2D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5F32FE3-BB38-FEA5-34DA-B702C3D31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838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959E492-13EA-CBE4-55EA-076364944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53DA4C9-B7BD-51BC-FBFF-E71EFA51E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54F798-B90D-DCB0-5821-74C3422C6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6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D062C5-B315-1D1D-98AA-FEA5C0EB7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837" y="650875"/>
            <a:ext cx="5592404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A66BBA-A0CE-F1A7-1824-CDE4E58C8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2576" y="1404941"/>
            <a:ext cx="8778084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F720543-F430-100D-7DF2-0724B06A6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93837" y="2925763"/>
            <a:ext cx="5592404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C08BBB-7984-DC5D-C707-8D659D294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8332A1-25AB-B06A-1C3E-E387EA778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05B1FE-B5A3-A607-AE01-8E24B996B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01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9A52F7-5464-3578-44A5-2BCA12BCE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837" y="650875"/>
            <a:ext cx="5592404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2C78EEC-D6F2-2CEC-2A39-00D9145165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372576" y="1404941"/>
            <a:ext cx="8778084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04E7B3D-D4B3-B733-917C-D219FD5AE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93837" y="2925763"/>
            <a:ext cx="5592404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10A9F9D-7266-C383-BB09-A34B64083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F60E21-84E2-3446-C812-3FB95C68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068F5D-1A46-3549-F253-E224B4E4B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85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F5D2AA2-191F-CB60-40FB-7414E95BE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722" y="519113"/>
            <a:ext cx="14956824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AA129A6-F50F-6AEB-049D-065DA7E4C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1722" y="2597153"/>
            <a:ext cx="14956824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9976E7-6CAB-4C4E-E1A4-6D1DC5792E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1720" y="9040813"/>
            <a:ext cx="3901135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949912-06FA-6FAD-3337-7BF69FF0C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44809" y="9040813"/>
            <a:ext cx="5850645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BE77F6-2BDF-07DA-5187-824186BD3E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47408" y="9040813"/>
            <a:ext cx="3901136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9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1" r:id="rId13"/>
    <p:sldLayoutId id="214748366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143" y="519290"/>
            <a:ext cx="14955977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143" y="2596444"/>
            <a:ext cx="14955977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92143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50D0C7-C22D-44F0-82BE-8A55189DF0B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43962" y="9040143"/>
            <a:ext cx="585233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561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DF7356-FB98-46A0-AA31-2FBCFDDCC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24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</p:sldLayoutIdLst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kumimoji="1" sz="62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115" indent="-325115" algn="l" defTabSz="1300460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kumimoji="1" sz="3982" kern="1200">
          <a:solidFill>
            <a:schemeClr val="tx1"/>
          </a:solidFill>
          <a:latin typeface="+mn-lt"/>
          <a:ea typeface="+mn-ea"/>
          <a:cs typeface="+mn-cs"/>
        </a:defRPr>
      </a:lvl1pPr>
      <a:lvl2pPr marL="97534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kumimoji="1" sz="3413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kumimoji="1" sz="2844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kumimoji="1"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kumimoji="1"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kumimoji="1"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kumimoji="1"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kumimoji="1"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kumimoji="1"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kumimoji="1"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kumimoji="1"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kumimoji="1"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kumimoji="1"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kumimoji="1"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kumimoji="1"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kumimoji="1"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kumimoji="1"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kumimoji="1"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40931" y="1759473"/>
            <a:ext cx="10058400" cy="397955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R="5080" algn="ctr">
              <a:lnSpc>
                <a:spcPct val="140000"/>
              </a:lnSpc>
              <a:spcBef>
                <a:spcPts val="0"/>
              </a:spcBef>
            </a:pPr>
            <a:r>
              <a:rPr lang="en-US" altLang="ja-JP" sz="4800" spc="-3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Calibri"/>
              </a:rPr>
              <a:t>2025-26</a:t>
            </a:r>
            <a:r>
              <a:rPr lang="ja-JP" altLang="en-US" sz="4800" spc="-1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</a:t>
            </a:r>
            <a:br>
              <a:rPr lang="ja-JP" altLang="en-US" sz="4800" spc="-10" dirty="0">
                <a:latin typeface="+mj-ea"/>
              </a:rPr>
            </a:br>
            <a:r>
              <a:rPr lang="ja-JP" altLang="en-US" sz="4800" spc="-1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クラブ公共イメージ（広報）委員長会議</a:t>
            </a:r>
            <a:br>
              <a:rPr lang="en-US" altLang="ja-JP" sz="4800" spc="-1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br>
              <a:rPr lang="en-US" altLang="ja-JP" sz="4800" spc="-1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4800" spc="-1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クラブへのお願い事項</a:t>
            </a:r>
            <a:endParaRPr lang="ja-JP" altLang="en-US" sz="4800" dirty="0">
              <a:latin typeface="BIZ UDPゴシック" panose="020B0400000000000000" pitchFamily="50" charset="-128"/>
              <a:ea typeface="BIZ UDPゴシック" panose="020B0400000000000000" pitchFamily="50" charset="-128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07931" y="7467603"/>
            <a:ext cx="472440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sz="3200" spc="-40" dirty="0">
                <a:solidFill>
                  <a:srgbClr val="52575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Gothic"/>
              </a:rPr>
              <a:t>公共イメージ委員会</a:t>
            </a:r>
            <a:endParaRPr sz="3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S Gothic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C18550E-DC65-1674-DFCA-8761B99E27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931" y="490146"/>
            <a:ext cx="5748140" cy="8052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311A726A-765C-E0D5-6ADB-DB6D1B43B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106" y="3261360"/>
            <a:ext cx="4210050" cy="336804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6FD2C6-7B48-B626-3E73-164BDB33EC92}"/>
              </a:ext>
            </a:extLst>
          </p:cNvPr>
          <p:cNvSpPr txBox="1"/>
          <p:nvPr/>
        </p:nvSpPr>
        <p:spPr>
          <a:xfrm>
            <a:off x="4460081" y="6888540"/>
            <a:ext cx="84201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https://brandcenter.rotary.org/ja-jp/our-brand/brand-elements/logos-and-graphics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204741C-2C6A-D9E9-B945-282A57FCD785}"/>
              </a:ext>
            </a:extLst>
          </p:cNvPr>
          <p:cNvSpPr txBox="1"/>
          <p:nvPr/>
        </p:nvSpPr>
        <p:spPr>
          <a:xfrm>
            <a:off x="4926806" y="1446074"/>
            <a:ext cx="74866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ロゴとグラフィックガイドライン</a:t>
            </a:r>
            <a:endParaRPr kumimoji="1"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（ロゴのクイックガイド、テンプレート、色、タイポグラフィなどのリンク）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2B37EEC-5A1A-AF42-791A-B42B29F1D8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7931" y="462586"/>
            <a:ext cx="5748140" cy="80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770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2DA59C-13AD-6287-67BC-C1393FB4015E}"/>
              </a:ext>
            </a:extLst>
          </p:cNvPr>
          <p:cNvSpPr txBox="1"/>
          <p:nvPr/>
        </p:nvSpPr>
        <p:spPr>
          <a:xfrm>
            <a:off x="4996079" y="6548500"/>
            <a:ext cx="734810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3600" dirty="0"/>
              <a:t>https://brandcenter.rotary.org/ja-jp/our-brand/brand-elements/voice-and-messaging/annual-ri-presidential-message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EB568B3-6BCB-635F-D473-FDD0F1824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106" y="3108960"/>
            <a:ext cx="4210050" cy="336804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E218E5-5487-B43F-2AA2-A2597CDDA196}"/>
              </a:ext>
            </a:extLst>
          </p:cNvPr>
          <p:cNvSpPr txBox="1"/>
          <p:nvPr/>
        </p:nvSpPr>
        <p:spPr>
          <a:xfrm>
            <a:off x="4574381" y="1554540"/>
            <a:ext cx="8191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年次ＲＩ会長メッセージのページ（組み合わせロゴ、メッセージの画像、テンプレートへのリンク）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292CF1F-9197-BBA5-5741-B8F82276D0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7931" y="462586"/>
            <a:ext cx="5748140" cy="80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830558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97981" y="2218146"/>
            <a:ext cx="11544300" cy="60114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2000" indent="-432000" algn="l">
              <a:lnSpc>
                <a:spcPct val="120000"/>
              </a:lnSpc>
              <a:spcAft>
                <a:spcPts val="1200"/>
              </a:spcAft>
              <a:buFont typeface="Arial"/>
              <a:buChar char="•"/>
              <a:tabLst>
                <a:tab pos="469265" algn="l"/>
              </a:tabLst>
            </a:pPr>
            <a:r>
              <a:rPr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公式ロゴ</a:t>
            </a:r>
            <a:r>
              <a:rPr lang="ja-JP" altLang="en-US"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（</a:t>
            </a:r>
            <a:r>
              <a:rPr lang="en-US" altLang="ja-JP"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or</a:t>
            </a:r>
            <a:r>
              <a:rPr lang="ja-JP" altLang="en-US"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簡易ロゴ）</a:t>
            </a:r>
            <a:r>
              <a:rPr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にクラブ名</a:t>
            </a:r>
            <a:r>
              <a:rPr lang="ja-JP" altLang="en-US"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を</a:t>
            </a:r>
            <a:r>
              <a:rPr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入れたものを使用する</a:t>
            </a:r>
            <a:br>
              <a:rPr lang="en-US"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</a:br>
            <a:r>
              <a:rPr sz="3200" spc="-25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（</a:t>
            </a:r>
            <a:r>
              <a:rPr sz="3200" spc="-35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クラブ名以外入れない</a:t>
            </a:r>
            <a:r>
              <a:rPr sz="3200" spc="-5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）</a:t>
            </a:r>
            <a:endParaRPr sz="3200" dirty="0">
              <a:latin typeface="BIZ UDP明朝 Medium" panose="02020500000000000000" pitchFamily="18" charset="-128"/>
              <a:ea typeface="BIZ UDP明朝 Medium" panose="02020500000000000000" pitchFamily="18" charset="-128"/>
              <a:cs typeface="MS Gothic"/>
            </a:endParaRPr>
          </a:p>
          <a:p>
            <a:pPr marL="432000" marR="274320" indent="-432000" algn="l">
              <a:lnSpc>
                <a:spcPct val="120000"/>
              </a:lnSpc>
              <a:spcAft>
                <a:spcPts val="1200"/>
              </a:spcAft>
              <a:buFont typeface="Arial"/>
              <a:buChar char="•"/>
              <a:tabLst>
                <a:tab pos="469265" algn="l"/>
              </a:tabLst>
            </a:pPr>
            <a:r>
              <a:rPr sz="320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Calibri"/>
              </a:rPr>
              <a:t>My </a:t>
            </a:r>
            <a:r>
              <a:rPr sz="3200" spc="-1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Calibri"/>
              </a:rPr>
              <a:t>Rotary</a:t>
            </a:r>
            <a:r>
              <a:rPr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の「ブランドリソースセンタ</a:t>
            </a:r>
            <a:r>
              <a:rPr lang="ja-JP" altLang="en-US"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ー</a:t>
            </a:r>
            <a:r>
              <a:rPr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」を</a:t>
            </a:r>
            <a:r>
              <a:rPr lang="ja-JP" altLang="en-US"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利用</a:t>
            </a:r>
            <a:r>
              <a:rPr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してクラブロゴを作成する</a:t>
            </a:r>
            <a:r>
              <a:rPr lang="ja-JP" altLang="en-US"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（テンプレートが用意されています）</a:t>
            </a:r>
            <a:endParaRPr sz="3200" dirty="0">
              <a:latin typeface="BIZ UDP明朝 Medium" panose="02020500000000000000" pitchFamily="18" charset="-128"/>
              <a:ea typeface="BIZ UDP明朝 Medium" panose="02020500000000000000" pitchFamily="18" charset="-128"/>
              <a:cs typeface="MS Gothic"/>
            </a:endParaRPr>
          </a:p>
          <a:p>
            <a:pPr marL="432000" indent="-432000" algn="l">
              <a:lnSpc>
                <a:spcPct val="120000"/>
              </a:lnSpc>
              <a:spcAft>
                <a:spcPts val="1200"/>
              </a:spcAft>
              <a:buFont typeface="Arial"/>
              <a:buChar char="•"/>
              <a:tabLst>
                <a:tab pos="469265" algn="l"/>
              </a:tabLst>
            </a:pPr>
            <a:r>
              <a:rPr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周囲に余白を設ける</a:t>
            </a:r>
            <a:endParaRPr sz="3200" dirty="0">
              <a:latin typeface="BIZ UDP明朝 Medium" panose="02020500000000000000" pitchFamily="18" charset="-128"/>
              <a:ea typeface="BIZ UDP明朝 Medium" panose="02020500000000000000" pitchFamily="18" charset="-128"/>
              <a:cs typeface="MS Gothic"/>
            </a:endParaRPr>
          </a:p>
          <a:p>
            <a:pPr marL="432000" indent="-432000" algn="l">
              <a:lnSpc>
                <a:spcPct val="120000"/>
              </a:lnSpc>
              <a:spcAft>
                <a:spcPts val="1200"/>
              </a:spcAft>
              <a:buFont typeface="Arial"/>
              <a:buChar char="•"/>
              <a:tabLst>
                <a:tab pos="469265" algn="l"/>
              </a:tabLst>
            </a:pPr>
            <a:r>
              <a:rPr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「誇りのシンボル」</a:t>
            </a:r>
            <a:r>
              <a:rPr lang="ja-JP" altLang="en-US"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を</a:t>
            </a:r>
            <a:r>
              <a:rPr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単独で使用しない</a:t>
            </a:r>
            <a:r>
              <a:rPr lang="ja-JP" altLang="en-US"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（</a:t>
            </a:r>
            <a:r>
              <a:rPr lang="en-US" altLang="ja-JP"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SNS</a:t>
            </a:r>
            <a:r>
              <a:rPr lang="ja-JP" altLang="en-US"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アイコン以外）</a:t>
            </a:r>
            <a:endParaRPr sz="3200" dirty="0">
              <a:latin typeface="BIZ UDP明朝 Medium" panose="02020500000000000000" pitchFamily="18" charset="-128"/>
              <a:ea typeface="BIZ UDP明朝 Medium" panose="02020500000000000000" pitchFamily="18" charset="-128"/>
              <a:cs typeface="MS Gothic"/>
            </a:endParaRPr>
          </a:p>
          <a:p>
            <a:pPr marL="432000" indent="-432000" algn="l">
              <a:lnSpc>
                <a:spcPct val="120000"/>
              </a:lnSpc>
              <a:spcAft>
                <a:spcPts val="1200"/>
              </a:spcAft>
              <a:buFont typeface="Arial"/>
              <a:buChar char="•"/>
              <a:tabLst>
                <a:tab pos="469265" algn="l"/>
              </a:tabLst>
            </a:pPr>
            <a:r>
              <a:rPr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古いロゴ</a:t>
            </a:r>
            <a:r>
              <a:rPr lang="ja-JP" altLang="en-US"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や古い「誇りのシンボル」</a:t>
            </a:r>
            <a:r>
              <a:rPr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は使用しない</a:t>
            </a:r>
            <a:endParaRPr sz="3200" dirty="0">
              <a:latin typeface="BIZ UDP明朝 Medium" panose="02020500000000000000" pitchFamily="18" charset="-128"/>
              <a:ea typeface="BIZ UDP明朝 Medium" panose="02020500000000000000" pitchFamily="18" charset="-128"/>
              <a:cs typeface="MS Gothic"/>
            </a:endParaRPr>
          </a:p>
          <a:p>
            <a:pPr marL="432000" indent="-432000" algn="l">
              <a:lnSpc>
                <a:spcPct val="120000"/>
              </a:lnSpc>
              <a:spcAft>
                <a:spcPts val="1200"/>
              </a:spcAft>
              <a:buFont typeface="Arial"/>
              <a:buChar char="•"/>
              <a:tabLst>
                <a:tab pos="469265" algn="l"/>
              </a:tabLst>
            </a:pPr>
            <a:r>
              <a:rPr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できるところから変更していく</a:t>
            </a:r>
            <a:r>
              <a:rPr lang="ja-JP" altLang="en-US"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：</a:t>
            </a:r>
            <a:r>
              <a:rPr sz="3200" spc="-40" dirty="0" err="1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新年度の名刺、新たに発注する封筒</a:t>
            </a:r>
            <a:r>
              <a:rPr lang="ja-JP" altLang="en-US"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、</a:t>
            </a:r>
            <a:r>
              <a:rPr sz="3200" spc="-40" dirty="0" err="1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週報、ホームページなど</a:t>
            </a:r>
            <a:r>
              <a:rPr lang="ja-JP" altLang="en-US" sz="3200" spc="-4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→公式ロゴ旗、垂旗、演台など</a:t>
            </a:r>
            <a:endParaRPr sz="3200" dirty="0">
              <a:latin typeface="BIZ UDP明朝 Medium" panose="02020500000000000000" pitchFamily="18" charset="-128"/>
              <a:ea typeface="BIZ UDP明朝 Medium" panose="02020500000000000000" pitchFamily="18" charset="-128"/>
              <a:cs typeface="MS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68339" y="8534400"/>
            <a:ext cx="580358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ja-JP" altLang="en-US" sz="4000" spc="-5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Gothic"/>
              </a:rPr>
              <a:t>この機会に見直しを！</a:t>
            </a:r>
            <a:endParaRPr lang="ja-JP" altLang="en-US" sz="4000" dirty="0">
              <a:latin typeface="BIZ UDPゴシック" panose="020B0400000000000000" pitchFamily="50" charset="-128"/>
              <a:ea typeface="BIZ UDPゴシック" panose="020B0400000000000000" pitchFamily="50" charset="-128"/>
              <a:cs typeface="MS Gothic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287FE5A-EB90-CCFA-385E-A4A000639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931" y="462586"/>
            <a:ext cx="5748140" cy="80525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DC70F8-A2AA-AC11-91C9-B9DAAC2DEFCA}"/>
              </a:ext>
            </a:extLst>
          </p:cNvPr>
          <p:cNvSpPr txBox="1"/>
          <p:nvPr/>
        </p:nvSpPr>
        <p:spPr>
          <a:xfrm>
            <a:off x="4260345" y="1371600"/>
            <a:ext cx="8819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ブランドイメージの確立（まとめ）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3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44181" y="4501056"/>
            <a:ext cx="8851900" cy="751488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4800" spc="-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ご清聴ありがとうございました</a:t>
            </a:r>
            <a:endParaRPr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object 7">
            <a:extLst>
              <a:ext uri="{FF2B5EF4-FFF2-40B4-BE49-F238E27FC236}">
                <a16:creationId xmlns:a16="http://schemas.microsoft.com/office/drawing/2014/main" id="{88435328-009C-4446-2C1E-7640B2129CE1}"/>
              </a:ext>
            </a:extLst>
          </p:cNvPr>
          <p:cNvSpPr txBox="1"/>
          <p:nvPr/>
        </p:nvSpPr>
        <p:spPr>
          <a:xfrm>
            <a:off x="6307931" y="7467603"/>
            <a:ext cx="472440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sz="3200" spc="-40" dirty="0">
                <a:solidFill>
                  <a:srgbClr val="52575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Gothic"/>
              </a:rPr>
              <a:t>公共イメージ委員会</a:t>
            </a:r>
            <a:endParaRPr sz="3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S Gothic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7FFBAD5-595F-C2B0-2953-6FB78C8AF7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7931" y="462586"/>
            <a:ext cx="5748140" cy="805254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9131" y="1793890"/>
            <a:ext cx="10922000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400" spc="-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本日</a:t>
            </a:r>
            <a:r>
              <a:rPr lang="ja-JP" altLang="en-US" sz="4400" spc="-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皆様にお願いしたいこと</a:t>
            </a:r>
            <a:r>
              <a:rPr lang="en-US" altLang="ja-JP" sz="4400" spc="-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Ⅰ</a:t>
            </a:r>
            <a:endParaRPr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37681" y="2711552"/>
            <a:ext cx="11264900" cy="5899051"/>
          </a:xfrm>
          <a:prstGeom prst="rect">
            <a:avLst/>
          </a:prstGeom>
        </p:spPr>
        <p:txBody>
          <a:bodyPr vert="horz" wrap="square" lIns="0" tIns="12700" rIns="0" bIns="0" rtlCol="0">
            <a:normAutofit/>
          </a:bodyPr>
          <a:lstStyle/>
          <a:p>
            <a:pPr marL="457200" indent="-444500" algn="l">
              <a:spcAft>
                <a:spcPts val="2500"/>
              </a:spcAft>
              <a:buSzPct val="74242"/>
              <a:buFont typeface="Calibri"/>
              <a:buChar char="•"/>
              <a:tabLst>
                <a:tab pos="457200" algn="l"/>
              </a:tabLst>
            </a:pPr>
            <a:r>
              <a:rPr lang="ja-JP" altLang="en-US" sz="4000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今すぐ出来ることから始めましょう！</a:t>
            </a:r>
            <a:endParaRPr lang="en-US" altLang="ja-JP" sz="4000" dirty="0">
              <a:solidFill>
                <a:srgbClr val="FF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  <a:cs typeface="MS Gothic"/>
            </a:endParaRPr>
          </a:p>
          <a:p>
            <a:pPr marL="457200" indent="-444500" algn="l">
              <a:spcAft>
                <a:spcPts val="2500"/>
              </a:spcAft>
              <a:buSzPct val="74242"/>
              <a:buFont typeface="Calibri"/>
              <a:buChar char="•"/>
              <a:tabLst>
                <a:tab pos="457200" algn="l"/>
              </a:tabLst>
            </a:pPr>
            <a:r>
              <a:rPr lang="ja-JP" altLang="en-US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スマホで地区</a:t>
            </a:r>
            <a:r>
              <a:rPr lang="en-US" altLang="ja-JP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HP</a:t>
            </a:r>
            <a:r>
              <a:rPr lang="ja-JP" altLang="en-US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を開きましょう（「</a:t>
            </a:r>
            <a:r>
              <a:rPr lang="en-US" altLang="ja-JP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2610</a:t>
            </a:r>
            <a:r>
              <a:rPr lang="ja-JP" altLang="en-US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地区」などと検索）</a:t>
            </a:r>
            <a:endParaRPr lang="en-US" altLang="ja-JP" sz="4000" dirty="0">
              <a:solidFill>
                <a:srgbClr val="52575F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  <a:cs typeface="MS Gothic"/>
            </a:endParaRPr>
          </a:p>
          <a:p>
            <a:pPr marL="457200" indent="-444500" algn="l">
              <a:spcAft>
                <a:spcPts val="2500"/>
              </a:spcAft>
              <a:buSzPct val="74242"/>
              <a:buFont typeface="Calibri"/>
              <a:buChar char="•"/>
              <a:tabLst>
                <a:tab pos="457200" algn="l"/>
              </a:tabLst>
            </a:pPr>
            <a:r>
              <a:rPr lang="ja-JP" altLang="en-US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地区</a:t>
            </a:r>
            <a:r>
              <a:rPr lang="en-US" altLang="ja-JP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HP</a:t>
            </a:r>
            <a:r>
              <a:rPr lang="ja-JP" altLang="en-US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をパソコンやスマホのお気に入りなどに追加して、最低月１回（ガバナー月信が発信される月初など）は閲覧しましょう</a:t>
            </a:r>
            <a:endParaRPr lang="en-US" altLang="ja-JP" sz="4000" dirty="0">
              <a:solidFill>
                <a:srgbClr val="52575F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  <a:cs typeface="MS Gothic"/>
            </a:endParaRPr>
          </a:p>
          <a:p>
            <a:pPr marL="457200" indent="-444500" algn="l">
              <a:spcAft>
                <a:spcPts val="2500"/>
              </a:spcAft>
              <a:buSzPct val="74242"/>
              <a:buFont typeface="Calibri"/>
              <a:buChar char="•"/>
              <a:tabLst>
                <a:tab pos="457200" algn="l"/>
              </a:tabLst>
            </a:pPr>
            <a:r>
              <a:rPr lang="en-US" altLang="ja-JP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My Rotary</a:t>
            </a:r>
            <a:r>
              <a:rPr lang="ja-JP" altLang="en-US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や</a:t>
            </a:r>
            <a:r>
              <a:rPr lang="en-US" altLang="ja-JP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JAPAN</a:t>
            </a:r>
            <a:r>
              <a:rPr lang="ja-JP" altLang="en-US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 </a:t>
            </a:r>
            <a:r>
              <a:rPr lang="en-US" altLang="ja-JP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Portal Site</a:t>
            </a:r>
            <a:r>
              <a:rPr lang="ja-JP" altLang="en-US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を開く際も地区</a:t>
            </a:r>
            <a:r>
              <a:rPr lang="en-US" altLang="ja-JP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HP</a:t>
            </a:r>
            <a:r>
              <a:rPr lang="ja-JP" altLang="en-US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から入りましょう</a:t>
            </a:r>
            <a:endParaRPr lang="en-US" altLang="ja-JP" sz="4000" dirty="0">
              <a:solidFill>
                <a:srgbClr val="52575F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  <a:cs typeface="MS Gothic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040AAD0-B395-2595-F9A3-EA5B8DBE2E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931" y="462586"/>
            <a:ext cx="5748140" cy="80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3383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CFCEEB-97EF-4BFF-2DB3-9DA1AC610B30}"/>
              </a:ext>
            </a:extLst>
          </p:cNvPr>
          <p:cNvSpPr txBox="1"/>
          <p:nvPr/>
        </p:nvSpPr>
        <p:spPr>
          <a:xfrm>
            <a:off x="4771520" y="7696203"/>
            <a:ext cx="779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https://rotary2610.gr.jp/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D4666C3-9D93-6A0D-B5EE-7DBF73BDF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1013" y="2926082"/>
            <a:ext cx="4998243" cy="3998595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76B27D40-EF1A-A787-C54B-6FF6CB1252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7931" y="462586"/>
            <a:ext cx="5748140" cy="805254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B5B05BF-1AD5-2959-FE64-262C08332C15}"/>
              </a:ext>
            </a:extLst>
          </p:cNvPr>
          <p:cNvSpPr txBox="1"/>
          <p:nvPr/>
        </p:nvSpPr>
        <p:spPr>
          <a:xfrm>
            <a:off x="5660231" y="1828803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2610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地区ホームページ</a:t>
            </a:r>
          </a:p>
        </p:txBody>
      </p:sp>
    </p:spTree>
    <p:extLst>
      <p:ext uri="{BB962C8B-B14F-4D97-AF65-F5344CB8AC3E}">
        <p14:creationId xmlns:p14="http://schemas.microsoft.com/office/powerpoint/2010/main" val="277238348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11B881-BA23-5C8B-2966-4A7D0C682A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CBF8EC3-D2A8-6C0D-1CAA-DFDAD49D92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209131" y="1717690"/>
            <a:ext cx="10922000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400" spc="-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本日</a:t>
            </a:r>
            <a:r>
              <a:rPr lang="ja-JP" altLang="en-US" sz="4400" spc="-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皆様にお願いしたいこと</a:t>
            </a:r>
            <a:r>
              <a:rPr lang="en-US" altLang="ja-JP" sz="4400" spc="-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Ⅱ</a:t>
            </a:r>
            <a:endParaRPr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13C58701-EA67-ED88-3044-F5247646576D}"/>
              </a:ext>
            </a:extLst>
          </p:cNvPr>
          <p:cNvSpPr txBox="1"/>
          <p:nvPr/>
        </p:nvSpPr>
        <p:spPr>
          <a:xfrm>
            <a:off x="2770981" y="2629396"/>
            <a:ext cx="11798300" cy="6514604"/>
          </a:xfrm>
          <a:prstGeom prst="rect">
            <a:avLst/>
          </a:prstGeom>
        </p:spPr>
        <p:txBody>
          <a:bodyPr vert="horz" wrap="square" lIns="0" tIns="12700" rIns="0" bIns="0" rtlCol="0">
            <a:normAutofit/>
          </a:bodyPr>
          <a:lstStyle/>
          <a:p>
            <a:pPr marL="457200" indent="-444500" algn="l">
              <a:lnSpc>
                <a:spcPct val="120000"/>
              </a:lnSpc>
              <a:spcAft>
                <a:spcPts val="1800"/>
              </a:spcAft>
              <a:buSzPct val="74242"/>
              <a:buFont typeface="Calibri"/>
              <a:buChar char="•"/>
              <a:tabLst>
                <a:tab pos="457200" algn="l"/>
              </a:tabLst>
            </a:pPr>
            <a:r>
              <a:rPr lang="en-US" altLang="ja-JP" sz="36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SNS</a:t>
            </a:r>
            <a:r>
              <a:rPr lang="ja-JP" altLang="en-US" sz="36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（</a:t>
            </a:r>
            <a:r>
              <a:rPr lang="en-US" altLang="ja-JP" sz="36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Facebook</a:t>
            </a:r>
            <a:r>
              <a:rPr lang="ja-JP" altLang="en-US" sz="36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や</a:t>
            </a:r>
            <a:r>
              <a:rPr lang="en-US" altLang="ja-JP" sz="36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Instagram</a:t>
            </a:r>
            <a:r>
              <a:rPr lang="ja-JP" altLang="en-US" sz="36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など）にクラブのページを開設しましょう（個人のページに追加する形でもできます）</a:t>
            </a:r>
            <a:endParaRPr lang="en-US" altLang="ja-JP" sz="3600" dirty="0">
              <a:solidFill>
                <a:srgbClr val="52575F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  <a:cs typeface="MS Gothic"/>
            </a:endParaRPr>
          </a:p>
          <a:p>
            <a:pPr marL="457200" indent="-444500" algn="l">
              <a:lnSpc>
                <a:spcPct val="120000"/>
              </a:lnSpc>
              <a:spcAft>
                <a:spcPts val="1800"/>
              </a:spcAft>
              <a:buSzPct val="74242"/>
              <a:buFont typeface="Calibri"/>
              <a:buChar char="•"/>
              <a:tabLst>
                <a:tab pos="457200" algn="l"/>
              </a:tabLst>
            </a:pPr>
            <a:r>
              <a:rPr lang="ja-JP" altLang="en-US" sz="36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地区の</a:t>
            </a:r>
            <a:r>
              <a:rPr lang="en-US" altLang="ja-JP" sz="36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SNS</a:t>
            </a:r>
            <a:r>
              <a:rPr lang="ja-JP" altLang="en-US" sz="36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ページをフォローしましょう</a:t>
            </a:r>
            <a:endParaRPr lang="en-US" altLang="ja-JP" sz="3600" dirty="0">
              <a:solidFill>
                <a:srgbClr val="52575F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  <a:cs typeface="MS Gothic"/>
            </a:endParaRPr>
          </a:p>
          <a:p>
            <a:pPr marL="457200" indent="-444500" algn="l">
              <a:lnSpc>
                <a:spcPct val="120000"/>
              </a:lnSpc>
              <a:spcAft>
                <a:spcPts val="1800"/>
              </a:spcAft>
              <a:buSzPct val="74242"/>
              <a:buFont typeface="Calibri"/>
              <a:buChar char="•"/>
              <a:tabLst>
                <a:tab pos="457200" algn="l"/>
              </a:tabLst>
            </a:pPr>
            <a:r>
              <a:rPr lang="ja-JP" altLang="en-US" sz="36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クラブの活動（例会や奉仕活動）をＳＮＳで積極的に発信（投稿）しましょう</a:t>
            </a:r>
            <a:endParaRPr lang="en-US" altLang="ja-JP" sz="3600" dirty="0">
              <a:solidFill>
                <a:srgbClr val="52575F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  <a:cs typeface="MS Gothic"/>
            </a:endParaRPr>
          </a:p>
          <a:p>
            <a:pPr marL="457200" indent="-444500" algn="l">
              <a:lnSpc>
                <a:spcPct val="120000"/>
              </a:lnSpc>
              <a:spcAft>
                <a:spcPts val="1800"/>
              </a:spcAft>
              <a:buSzPct val="74242"/>
              <a:buFont typeface="Calibri"/>
              <a:buChar char="•"/>
              <a:tabLst>
                <a:tab pos="457200" algn="l"/>
              </a:tabLst>
            </a:pPr>
            <a:r>
              <a:rPr lang="ja-JP" altLang="en-US" sz="36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その投稿に＃（ハッシュタグ）やメンション付けをして、地区</a:t>
            </a:r>
            <a:r>
              <a:rPr lang="en-US" altLang="ja-JP" sz="36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HP</a:t>
            </a:r>
            <a:r>
              <a:rPr lang="ja-JP" altLang="en-US" sz="36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の「最新</a:t>
            </a:r>
            <a:r>
              <a:rPr lang="en-US" altLang="ja-JP" sz="36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SNS</a:t>
            </a:r>
            <a:r>
              <a:rPr lang="ja-JP" altLang="en-US" sz="36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投稿」のコーナーに掲載されるようにしましょう（個人の投稿も可能です）</a:t>
            </a:r>
            <a:endParaRPr lang="en-US" sz="3600" dirty="0">
              <a:solidFill>
                <a:srgbClr val="52575F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  <a:cs typeface="MS Gothic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C55C326-D746-C793-5F24-90DAED93E1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931" y="462586"/>
            <a:ext cx="5748140" cy="80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73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2426AF-8969-4D2E-7C5C-6CEE9E87BA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FA9BE73-023F-3EB0-5973-D3844B82F42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209131" y="1793890"/>
            <a:ext cx="10922000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400" spc="-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本日</a:t>
            </a:r>
            <a:r>
              <a:rPr lang="ja-JP" altLang="en-US" sz="4400" spc="-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皆様にお願いしたいこと</a:t>
            </a:r>
            <a:r>
              <a:rPr lang="en-US" altLang="ja-JP" sz="4400" spc="-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Ⅲ</a:t>
            </a:r>
            <a:endParaRPr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05ED8D78-FD49-DC04-DA88-18B560CAAE73}"/>
              </a:ext>
            </a:extLst>
          </p:cNvPr>
          <p:cNvSpPr txBox="1"/>
          <p:nvPr/>
        </p:nvSpPr>
        <p:spPr>
          <a:xfrm>
            <a:off x="2770981" y="2937450"/>
            <a:ext cx="11798300" cy="14871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200" indent="-444500">
              <a:lnSpc>
                <a:spcPct val="130000"/>
              </a:lnSpc>
              <a:spcAft>
                <a:spcPts val="1800"/>
              </a:spcAft>
              <a:buSzPct val="74242"/>
              <a:buFont typeface="Calibri"/>
              <a:buChar char="•"/>
              <a:tabLst>
                <a:tab pos="457200" algn="l"/>
              </a:tabLst>
            </a:pPr>
            <a:r>
              <a:rPr lang="ja-JP" altLang="en-US" sz="4000" dirty="0">
                <a:solidFill>
                  <a:srgbClr val="52575F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「ロゴのクイックガイド」などを参照して、ロータリーブランドイメージの確立化に努めましょう</a:t>
            </a:r>
            <a:endParaRPr sz="4000" dirty="0">
              <a:latin typeface="BIZ UDP明朝 Medium" panose="02020500000000000000" pitchFamily="18" charset="-128"/>
              <a:ea typeface="BIZ UDP明朝 Medium" panose="02020500000000000000" pitchFamily="18" charset="-128"/>
              <a:cs typeface="Calibri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7F5AD73-F0AE-B502-BA87-D4696EA77D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931" y="462586"/>
            <a:ext cx="5748140" cy="80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553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C00F53D8-B90A-7293-0360-BC71E8400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931" y="462586"/>
            <a:ext cx="5748140" cy="805254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64E755A-8146-FE63-FEF9-472FCD573346}"/>
              </a:ext>
            </a:extLst>
          </p:cNvPr>
          <p:cNvSpPr txBox="1"/>
          <p:nvPr/>
        </p:nvSpPr>
        <p:spPr>
          <a:xfrm>
            <a:off x="3907635" y="4153525"/>
            <a:ext cx="9524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ブランドイメージを確立するために守っていただきたいこと</a:t>
            </a:r>
          </a:p>
        </p:txBody>
      </p:sp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391C05-0265-1E9A-0915-39C3C4656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>
            <a:extLst>
              <a:ext uri="{FF2B5EF4-FFF2-40B4-BE49-F238E27FC236}">
                <a16:creationId xmlns:a16="http://schemas.microsoft.com/office/drawing/2014/main" id="{CF5E6D9D-B43E-D3D0-529E-D79D1721E4A6}"/>
              </a:ext>
            </a:extLst>
          </p:cNvPr>
          <p:cNvSpPr txBox="1"/>
          <p:nvPr/>
        </p:nvSpPr>
        <p:spPr>
          <a:xfrm>
            <a:off x="4961731" y="1642978"/>
            <a:ext cx="74168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sz="3600" spc="-5" dirty="0">
                <a:solidFill>
                  <a:srgbClr val="C72406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必ずクラブ名を入れて使用する！</a:t>
            </a:r>
            <a:endParaRPr sz="3600" dirty="0">
              <a:latin typeface="BIZ UDP明朝 Medium" panose="02020500000000000000" pitchFamily="18" charset="-128"/>
              <a:ea typeface="BIZ UDP明朝 Medium" panose="02020500000000000000" pitchFamily="18" charset="-128"/>
              <a:cs typeface="MS Gothic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10C57BED-1C22-57C1-0797-76E82A1E29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931" y="462586"/>
            <a:ext cx="5748140" cy="805254"/>
          </a:xfrm>
          <a:prstGeom prst="rect">
            <a:avLst/>
          </a:prstGeom>
        </p:spPr>
      </p:pic>
      <p:pic>
        <p:nvPicPr>
          <p:cNvPr id="2050" name="Picture 2" descr="DOSandDONTS-graphics-23-01_20230503-012">
            <a:extLst>
              <a:ext uri="{FF2B5EF4-FFF2-40B4-BE49-F238E27FC236}">
                <a16:creationId xmlns:a16="http://schemas.microsoft.com/office/drawing/2014/main" id="{D62AF9A8-F06C-E165-06EB-8827DE4F9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3431" y="2528824"/>
            <a:ext cx="8153400" cy="25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OSandDONTS-graphics-23-10_20230503-012">
            <a:extLst>
              <a:ext uri="{FF2B5EF4-FFF2-40B4-BE49-F238E27FC236}">
                <a16:creationId xmlns:a16="http://schemas.microsoft.com/office/drawing/2014/main" id="{AC5BFA8C-8365-F209-217A-5B29E16E2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531" y="6477000"/>
            <a:ext cx="8077200" cy="247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038DAA7-E5A5-B44C-2728-352423EF26C8}"/>
              </a:ext>
            </a:extLst>
          </p:cNvPr>
          <p:cNvSpPr txBox="1"/>
          <p:nvPr/>
        </p:nvSpPr>
        <p:spPr>
          <a:xfrm>
            <a:off x="3336131" y="5525872"/>
            <a:ext cx="10668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以前のロータリーロゴは使用しないでください！</a:t>
            </a:r>
          </a:p>
        </p:txBody>
      </p:sp>
    </p:spTree>
    <p:extLst>
      <p:ext uri="{BB962C8B-B14F-4D97-AF65-F5344CB8AC3E}">
        <p14:creationId xmlns:p14="http://schemas.microsoft.com/office/powerpoint/2010/main" val="2693538356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ject 43"/>
          <p:cNvSpPr/>
          <p:nvPr/>
        </p:nvSpPr>
        <p:spPr>
          <a:xfrm>
            <a:off x="7863950" y="5093671"/>
            <a:ext cx="15875" cy="1270"/>
          </a:xfrm>
          <a:custGeom>
            <a:avLst/>
            <a:gdLst/>
            <a:ahLst/>
            <a:cxnLst/>
            <a:rect l="l" t="t" r="r" b="b"/>
            <a:pathLst>
              <a:path w="15875" h="1270">
                <a:moveTo>
                  <a:pt x="0" y="0"/>
                </a:moveTo>
                <a:lnTo>
                  <a:pt x="15405" y="0"/>
                </a:lnTo>
                <a:lnTo>
                  <a:pt x="15405" y="1270"/>
                </a:lnTo>
                <a:lnTo>
                  <a:pt x="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3A8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7" name="object 47"/>
          <p:cNvSpPr/>
          <p:nvPr/>
        </p:nvSpPr>
        <p:spPr>
          <a:xfrm>
            <a:off x="8799849" y="5093671"/>
            <a:ext cx="15875" cy="1270"/>
          </a:xfrm>
          <a:custGeom>
            <a:avLst/>
            <a:gdLst/>
            <a:ahLst/>
            <a:cxnLst/>
            <a:rect l="l" t="t" r="r" b="b"/>
            <a:pathLst>
              <a:path w="15875" h="1270">
                <a:moveTo>
                  <a:pt x="0" y="0"/>
                </a:moveTo>
                <a:lnTo>
                  <a:pt x="15405" y="0"/>
                </a:lnTo>
                <a:lnTo>
                  <a:pt x="15405" y="1270"/>
                </a:lnTo>
                <a:lnTo>
                  <a:pt x="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3A8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2" name="object 52"/>
          <p:cNvSpPr txBox="1">
            <a:spLocks noGrp="1"/>
          </p:cNvSpPr>
          <p:nvPr>
            <p:ph type="title"/>
          </p:nvPr>
        </p:nvSpPr>
        <p:spPr>
          <a:xfrm>
            <a:off x="2084231" y="1752600"/>
            <a:ext cx="13171805" cy="5668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周囲には「</a:t>
            </a:r>
            <a:r>
              <a:rPr sz="3600" spc="-10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Calibri"/>
              </a:rPr>
              <a:t>Rotary</a:t>
            </a:r>
            <a:r>
              <a:rPr sz="3600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」の「</a:t>
            </a:r>
            <a:r>
              <a:rPr sz="3600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Calibri"/>
              </a:rPr>
              <a:t>R</a:t>
            </a:r>
            <a:r>
              <a:rPr sz="3600" spc="-5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」と同じ高さの余白を設ける</a:t>
            </a:r>
            <a:r>
              <a:rPr lang="ja-JP" altLang="en-US" sz="3600" spc="-5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！</a:t>
            </a:r>
            <a:endParaRPr sz="3600" dirty="0">
              <a:solidFill>
                <a:srgbClr val="CC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  <a:cs typeface="Calibri"/>
            </a:endParaRPr>
          </a:p>
        </p:txBody>
      </p:sp>
      <p:pic>
        <p:nvPicPr>
          <p:cNvPr id="53" name="図 52">
            <a:extLst>
              <a:ext uri="{FF2B5EF4-FFF2-40B4-BE49-F238E27FC236}">
                <a16:creationId xmlns:a16="http://schemas.microsoft.com/office/drawing/2014/main" id="{F4012D70-B981-25B7-BE07-990A59F743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931" y="462586"/>
            <a:ext cx="5748140" cy="805254"/>
          </a:xfrm>
          <a:prstGeom prst="rect">
            <a:avLst/>
          </a:prstGeom>
        </p:spPr>
      </p:pic>
      <p:pic>
        <p:nvPicPr>
          <p:cNvPr id="58" name="Image 63">
            <a:extLst>
              <a:ext uri="{FF2B5EF4-FFF2-40B4-BE49-F238E27FC236}">
                <a16:creationId xmlns:a16="http://schemas.microsoft.com/office/drawing/2014/main" id="{BC89AEC5-68AA-7560-15E9-411BCB0DF90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8789" y="2819400"/>
            <a:ext cx="6362684" cy="3300673"/>
          </a:xfrm>
          <a:prstGeom prst="rect">
            <a:avLst/>
          </a:prstGeom>
        </p:spPr>
      </p:pic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7F468B4-4511-E04D-FC3B-CAAEB2AFC20B}"/>
              </a:ext>
            </a:extLst>
          </p:cNvPr>
          <p:cNvSpPr txBox="1"/>
          <p:nvPr/>
        </p:nvSpPr>
        <p:spPr>
          <a:xfrm>
            <a:off x="2421368" y="8001000"/>
            <a:ext cx="1249752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https://brandcenter.rotary.org/ja-jp/asset?id=118066331&amp;lang=JA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9DC4C642-4FA2-E154-E2D7-F916B7EFE3BE}"/>
              </a:ext>
            </a:extLst>
          </p:cNvPr>
          <p:cNvSpPr txBox="1"/>
          <p:nvPr/>
        </p:nvSpPr>
        <p:spPr>
          <a:xfrm>
            <a:off x="2661126" y="6553200"/>
            <a:ext cx="12018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詳細：</a:t>
            </a:r>
            <a:r>
              <a:rPr kumimoji="1" lang="en-US" altLang="ja-JP" sz="3600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My</a:t>
            </a:r>
            <a:r>
              <a:rPr kumimoji="1" lang="ja-JP" altLang="en-US" sz="3600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 </a:t>
            </a:r>
            <a:r>
              <a:rPr kumimoji="1" lang="en-US" altLang="ja-JP" sz="3600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Rotary</a:t>
            </a:r>
            <a:r>
              <a:rPr kumimoji="1" lang="ja-JP" altLang="en-US" sz="3600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のロゴのクイックガイドを参照のこと！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81B0F88-F990-76FD-A202-03092CB6EF87}"/>
              </a:ext>
            </a:extLst>
          </p:cNvPr>
          <p:cNvSpPr txBox="1"/>
          <p:nvPr/>
        </p:nvSpPr>
        <p:spPr>
          <a:xfrm>
            <a:off x="7344713" y="7315200"/>
            <a:ext cx="26508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⇩</a:t>
            </a:r>
          </a:p>
        </p:txBody>
      </p:sp>
    </p:spTree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679031" y="8305800"/>
            <a:ext cx="9982200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sz="3400" spc="-5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例外として</a:t>
            </a:r>
            <a:r>
              <a:rPr sz="3400" spc="-10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Calibri"/>
              </a:rPr>
              <a:t>SNS</a:t>
            </a:r>
            <a:r>
              <a:rPr sz="3400" spc="-20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MS Gothic"/>
              </a:rPr>
              <a:t>のアイコンに使用することは可</a:t>
            </a:r>
            <a:endParaRPr sz="3400" dirty="0">
              <a:solidFill>
                <a:srgbClr val="CC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  <a:cs typeface="MS Gothic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56596" y="1559560"/>
            <a:ext cx="3225800" cy="5740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誇りのシンボル</a:t>
            </a:r>
            <a:endParaRPr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45635" y="2517594"/>
            <a:ext cx="11048999" cy="2054409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 algn="just">
              <a:lnSpc>
                <a:spcPct val="96900"/>
              </a:lnSpc>
              <a:spcBef>
                <a:spcPts val="190"/>
              </a:spcBef>
            </a:pPr>
            <a:r>
              <a:rPr lang="ja-JP" altLang="ja-JP" sz="3400" spc="-50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PMingLiU" panose="02020500000000000000" pitchFamily="18" charset="-120"/>
              </a:rPr>
              <a:t>誇りのシンボル」と呼ばれるこの歯車は、第二のロゴと見なされるべきものです。使用する</a:t>
            </a:r>
            <a:r>
              <a:rPr lang="ja-JP" altLang="ja-JP" sz="3400" spc="-95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PMingLiU" panose="02020500000000000000" pitchFamily="18" charset="-120"/>
              </a:rPr>
              <a:t>際は、クラブ名入りの公式ロゴを近接位置に表示</a:t>
            </a:r>
            <a:r>
              <a:rPr lang="ja-JP" altLang="ja-JP" sz="3400" spc="-50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PMingLiU" panose="02020500000000000000" pitchFamily="18" charset="-120"/>
              </a:rPr>
              <a:t>すべきです。誇りのシンボルに簡易バージョンはありま</a:t>
            </a:r>
            <a:r>
              <a:rPr lang="ja-JP" altLang="ja-JP" sz="3400" spc="-55" dirty="0">
                <a:solidFill>
                  <a:srgbClr val="CC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PMingLiU" panose="02020500000000000000" pitchFamily="18" charset="-120"/>
              </a:rPr>
              <a:t>せん。</a:t>
            </a:r>
            <a:endParaRPr lang="ja-JP" altLang="ja-JP" sz="3400" dirty="0">
              <a:solidFill>
                <a:srgbClr val="CC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  <a:cs typeface="PMingLiU" panose="02020500000000000000" pitchFamily="18" charset="-12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93B7A11-F231-7B8E-0097-39E0F22A6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931" y="462586"/>
            <a:ext cx="5748140" cy="805254"/>
          </a:xfrm>
          <a:prstGeom prst="rect">
            <a:avLst/>
          </a:prstGeom>
        </p:spPr>
      </p:pic>
      <p:pic>
        <p:nvPicPr>
          <p:cNvPr id="7" name="Image 137">
            <a:extLst>
              <a:ext uri="{FF2B5EF4-FFF2-40B4-BE49-F238E27FC236}">
                <a16:creationId xmlns:a16="http://schemas.microsoft.com/office/drawing/2014/main" id="{AA6FCCF4-043C-ED5D-C18E-1ED774E269AF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5316" y="4632616"/>
            <a:ext cx="3389630" cy="3368387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デザインの設定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2232</TotalTime>
  <Words>518</Words>
  <Application>Microsoft Office PowerPoint</Application>
  <PresentationFormat>ユーザー設定</PresentationFormat>
  <Paragraphs>42</Paragraphs>
  <Slides>13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25" baseType="lpstr">
      <vt:lpstr>BIZ UDPゴシック</vt:lpstr>
      <vt:lpstr>BIZ UDP明朝 Medium</vt:lpstr>
      <vt:lpstr>MS Gothic</vt:lpstr>
      <vt:lpstr>游ゴシック</vt:lpstr>
      <vt:lpstr>游ゴシック Light</vt:lpstr>
      <vt:lpstr>Aptos</vt:lpstr>
      <vt:lpstr>Aptos Display</vt:lpstr>
      <vt:lpstr>Arial</vt:lpstr>
      <vt:lpstr>Calibri</vt:lpstr>
      <vt:lpstr>Noto Sans</vt:lpstr>
      <vt:lpstr>デザインの設定</vt:lpstr>
      <vt:lpstr>1_デザインの設定</vt:lpstr>
      <vt:lpstr>2025-26年度 クラブ公共イメージ（広報）委員長会議  クラブへのお願い事項</vt:lpstr>
      <vt:lpstr>本日皆様にお願いしたいことⅠ</vt:lpstr>
      <vt:lpstr>PowerPoint プレゼンテーション</vt:lpstr>
      <vt:lpstr>本日皆様にお願いしたいことⅡ</vt:lpstr>
      <vt:lpstr>本日皆様にお願いしたいことⅢ</vt:lpstr>
      <vt:lpstr>PowerPoint プレゼンテーション</vt:lpstr>
      <vt:lpstr>PowerPoint プレゼンテーション</vt:lpstr>
      <vt:lpstr>周囲には「Rotary」の「R」と同じ高さの余白を設ける！</vt:lpstr>
      <vt:lpstr>誇りのシンボル</vt:lpstr>
      <vt:lpstr>PowerPoint プレゼンテーション</vt:lpstr>
      <vt:lpstr>PowerPoint プレゼンテーション</vt:lpstr>
      <vt:lpstr>PowerPoint プレゼンテーション</vt:lpstr>
      <vt:lpstr>ご清聴ありがとうございました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冨士川拓也</dc:creator>
  <cp:lastModifiedBy>英一 中村</cp:lastModifiedBy>
  <cp:revision>4</cp:revision>
  <dcterms:created xsi:type="dcterms:W3CDTF">2025-03-18T03:47:11Z</dcterms:created>
  <dcterms:modified xsi:type="dcterms:W3CDTF">2025-07-25T09:37:05Z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2024-05-10T00:00:00Z</vt:filetime>
  </property>
  <property fmtid="{D5CDD505-2E9C-101B-9397-08002B2CF9AE}" pid="3" name="Creator">
    <vt:lpwstr>PowerPoint 用 Acrobat PDFMaker 24</vt:lpwstr>
  </property>
  <property fmtid="{D5CDD505-2E9C-101B-9397-08002B2CF9AE}" pid="4" name="LastSaved">
    <vt:filetime>2025-03-18T00:00:00Z</vt:filetime>
  </property>
  <property fmtid="{D5CDD505-2E9C-101B-9397-08002B2CF9AE}" pid="5" name="Producer">
    <vt:lpwstr>Adobe PDF Library 24.2.207</vt:lpwstr>
  </property>
</Properties>
</file>